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15_85A2A272.xml" ContentType="application/vnd.ms-powerpoint.comments+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3.xml" ContentType="application/inkml+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7.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257"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99" r:id="rId18"/>
    <p:sldId id="272" r:id="rId19"/>
    <p:sldId id="273" r:id="rId20"/>
    <p:sldId id="274" r:id="rId21"/>
    <p:sldId id="276" r:id="rId22"/>
    <p:sldId id="275" r:id="rId23"/>
    <p:sldId id="278" r:id="rId24"/>
    <p:sldId id="279" r:id="rId25"/>
    <p:sldId id="277" r:id="rId26"/>
    <p:sldId id="280" r:id="rId27"/>
    <p:sldId id="281" r:id="rId28"/>
    <p:sldId id="282" r:id="rId29"/>
    <p:sldId id="284" r:id="rId30"/>
    <p:sldId id="2076138292" r:id="rId31"/>
    <p:sldId id="283" r:id="rId32"/>
    <p:sldId id="285" r:id="rId33"/>
    <p:sldId id="287" r:id="rId34"/>
    <p:sldId id="288" r:id="rId35"/>
    <p:sldId id="289" r:id="rId36"/>
    <p:sldId id="290" r:id="rId37"/>
    <p:sldId id="291" r:id="rId38"/>
    <p:sldId id="1816" r:id="rId39"/>
    <p:sldId id="1812" r:id="rId40"/>
    <p:sldId id="292" r:id="rId41"/>
    <p:sldId id="293" r:id="rId42"/>
    <p:sldId id="1813" r:id="rId43"/>
    <p:sldId id="294" r:id="rId44"/>
    <p:sldId id="295" r:id="rId45"/>
    <p:sldId id="296" r:id="rId46"/>
    <p:sldId id="2076138293" r:id="rId47"/>
    <p:sldId id="2076138291" r:id="rId48"/>
    <p:sldId id="2076138294" r:id="rId49"/>
    <p:sldId id="2076138295" r:id="rId50"/>
    <p:sldId id="2076138288" r:id="rId51"/>
    <p:sldId id="2076138289" r:id="rId52"/>
    <p:sldId id="2076138290" r:id="rId53"/>
    <p:sldId id="297" r:id="rId54"/>
    <p:sldId id="309" r:id="rId55"/>
    <p:sldId id="310" r:id="rId56"/>
    <p:sldId id="311" r:id="rId57"/>
    <p:sldId id="2076138280" r:id="rId58"/>
    <p:sldId id="2076138281" r:id="rId59"/>
    <p:sldId id="2076138282" r:id="rId60"/>
    <p:sldId id="320" r:id="rId61"/>
    <p:sldId id="352" r:id="rId62"/>
    <p:sldId id="348" r:id="rId63"/>
    <p:sldId id="363" r:id="rId64"/>
    <p:sldId id="2076138283" r:id="rId65"/>
    <p:sldId id="350" r:id="rId66"/>
    <p:sldId id="360" r:id="rId67"/>
    <p:sldId id="361" r:id="rId68"/>
    <p:sldId id="351" r:id="rId69"/>
    <p:sldId id="2076138284" r:id="rId70"/>
    <p:sldId id="327" r:id="rId71"/>
    <p:sldId id="321" r:id="rId72"/>
    <p:sldId id="322" r:id="rId73"/>
    <p:sldId id="357" r:id="rId74"/>
    <p:sldId id="326" r:id="rId75"/>
    <p:sldId id="2076138285" r:id="rId76"/>
    <p:sldId id="330" r:id="rId77"/>
    <p:sldId id="2076138286" r:id="rId78"/>
    <p:sldId id="2076138287" r:id="rId79"/>
    <p:sldId id="328" r:id="rId80"/>
    <p:sldId id="329" r:id="rId81"/>
    <p:sldId id="359" r:id="rId82"/>
    <p:sldId id="29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9F9153-A2F4-4BD2-B31E-217EA25A46B8}">
          <p14:sldIdLst>
            <p14:sldId id="256"/>
            <p14:sldId id="258"/>
            <p14:sldId id="257"/>
            <p14:sldId id="259"/>
          </p14:sldIdLst>
        </p14:section>
        <p14:section name="Intro" id="{8BF140B6-4339-4CDE-BA9A-0A63B471FA01}">
          <p14:sldIdLst>
            <p14:sldId id="260"/>
            <p14:sldId id="261"/>
            <p14:sldId id="262"/>
            <p14:sldId id="263"/>
            <p14:sldId id="264"/>
            <p14:sldId id="266"/>
            <p14:sldId id="265"/>
            <p14:sldId id="267"/>
            <p14:sldId id="268"/>
            <p14:sldId id="269"/>
            <p14:sldId id="270"/>
            <p14:sldId id="271"/>
            <p14:sldId id="299"/>
            <p14:sldId id="272"/>
          </p14:sldIdLst>
        </p14:section>
        <p14:section name="Fundamentals" id="{2C07703F-D8D4-48FC-9EED-0C3519153EC3}">
          <p14:sldIdLst>
            <p14:sldId id="273"/>
            <p14:sldId id="274"/>
            <p14:sldId id="276"/>
            <p14:sldId id="275"/>
            <p14:sldId id="278"/>
            <p14:sldId id="279"/>
            <p14:sldId id="277"/>
            <p14:sldId id="280"/>
            <p14:sldId id="281"/>
            <p14:sldId id="282"/>
            <p14:sldId id="284"/>
            <p14:sldId id="2076138292"/>
            <p14:sldId id="283"/>
            <p14:sldId id="285"/>
            <p14:sldId id="287"/>
          </p14:sldIdLst>
        </p14:section>
        <p14:section name="Applications" id="{7C050CD8-D448-4288-84A0-D3A5AD8DED91}">
          <p14:sldIdLst>
            <p14:sldId id="288"/>
            <p14:sldId id="289"/>
            <p14:sldId id="290"/>
            <p14:sldId id="291"/>
            <p14:sldId id="1816"/>
            <p14:sldId id="1812"/>
            <p14:sldId id="292"/>
            <p14:sldId id="293"/>
            <p14:sldId id="1813"/>
            <p14:sldId id="294"/>
            <p14:sldId id="295"/>
            <p14:sldId id="296"/>
            <p14:sldId id="2076138293"/>
            <p14:sldId id="2076138291"/>
            <p14:sldId id="2076138294"/>
            <p14:sldId id="2076138295"/>
            <p14:sldId id="2076138288"/>
            <p14:sldId id="2076138289"/>
            <p14:sldId id="2076138290"/>
            <p14:sldId id="297"/>
            <p14:sldId id="309"/>
            <p14:sldId id="310"/>
            <p14:sldId id="311"/>
            <p14:sldId id="2076138280"/>
            <p14:sldId id="2076138281"/>
            <p14:sldId id="2076138282"/>
            <p14:sldId id="320"/>
            <p14:sldId id="352"/>
            <p14:sldId id="348"/>
            <p14:sldId id="363"/>
            <p14:sldId id="2076138283"/>
            <p14:sldId id="350"/>
            <p14:sldId id="360"/>
            <p14:sldId id="361"/>
            <p14:sldId id="351"/>
            <p14:sldId id="2076138284"/>
            <p14:sldId id="327"/>
            <p14:sldId id="321"/>
            <p14:sldId id="322"/>
            <p14:sldId id="357"/>
            <p14:sldId id="326"/>
            <p14:sldId id="2076138285"/>
            <p14:sldId id="330"/>
            <p14:sldId id="2076138286"/>
            <p14:sldId id="2076138287"/>
            <p14:sldId id="328"/>
            <p14:sldId id="329"/>
            <p14:sldId id="359"/>
          </p14:sldIdLst>
        </p14:section>
        <p14:section name="Summary" id="{15D18025-7E79-4588-BF42-DD439467238A}">
          <p14:sldIdLst>
            <p14:sldId id="2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59CAC-A20E-0EF7-7F01-DD1652D649F1}" name="Amit Sharma" initials="AS" userId="Amit Sharm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2182" autoAdjust="0"/>
  </p:normalViewPr>
  <p:slideViewPr>
    <p:cSldViewPr snapToGrid="0">
      <p:cViewPr varScale="1">
        <p:scale>
          <a:sx n="62" d="100"/>
          <a:sy n="62" d="100"/>
        </p:scale>
        <p:origin x="836"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modernComment_715_85A2A272.xml><?xml version="1.0" encoding="utf-8"?>
<p188:cmLst xmlns:a="http://schemas.openxmlformats.org/drawingml/2006/main" xmlns:r="http://schemas.openxmlformats.org/officeDocument/2006/relationships" xmlns:p188="http://schemas.microsoft.com/office/powerpoint/2018/8/main">
  <p188:cm id="{3D395045-7F28-4E14-BC0E-67B0EB8D6A48}" authorId="{E7559CAC-A20E-0EF7-7F01-DD1652D649F1}" created="2020-10-22T06:58:44.028">
    <pc:sldMkLst xmlns:pc="http://schemas.microsoft.com/office/powerpoint/2013/main/command">
      <pc:docMk/>
      <pc:sldMk cId="2242028146" sldId="1813"/>
    </pc:sldMkLst>
    <p188:txBody>
      <a:bodyPr/>
      <a:lstStyle/>
      <a:p>
        <a:r>
          <a:rPr lang="en-US"/>
          <a:t>add cites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0:56.038"/>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57.019"/>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58.086"/>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2:03.604"/>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7T17:47:05.6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7T17:47:05.6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7T17:47:05.6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7T17:47:05.6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7T17:47:05.6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05.323"/>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0,'0'1288,"0"-1279,0 1,1-1,0 0,3 11,3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32.929"/>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36.041"/>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0,'0'1256,"0"-1251,-1 0,1 0,1 0,-1 0,1 0,-1 0,1 0,1 0,-1 0,1-1,-1 1,2 0,-1-1,3 6,9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47.900"/>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49.089"/>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49.950"/>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51.419"/>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12T09:41:55.839"/>
    </inkml:context>
    <inkml:brush xml:id="br0">
      <inkml:brushProperty name="width" value="0.5" units="cm"/>
      <inkml:brushProperty name="height" value="1" units="cm"/>
      <inkml:brushProperty name="color" value="#F8F2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DB743-C351-44B5-86AD-B9DF534D5EB8}"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21FBB-7120-4A2C-93A7-E98D8AD67A8D}" type="slidenum">
              <a:rPr lang="en-US" smtClean="0"/>
              <a:t>‹#›</a:t>
            </a:fld>
            <a:endParaRPr lang="en-US"/>
          </a:p>
        </p:txBody>
      </p:sp>
    </p:spTree>
    <p:extLst>
      <p:ext uri="{BB962C8B-B14F-4D97-AF65-F5344CB8AC3E}">
        <p14:creationId xmlns:p14="http://schemas.microsoft.com/office/powerpoint/2010/main" val="278024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a:t>
            </a:r>
            <a:r>
              <a:rPr lang="en-US" dirty="0">
                <a:sym typeface="Wingdings" panose="05000000000000000000" pitchFamily="2" charset="2"/>
              </a:rPr>
              <a:t> </a:t>
            </a:r>
          </a:p>
          <a:p>
            <a:r>
              <a:rPr lang="en-US" dirty="0">
                <a:sym typeface="Wingdings" panose="05000000000000000000" pitchFamily="2" charset="2"/>
              </a:rPr>
              <a:t>Decision-making</a:t>
            </a:r>
          </a:p>
          <a:p>
            <a:r>
              <a:rPr lang="en-US" dirty="0">
                <a:sym typeface="Wingdings" panose="05000000000000000000" pitchFamily="2" charset="2"/>
              </a:rPr>
              <a:t>RL</a:t>
            </a:r>
            <a:endParaRPr lang="en-US" dirty="0"/>
          </a:p>
        </p:txBody>
      </p:sp>
      <p:sp>
        <p:nvSpPr>
          <p:cNvPr id="4" name="Slide Number Placeholder 3"/>
          <p:cNvSpPr>
            <a:spLocks noGrp="1"/>
          </p:cNvSpPr>
          <p:nvPr>
            <p:ph type="sldNum" sz="quarter" idx="5"/>
          </p:nvPr>
        </p:nvSpPr>
        <p:spPr/>
        <p:txBody>
          <a:bodyPr/>
          <a:lstStyle/>
          <a:p>
            <a:fld id="{52121FBB-7120-4A2C-93A7-E98D8AD67A8D}" type="slidenum">
              <a:rPr lang="en-US" smtClean="0"/>
              <a:t>1</a:t>
            </a:fld>
            <a:endParaRPr lang="en-US"/>
          </a:p>
        </p:txBody>
      </p:sp>
    </p:spTree>
    <p:extLst>
      <p:ext uri="{BB962C8B-B14F-4D97-AF65-F5344CB8AC3E}">
        <p14:creationId xmlns:p14="http://schemas.microsoft.com/office/powerpoint/2010/main" val="152567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Colored MNIST for Correlation shifts as the domains are created by changing the correlation between the class label and spurious attribute which is color here</a:t>
            </a: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56</a:t>
            </a:fld>
            <a:endParaRPr lang="en-US"/>
          </a:p>
        </p:txBody>
      </p:sp>
    </p:spTree>
    <p:extLst>
      <p:ext uri="{BB962C8B-B14F-4D97-AF65-F5344CB8AC3E}">
        <p14:creationId xmlns:p14="http://schemas.microsoft.com/office/powerpoint/2010/main" val="322417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compute relative ranking of algorithms </a:t>
            </a:r>
            <a:r>
              <a:rPr lang="en-US" dirty="0" err="1"/>
              <a:t>wrt</a:t>
            </a:r>
            <a:r>
              <a:rPr lang="en-US" dirty="0"/>
              <a:t> ERM (highlighted in yellow) and find that</a:t>
            </a:r>
          </a:p>
        </p:txBody>
      </p:sp>
      <p:sp>
        <p:nvSpPr>
          <p:cNvPr id="4" name="Slide Number Placeholder 3"/>
          <p:cNvSpPr>
            <a:spLocks noGrp="1"/>
          </p:cNvSpPr>
          <p:nvPr>
            <p:ph type="sldNum" sz="quarter" idx="5"/>
          </p:nvPr>
        </p:nvSpPr>
        <p:spPr/>
        <p:txBody>
          <a:bodyPr/>
          <a:lstStyle/>
          <a:p>
            <a:fld id="{1A61B499-03E6-441A-9ED2-7C4DFDDC60B9}" type="slidenum">
              <a:rPr lang="en-US" smtClean="0"/>
              <a:t>57</a:t>
            </a:fld>
            <a:endParaRPr lang="en-US"/>
          </a:p>
        </p:txBody>
      </p:sp>
    </p:spTree>
    <p:extLst>
      <p:ext uri="{BB962C8B-B14F-4D97-AF65-F5344CB8AC3E}">
        <p14:creationId xmlns:p14="http://schemas.microsoft.com/office/powerpoint/2010/main" val="174531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majority of DG algorithms are able to outperform ERM in only one of the categories of shifts</a:t>
            </a: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58</a:t>
            </a:fld>
            <a:endParaRPr lang="en-US"/>
          </a:p>
        </p:txBody>
      </p:sp>
    </p:spTree>
    <p:extLst>
      <p:ext uri="{BB962C8B-B14F-4D97-AF65-F5344CB8AC3E}">
        <p14:creationId xmlns:p14="http://schemas.microsoft.com/office/powerpoint/2010/main" val="302317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recent work provides an extensive analysis of current state-of-the-art methods by evaluating them on real world and synthetic datasets across diff distribution shifts. They consider </a:t>
            </a:r>
            <a:r>
              <a:rPr lang="en-US" dirty="0" err="1"/>
              <a:t>Sp</a:t>
            </a:r>
            <a:r>
              <a:rPr lang="en-US" dirty="0"/>
              <a:t> correlation and unseen data shifts which are respectively very similar to the </a:t>
            </a:r>
            <a:r>
              <a:rPr lang="en-US" dirty="0" err="1"/>
              <a:t>corr</a:t>
            </a:r>
            <a:r>
              <a:rPr lang="en-US" dirty="0"/>
              <a:t> and diversity shifts discussed earlier. </a:t>
            </a:r>
          </a:p>
          <a:p>
            <a:r>
              <a:rPr lang="en-US" dirty="0"/>
              <a:t>This work also presents consistent findings as </a:t>
            </a:r>
            <a:r>
              <a:rPr lang="en-US" dirty="0" err="1"/>
              <a:t>OoD</a:t>
            </a:r>
            <a:r>
              <a:rPr lang="en-US" dirty="0"/>
              <a:t> Bench in terms of there being no single best method across datasets and shifts.</a:t>
            </a:r>
          </a:p>
        </p:txBody>
      </p:sp>
      <p:sp>
        <p:nvSpPr>
          <p:cNvPr id="4" name="Slide Number Placeholder 3"/>
          <p:cNvSpPr>
            <a:spLocks noGrp="1"/>
          </p:cNvSpPr>
          <p:nvPr>
            <p:ph type="sldNum" sz="quarter" idx="5"/>
          </p:nvPr>
        </p:nvSpPr>
        <p:spPr/>
        <p:txBody>
          <a:bodyPr/>
          <a:lstStyle/>
          <a:p>
            <a:fld id="{1A61B499-03E6-441A-9ED2-7C4DFDDC60B9}" type="slidenum">
              <a:rPr lang="en-US" smtClean="0"/>
              <a:t>59</a:t>
            </a:fld>
            <a:endParaRPr lang="en-US"/>
          </a:p>
        </p:txBody>
      </p:sp>
    </p:spTree>
    <p:extLst>
      <p:ext uri="{BB962C8B-B14F-4D97-AF65-F5344CB8AC3E}">
        <p14:creationId xmlns:p14="http://schemas.microsoft.com/office/powerpoint/2010/main" val="1703391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saw that no algorithm performs well over all different kinds of shifts, these shifts have been studied individually. However, real world data does not often exhibit a single kind of shift in isolation but rather presents </a:t>
            </a:r>
            <a:r>
              <a:rPr lang="en-US" b="1" dirty="0"/>
              <a:t>different </a:t>
            </a:r>
            <a:r>
              <a:rPr lang="en-US" dirty="0"/>
              <a:t>kinds of shifts over </a:t>
            </a:r>
            <a:r>
              <a:rPr lang="en-US" b="1" dirty="0"/>
              <a:t>multiple attributes </a:t>
            </a:r>
            <a:r>
              <a:rPr lang="en-US" dirty="0"/>
              <a:t>which is an even harder problem.</a:t>
            </a:r>
          </a:p>
          <a:p>
            <a:endParaRPr lang="en-US" dirty="0"/>
          </a:p>
          <a:p>
            <a:r>
              <a:rPr lang="en-US" dirty="0"/>
              <a:t>Taking an example from the WILDS dataset to emphasize on this further, we see distribution shifts in satellite images over both year of capturing the image as well as the region covered – and this is just one of the many real world situations where multiple </a:t>
            </a:r>
            <a:r>
              <a:rPr lang="en-US" dirty="0" err="1"/>
              <a:t>attrs</a:t>
            </a:r>
            <a:r>
              <a:rPr lang="en-US" dirty="0"/>
              <a:t> are involved</a:t>
            </a:r>
          </a:p>
        </p:txBody>
      </p:sp>
      <p:sp>
        <p:nvSpPr>
          <p:cNvPr id="4" name="Slide Number Placeholder 3"/>
          <p:cNvSpPr>
            <a:spLocks noGrp="1"/>
          </p:cNvSpPr>
          <p:nvPr>
            <p:ph type="sldNum" sz="quarter" idx="5"/>
          </p:nvPr>
        </p:nvSpPr>
        <p:spPr/>
        <p:txBody>
          <a:bodyPr/>
          <a:lstStyle/>
          <a:p>
            <a:fld id="{1A61B499-03E6-441A-9ED2-7C4DFDDC60B9}" type="slidenum">
              <a:rPr lang="en-US" smtClean="0"/>
              <a:t>60</a:t>
            </a:fld>
            <a:endParaRPr lang="en-US"/>
          </a:p>
        </p:txBody>
      </p:sp>
    </p:spTree>
    <p:extLst>
      <p:ext uri="{BB962C8B-B14F-4D97-AF65-F5344CB8AC3E}">
        <p14:creationId xmlns:p14="http://schemas.microsoft.com/office/powerpoint/2010/main" val="4159240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this harder and closer to real world setup involving multi-attribute shifts in our work.</a:t>
            </a:r>
          </a:p>
          <a:p>
            <a:r>
              <a:rPr lang="en-US" dirty="0"/>
              <a:t>As an example, we combine Colored MNIST [3] and Rotated MNIST [9] to introduce distinct shifts over Color and Rotation attributes..</a:t>
            </a:r>
          </a:p>
        </p:txBody>
      </p:sp>
      <p:sp>
        <p:nvSpPr>
          <p:cNvPr id="4" name="Slide Number Placeholder 3"/>
          <p:cNvSpPr>
            <a:spLocks noGrp="1"/>
          </p:cNvSpPr>
          <p:nvPr>
            <p:ph type="sldNum" sz="quarter" idx="5"/>
          </p:nvPr>
        </p:nvSpPr>
        <p:spPr/>
        <p:txBody>
          <a:bodyPr/>
          <a:lstStyle/>
          <a:p>
            <a:fld id="{1A61B499-03E6-441A-9ED2-7C4DFDDC60B9}" type="slidenum">
              <a:rPr lang="en-US" smtClean="0"/>
              <a:t>61</a:t>
            </a:fld>
            <a:endParaRPr lang="en-US"/>
          </a:p>
        </p:txBody>
      </p:sp>
    </p:spTree>
    <p:extLst>
      <p:ext uri="{BB962C8B-B14F-4D97-AF65-F5344CB8AC3E}">
        <p14:creationId xmlns:p14="http://schemas.microsoft.com/office/powerpoint/2010/main" val="4012492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single shift datasets discussed in past work: We asked ourselves the question that: </a:t>
            </a:r>
            <a:r>
              <a:rPr lang="en-US" b="1" dirty="0"/>
              <a:t>Why is no method performing well consistently</a:t>
            </a:r>
            <a:r>
              <a:rPr lang="en-US" dirty="0"/>
              <a:t>?; and we explain these past results </a:t>
            </a:r>
            <a:r>
              <a:rPr lang="en-US" i="1" dirty="0"/>
              <a:t>from a causal perspective</a:t>
            </a:r>
            <a:r>
              <a:rPr lang="en-US" dirty="0"/>
              <a:t>. Diff </a:t>
            </a:r>
            <a:r>
              <a:rPr lang="en-US" dirty="0" err="1"/>
              <a:t>distr</a:t>
            </a:r>
            <a:r>
              <a:rPr lang="en-US" dirty="0"/>
              <a:t> shifts…… which leads to diff </a:t>
            </a:r>
            <a:r>
              <a:rPr lang="en-US" dirty="0" err="1"/>
              <a:t>ind</a:t>
            </a:r>
            <a:r>
              <a:rPr lang="en-US" dirty="0"/>
              <a:t> constraints.. And hence…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we theoretically prove this claim, and I’ll come to that in a while</a:t>
            </a:r>
          </a:p>
          <a:p>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62</a:t>
            </a:fld>
            <a:endParaRPr lang="en-US"/>
          </a:p>
        </p:txBody>
      </p:sp>
    </p:spTree>
    <p:extLst>
      <p:ext uri="{BB962C8B-B14F-4D97-AF65-F5344CB8AC3E}">
        <p14:creationId xmlns:p14="http://schemas.microsoft.com/office/powerpoint/2010/main" val="30754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 on to ask if can we develop an algo that generalizes to not just individual but also multi-</a:t>
            </a:r>
            <a:r>
              <a:rPr lang="en-US" dirty="0" err="1"/>
              <a:t>attr</a:t>
            </a:r>
            <a:r>
              <a:rPr lang="en-US" dirty="0"/>
              <a:t> shifts?</a:t>
            </a:r>
            <a:br>
              <a:rPr lang="en-US" dirty="0"/>
            </a:br>
            <a:r>
              <a:rPr lang="en-US" dirty="0"/>
              <a:t>And as a solution we propose …………. To model the causal </a:t>
            </a:r>
            <a:r>
              <a:rPr lang="en-US" dirty="0" err="1"/>
              <a:t>relns</a:t>
            </a:r>
            <a:r>
              <a:rPr lang="en-US" dirty="0"/>
              <a:t> in the Data generating process</a:t>
            </a:r>
          </a:p>
          <a:p>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63</a:t>
            </a:fld>
            <a:endParaRPr lang="en-US"/>
          </a:p>
        </p:txBody>
      </p:sp>
    </p:spTree>
    <p:extLst>
      <p:ext uri="{BB962C8B-B14F-4D97-AF65-F5344CB8AC3E}">
        <p14:creationId xmlns:p14="http://schemas.microsoft.com/office/powerpoint/2010/main" val="1280118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general causal DAG to represent the diff distribution shifts</a:t>
            </a:r>
          </a:p>
        </p:txBody>
      </p:sp>
      <p:sp>
        <p:nvSpPr>
          <p:cNvPr id="4" name="Slide Number Placeholder 3"/>
          <p:cNvSpPr>
            <a:spLocks noGrp="1"/>
          </p:cNvSpPr>
          <p:nvPr>
            <p:ph type="sldNum" sz="quarter" idx="5"/>
          </p:nvPr>
        </p:nvSpPr>
        <p:spPr/>
        <p:txBody>
          <a:bodyPr/>
          <a:lstStyle/>
          <a:p>
            <a:fld id="{1A61B499-03E6-441A-9ED2-7C4DFDDC60B9}" type="slidenum">
              <a:rPr lang="en-US" smtClean="0"/>
              <a:t>64</a:t>
            </a:fld>
            <a:endParaRPr lang="en-US"/>
          </a:p>
        </p:txBody>
      </p:sp>
    </p:spTree>
    <p:extLst>
      <p:ext uri="{BB962C8B-B14F-4D97-AF65-F5344CB8AC3E}">
        <p14:creationId xmlns:p14="http://schemas.microsoft.com/office/powerpoint/2010/main" val="812610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X and Y are the observed variables representing the input and target class respectively</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65</a:t>
            </a:fld>
            <a:endParaRPr lang="en-US"/>
          </a:p>
        </p:txBody>
      </p:sp>
    </p:spTree>
    <p:extLst>
      <p:ext uri="{BB962C8B-B14F-4D97-AF65-F5344CB8AC3E}">
        <p14:creationId xmlns:p14="http://schemas.microsoft.com/office/powerpoint/2010/main" val="1824580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21FBB-7120-4A2C-93A7-E98D8AD67A8D}" type="slidenum">
              <a:rPr lang="en-US" smtClean="0"/>
              <a:t>17</a:t>
            </a:fld>
            <a:endParaRPr lang="en-US"/>
          </a:p>
        </p:txBody>
      </p:sp>
    </p:spTree>
    <p:extLst>
      <p:ext uri="{BB962C8B-B14F-4D97-AF65-F5344CB8AC3E}">
        <p14:creationId xmlns:p14="http://schemas.microsoft.com/office/powerpoint/2010/main" val="631788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Xc</a:t>
            </a:r>
            <a:r>
              <a:rPr lang="en-US" dirty="0"/>
              <a:t> is the set of stable or causal features and </a:t>
            </a:r>
            <a:r>
              <a:rPr lang="en-US" dirty="0" err="1"/>
              <a:t>Xc</a:t>
            </a:r>
            <a:r>
              <a:rPr lang="en-US" dirty="0"/>
              <a:t> alone cause Y</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66</a:t>
            </a:fld>
            <a:endParaRPr lang="en-US"/>
          </a:p>
        </p:txBody>
      </p:sp>
    </p:spTree>
    <p:extLst>
      <p:ext uri="{BB962C8B-B14F-4D97-AF65-F5344CB8AC3E}">
        <p14:creationId xmlns:p14="http://schemas.microsoft.com/office/powerpoint/2010/main" val="1335735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coming on to our nuisance </a:t>
            </a:r>
            <a:r>
              <a:rPr lang="en-US" dirty="0" err="1"/>
              <a:t>attrs</a:t>
            </a:r>
            <a:r>
              <a:rPr lang="en-US" dirty="0"/>
              <a:t> – we categorize the set of all </a:t>
            </a:r>
            <a:r>
              <a:rPr lang="en-US" dirty="0" err="1"/>
              <a:t>attrs</a:t>
            </a:r>
            <a:r>
              <a:rPr lang="en-US" dirty="0"/>
              <a:t> A into </a:t>
            </a:r>
            <a:r>
              <a:rPr lang="en-US" dirty="0" err="1"/>
              <a:t>Aind</a:t>
            </a:r>
            <a:r>
              <a:rPr lang="en-US" dirty="0"/>
              <a:t>, </a:t>
            </a:r>
            <a:r>
              <a:rPr lang="en-US" dirty="0" err="1"/>
              <a:t>Anot</a:t>
            </a:r>
            <a:r>
              <a:rPr lang="en-US" dirty="0"/>
              <a:t> </a:t>
            </a:r>
            <a:r>
              <a:rPr lang="en-US" dirty="0" err="1"/>
              <a:t>ind</a:t>
            </a:r>
            <a:r>
              <a:rPr lang="en-US" dirty="0"/>
              <a:t> and E</a:t>
            </a: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67</a:t>
            </a:fld>
            <a:endParaRPr lang="en-US"/>
          </a:p>
        </p:txBody>
      </p:sp>
    </p:spTree>
    <p:extLst>
      <p:ext uri="{BB962C8B-B14F-4D97-AF65-F5344CB8AC3E}">
        <p14:creationId xmlns:p14="http://schemas.microsoft.com/office/powerpoint/2010/main" val="945278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Aind</a:t>
            </a:r>
            <a:r>
              <a:rPr lang="en-US" dirty="0"/>
              <a:t> is the set of attributes that are independent of label, A not </a:t>
            </a:r>
            <a:r>
              <a:rPr lang="en-US" dirty="0" err="1"/>
              <a:t>ind</a:t>
            </a:r>
            <a:r>
              <a:rPr lang="en-US" dirty="0"/>
              <a:t> represents the attributes correlated with label, and E is a special attribute for the domain</a:t>
            </a:r>
          </a:p>
        </p:txBody>
      </p:sp>
      <p:sp>
        <p:nvSpPr>
          <p:cNvPr id="4" name="Slide Number Placeholder 3"/>
          <p:cNvSpPr>
            <a:spLocks noGrp="1"/>
          </p:cNvSpPr>
          <p:nvPr>
            <p:ph type="sldNum" sz="quarter" idx="5"/>
          </p:nvPr>
        </p:nvSpPr>
        <p:spPr/>
        <p:txBody>
          <a:bodyPr/>
          <a:lstStyle/>
          <a:p>
            <a:fld id="{1A61B499-03E6-441A-9ED2-7C4DFDDC60B9}" type="slidenum">
              <a:rPr lang="en-US" smtClean="0"/>
              <a:t>68</a:t>
            </a:fld>
            <a:endParaRPr lang="en-US"/>
          </a:p>
        </p:txBody>
      </p:sp>
    </p:spTree>
    <p:extLst>
      <p:ext uri="{BB962C8B-B14F-4D97-AF65-F5344CB8AC3E}">
        <p14:creationId xmlns:p14="http://schemas.microsoft.com/office/powerpoint/2010/main" val="2508233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characterize different kinds of shifts based on the relationship between nuisance attributes A and the classification label Y.</a:t>
            </a:r>
            <a:br>
              <a:rPr lang="en-US" dirty="0"/>
            </a:br>
            <a:r>
              <a:rPr lang="en-US" dirty="0" err="1"/>
              <a:t>Aind</a:t>
            </a:r>
            <a:r>
              <a:rPr lang="en-US" dirty="0"/>
              <a:t> has varying distribution across environments but is Independent of the class label as seen from the graph. The dashed bidirectional arrow represents the correlation between </a:t>
            </a:r>
            <a:r>
              <a:rPr lang="en-US" dirty="0" err="1"/>
              <a:t>Anot</a:t>
            </a:r>
            <a:r>
              <a:rPr lang="en-US" dirty="0"/>
              <a:t> </a:t>
            </a:r>
            <a:r>
              <a:rPr lang="en-US" dirty="0" err="1"/>
              <a:t>ind</a:t>
            </a:r>
            <a:r>
              <a:rPr lang="en-US" dirty="0"/>
              <a:t> and Y; and There are different mechanisms which can introduce this dashed-line relationship</a:t>
            </a:r>
          </a:p>
        </p:txBody>
      </p:sp>
      <p:sp>
        <p:nvSpPr>
          <p:cNvPr id="4" name="Slide Number Placeholder 3"/>
          <p:cNvSpPr>
            <a:spLocks noGrp="1"/>
          </p:cNvSpPr>
          <p:nvPr>
            <p:ph type="sldNum" sz="quarter" idx="5"/>
          </p:nvPr>
        </p:nvSpPr>
        <p:spPr/>
        <p:txBody>
          <a:bodyPr/>
          <a:lstStyle/>
          <a:p>
            <a:fld id="{1A61B499-03E6-441A-9ED2-7C4DFDDC60B9}" type="slidenum">
              <a:rPr lang="en-US" smtClean="0"/>
              <a:t>69</a:t>
            </a:fld>
            <a:endParaRPr lang="en-US"/>
          </a:p>
        </p:txBody>
      </p:sp>
    </p:spTree>
    <p:extLst>
      <p:ext uri="{BB962C8B-B14F-4D97-AF65-F5344CB8AC3E}">
        <p14:creationId xmlns:p14="http://schemas.microsoft.com/office/powerpoint/2010/main" val="3773258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direct-causal relationship (Y causing </a:t>
            </a:r>
            <a:r>
              <a:rPr lang="en-US" dirty="0" err="1"/>
              <a:t>Anot</a:t>
            </a:r>
            <a:r>
              <a:rPr lang="en-US" dirty="0"/>
              <a:t> </a:t>
            </a:r>
            <a:r>
              <a:rPr lang="en-US" dirty="0" err="1"/>
              <a:t>ind</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70</a:t>
            </a:fld>
            <a:endParaRPr lang="en-US"/>
          </a:p>
        </p:txBody>
      </p:sp>
    </p:spTree>
    <p:extLst>
      <p:ext uri="{BB962C8B-B14F-4D97-AF65-F5344CB8AC3E}">
        <p14:creationId xmlns:p14="http://schemas.microsoft.com/office/powerpoint/2010/main" val="23813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confounding between Y and </a:t>
            </a:r>
            <a:r>
              <a:rPr lang="en-US" dirty="0" err="1"/>
              <a:t>Anot</a:t>
            </a:r>
            <a:r>
              <a:rPr lang="en-US" dirty="0"/>
              <a:t> </a:t>
            </a:r>
            <a:r>
              <a:rPr lang="en-US" dirty="0" err="1"/>
              <a:t>ind</a:t>
            </a:r>
            <a:r>
              <a:rPr lang="en-US" dirty="0"/>
              <a:t> due to a common cause, </a:t>
            </a:r>
          </a:p>
        </p:txBody>
      </p:sp>
      <p:sp>
        <p:nvSpPr>
          <p:cNvPr id="4" name="Slide Number Placeholder 3"/>
          <p:cNvSpPr>
            <a:spLocks noGrp="1"/>
          </p:cNvSpPr>
          <p:nvPr>
            <p:ph type="sldNum" sz="quarter" idx="5"/>
          </p:nvPr>
        </p:nvSpPr>
        <p:spPr/>
        <p:txBody>
          <a:bodyPr/>
          <a:lstStyle/>
          <a:p>
            <a:fld id="{1A61B499-03E6-441A-9ED2-7C4DFDDC60B9}" type="slidenum">
              <a:rPr lang="en-US" smtClean="0"/>
              <a:t>71</a:t>
            </a:fld>
            <a:endParaRPr lang="en-US"/>
          </a:p>
        </p:txBody>
      </p:sp>
    </p:spTree>
    <p:extLst>
      <p:ext uri="{BB962C8B-B14F-4D97-AF65-F5344CB8AC3E}">
        <p14:creationId xmlns:p14="http://schemas.microsoft.com/office/powerpoint/2010/main" val="1681085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selection during the data-generating process. Thus, we define four kinds of shifts based on the causal graph: Independent, Causal, Confounded, and Selected</a:t>
            </a:r>
            <a:br>
              <a:rPr lang="en-US" dirty="0"/>
            </a:br>
            <a:r>
              <a:rPr lang="en-US" dirty="0"/>
              <a:t>To summarize, A can be split into </a:t>
            </a:r>
            <a:r>
              <a:rPr lang="en-US" dirty="0" err="1"/>
              <a:t>Aind</a:t>
            </a:r>
            <a:r>
              <a:rPr lang="en-US" dirty="0"/>
              <a:t> , A not </a:t>
            </a:r>
            <a:r>
              <a:rPr lang="en-US" dirty="0" err="1"/>
              <a:t>ind</a:t>
            </a:r>
            <a:r>
              <a:rPr lang="en-US" dirty="0"/>
              <a:t> and E, where </a:t>
            </a:r>
            <a:r>
              <a:rPr lang="en-US" dirty="0" err="1"/>
              <a:t>Anot</a:t>
            </a:r>
            <a:r>
              <a:rPr lang="en-US" dirty="0"/>
              <a:t> </a:t>
            </a:r>
            <a:r>
              <a:rPr lang="en-US" dirty="0" err="1"/>
              <a:t>ind</a:t>
            </a:r>
            <a:r>
              <a:rPr lang="en-US" dirty="0"/>
              <a:t> can be further split into subsets that have a causal (</a:t>
            </a:r>
            <a:r>
              <a:rPr lang="en-US" dirty="0" err="1"/>
              <a:t>Acause</a:t>
            </a:r>
            <a:r>
              <a:rPr lang="en-US" dirty="0"/>
              <a:t> ), confounded (</a:t>
            </a:r>
            <a:r>
              <a:rPr lang="en-US" dirty="0" err="1"/>
              <a:t>Aconf</a:t>
            </a:r>
            <a:r>
              <a:rPr lang="en-US" dirty="0"/>
              <a:t> ), selected (</a:t>
            </a:r>
            <a:r>
              <a:rPr lang="en-US" dirty="0" err="1"/>
              <a:t>Asel</a:t>
            </a:r>
            <a:r>
              <a:rPr lang="en-US" dirty="0"/>
              <a:t> ) relationship with Y</a:t>
            </a: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72</a:t>
            </a:fld>
            <a:endParaRPr lang="en-US"/>
          </a:p>
        </p:txBody>
      </p:sp>
    </p:spTree>
    <p:extLst>
      <p:ext uri="{BB962C8B-B14F-4D97-AF65-F5344CB8AC3E}">
        <p14:creationId xmlns:p14="http://schemas.microsoft.com/office/powerpoint/2010/main" val="551966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our multi-attribute setup, we see </a:t>
            </a:r>
            <a:r>
              <a:rPr lang="en-US" dirty="0" err="1"/>
              <a:t>colored+rot</a:t>
            </a:r>
            <a:r>
              <a:rPr lang="en-US" dirty="0"/>
              <a:t> </a:t>
            </a:r>
            <a:r>
              <a:rPr lang="en-US" dirty="0" err="1"/>
              <a:t>mnist</a:t>
            </a:r>
            <a:r>
              <a:rPr lang="en-US" dirty="0"/>
              <a:t> is a combined causal and </a:t>
            </a:r>
            <a:r>
              <a:rPr lang="en-US" dirty="0" err="1"/>
              <a:t>ind</a:t>
            </a:r>
            <a:r>
              <a:rPr lang="en-US" dirty="0"/>
              <a:t> shift setting</a:t>
            </a:r>
          </a:p>
        </p:txBody>
      </p:sp>
      <p:sp>
        <p:nvSpPr>
          <p:cNvPr id="4" name="Slide Number Placeholder 3"/>
          <p:cNvSpPr>
            <a:spLocks noGrp="1"/>
          </p:cNvSpPr>
          <p:nvPr>
            <p:ph type="sldNum" sz="quarter" idx="5"/>
          </p:nvPr>
        </p:nvSpPr>
        <p:spPr/>
        <p:txBody>
          <a:bodyPr/>
          <a:lstStyle/>
          <a:p>
            <a:fld id="{1A61B499-03E6-441A-9ED2-7C4DFDDC60B9}" type="slidenum">
              <a:rPr lang="en-US" smtClean="0"/>
              <a:t>73</a:t>
            </a:fld>
            <a:endParaRPr lang="en-US"/>
          </a:p>
        </p:txBody>
      </p:sp>
    </p:spTree>
    <p:extLst>
      <p:ext uri="{BB962C8B-B14F-4D97-AF65-F5344CB8AC3E}">
        <p14:creationId xmlns:p14="http://schemas.microsoft.com/office/powerpoint/2010/main" val="2693917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our proposed algorithm CACM outperforms these algos on individual as well as combined shifts.</a:t>
            </a:r>
          </a:p>
          <a:p>
            <a:endParaRPr lang="en-US" dirty="0"/>
          </a:p>
          <a:p>
            <a:r>
              <a:rPr lang="en-US" dirty="0"/>
              <a:t>It is important to note that we do not assume access to the full causal graph but only the relationship between label and an attribute, and unlike the full graph, this relationship is often known – by virtue of data collection or using domain knowledge.</a:t>
            </a:r>
          </a:p>
        </p:txBody>
      </p:sp>
      <p:sp>
        <p:nvSpPr>
          <p:cNvPr id="4" name="Slide Number Placeholder 3"/>
          <p:cNvSpPr>
            <a:spLocks noGrp="1"/>
          </p:cNvSpPr>
          <p:nvPr>
            <p:ph type="sldNum" sz="quarter" idx="5"/>
          </p:nvPr>
        </p:nvSpPr>
        <p:spPr/>
        <p:txBody>
          <a:bodyPr/>
          <a:lstStyle/>
          <a:p>
            <a:fld id="{1A61B499-03E6-441A-9ED2-7C4DFDDC60B9}" type="slidenum">
              <a:rPr lang="en-US" smtClean="0"/>
              <a:t>74</a:t>
            </a:fld>
            <a:endParaRPr lang="en-US"/>
          </a:p>
        </p:txBody>
      </p:sp>
    </p:spTree>
    <p:extLst>
      <p:ext uri="{BB962C8B-B14F-4D97-AF65-F5344CB8AC3E}">
        <p14:creationId xmlns:p14="http://schemas.microsoft.com/office/powerpoint/2010/main" val="3404232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well under these diff kinds of shifts, we introduce an approach that identifies the correct </a:t>
            </a:r>
            <a:r>
              <a:rPr lang="en-US" dirty="0" err="1"/>
              <a:t>regularizer</a:t>
            </a:r>
            <a:r>
              <a:rPr lang="en-US" dirty="0"/>
              <a:t> based on the underlying causal graph</a:t>
            </a:r>
          </a:p>
        </p:txBody>
      </p:sp>
      <p:sp>
        <p:nvSpPr>
          <p:cNvPr id="4" name="Slide Number Placeholder 3"/>
          <p:cNvSpPr>
            <a:spLocks noGrp="1"/>
          </p:cNvSpPr>
          <p:nvPr>
            <p:ph type="sldNum" sz="quarter" idx="5"/>
          </p:nvPr>
        </p:nvSpPr>
        <p:spPr/>
        <p:txBody>
          <a:bodyPr/>
          <a:lstStyle/>
          <a:p>
            <a:fld id="{1A61B499-03E6-441A-9ED2-7C4DFDDC60B9}" type="slidenum">
              <a:rPr lang="en-US" smtClean="0"/>
              <a:t>75</a:t>
            </a:fld>
            <a:endParaRPr lang="en-US"/>
          </a:p>
        </p:txBody>
      </p:sp>
    </p:spTree>
    <p:extLst>
      <p:ext uri="{BB962C8B-B14F-4D97-AF65-F5344CB8AC3E}">
        <p14:creationId xmlns:p14="http://schemas.microsoft.com/office/powerpoint/2010/main" val="4080114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C42885-624B-41E0-9613-FC94C6678D7C}" type="slidenum">
              <a:rPr lang="en-US" smtClean="0"/>
              <a:t>38</a:t>
            </a:fld>
            <a:endParaRPr lang="en-US"/>
          </a:p>
        </p:txBody>
      </p:sp>
    </p:spTree>
    <p:extLst>
      <p:ext uri="{BB962C8B-B14F-4D97-AF65-F5344CB8AC3E}">
        <p14:creationId xmlns:p14="http://schemas.microsoft.com/office/powerpoint/2010/main" val="4110042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two steps: the first is to…..</a:t>
            </a:r>
            <a:br>
              <a:rPr lang="en-US" dirty="0"/>
            </a:br>
            <a:r>
              <a:rPr lang="en-US" dirty="0"/>
              <a:t>Second is to apply…..</a:t>
            </a:r>
            <a:br>
              <a:rPr lang="en-US" dirty="0"/>
            </a:br>
            <a:endParaRPr lang="en-US" dirty="0"/>
          </a:p>
        </p:txBody>
      </p:sp>
      <p:sp>
        <p:nvSpPr>
          <p:cNvPr id="4" name="Slide Number Placeholder 3"/>
          <p:cNvSpPr>
            <a:spLocks noGrp="1"/>
          </p:cNvSpPr>
          <p:nvPr>
            <p:ph type="sldNum" sz="quarter" idx="5"/>
          </p:nvPr>
        </p:nvSpPr>
        <p:spPr/>
        <p:txBody>
          <a:bodyPr/>
          <a:lstStyle/>
          <a:p>
            <a:fld id="{1A61B499-03E6-441A-9ED2-7C4DFDDC60B9}" type="slidenum">
              <a:rPr lang="en-US" smtClean="0"/>
              <a:t>76</a:t>
            </a:fld>
            <a:endParaRPr lang="en-US"/>
          </a:p>
        </p:txBody>
      </p:sp>
    </p:spTree>
    <p:extLst>
      <p:ext uri="{BB962C8B-B14F-4D97-AF65-F5344CB8AC3E}">
        <p14:creationId xmlns:p14="http://schemas.microsoft.com/office/powerpoint/2010/main" val="1727567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that the predictor can be represented as g1(ϕ(x)) where ϕ is the representation. To derive the correct </a:t>
            </a:r>
            <a:r>
              <a:rPr lang="en-US" dirty="0" err="1"/>
              <a:t>ind</a:t>
            </a:r>
            <a:r>
              <a:rPr lang="en-US" dirty="0"/>
              <a:t> constraints, we utilize a strategy from past work. We identify the conditional independence constraints satisfied by </a:t>
            </a:r>
            <a:r>
              <a:rPr lang="en-US" dirty="0" err="1"/>
              <a:t>Xc</a:t>
            </a:r>
            <a:r>
              <a:rPr lang="en-US" dirty="0"/>
              <a:t> in the causal graph and enforce that learnt representation ϕ should follow the same constraints. </a:t>
            </a:r>
          </a:p>
        </p:txBody>
      </p:sp>
      <p:sp>
        <p:nvSpPr>
          <p:cNvPr id="4" name="Slide Number Placeholder 3"/>
          <p:cNvSpPr>
            <a:spLocks noGrp="1"/>
          </p:cNvSpPr>
          <p:nvPr>
            <p:ph type="sldNum" sz="quarter" idx="5"/>
          </p:nvPr>
        </p:nvSpPr>
        <p:spPr/>
        <p:txBody>
          <a:bodyPr/>
          <a:lstStyle/>
          <a:p>
            <a:fld id="{1A61B499-03E6-441A-9ED2-7C4DFDDC60B9}" type="slidenum">
              <a:rPr lang="en-US" smtClean="0"/>
              <a:t>77</a:t>
            </a:fld>
            <a:endParaRPr lang="en-US"/>
          </a:p>
        </p:txBody>
      </p:sp>
    </p:spTree>
    <p:extLst>
      <p:ext uri="{BB962C8B-B14F-4D97-AF65-F5344CB8AC3E}">
        <p14:creationId xmlns:p14="http://schemas.microsoft.com/office/powerpoint/2010/main" val="2760004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justify this strategy theoretically by showing that the conditional </a:t>
            </a:r>
            <a:r>
              <a:rPr lang="en-US" dirty="0" err="1"/>
              <a:t>ind</a:t>
            </a:r>
            <a:r>
              <a:rPr lang="en-US" dirty="0"/>
              <a:t> constraints satisfied by </a:t>
            </a:r>
            <a:r>
              <a:rPr lang="en-US" dirty="0" err="1"/>
              <a:t>Xc</a:t>
            </a:r>
            <a:r>
              <a:rPr lang="en-US" dirty="0"/>
              <a:t> are necessary for a risk inv predictor. Please refer to the paper for the proof.</a:t>
            </a:r>
          </a:p>
        </p:txBody>
      </p:sp>
      <p:sp>
        <p:nvSpPr>
          <p:cNvPr id="4" name="Slide Number Placeholder 3"/>
          <p:cNvSpPr>
            <a:spLocks noGrp="1"/>
          </p:cNvSpPr>
          <p:nvPr>
            <p:ph type="sldNum" sz="quarter" idx="5"/>
          </p:nvPr>
        </p:nvSpPr>
        <p:spPr/>
        <p:txBody>
          <a:bodyPr/>
          <a:lstStyle/>
          <a:p>
            <a:fld id="{1A61B499-03E6-441A-9ED2-7C4DFDDC60B9}" type="slidenum">
              <a:rPr lang="en-US" smtClean="0"/>
              <a:t>78</a:t>
            </a:fld>
            <a:endParaRPr lang="en-US"/>
          </a:p>
        </p:txBody>
      </p:sp>
    </p:spTree>
    <p:extLst>
      <p:ext uri="{BB962C8B-B14F-4D97-AF65-F5344CB8AC3E}">
        <p14:creationId xmlns:p14="http://schemas.microsoft.com/office/powerpoint/2010/main" val="2482214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an </a:t>
            </a:r>
            <a:r>
              <a:rPr lang="en-US" dirty="0" err="1"/>
              <a:t>eg</a:t>
            </a:r>
            <a:r>
              <a:rPr lang="en-US" dirty="0"/>
              <a:t> for how constraints can differ for diff shifts, consider causal and confounded shifts here</a:t>
            </a:r>
          </a:p>
        </p:txBody>
      </p:sp>
      <p:sp>
        <p:nvSpPr>
          <p:cNvPr id="4" name="Slide Number Placeholder 3"/>
          <p:cNvSpPr>
            <a:spLocks noGrp="1"/>
          </p:cNvSpPr>
          <p:nvPr>
            <p:ph type="sldNum" sz="quarter" idx="5"/>
          </p:nvPr>
        </p:nvSpPr>
        <p:spPr/>
        <p:txBody>
          <a:bodyPr/>
          <a:lstStyle/>
          <a:p>
            <a:fld id="{1A61B499-03E6-441A-9ED2-7C4DFDDC60B9}" type="slidenum">
              <a:rPr lang="en-US" smtClean="0"/>
              <a:t>79</a:t>
            </a:fld>
            <a:endParaRPr lang="en-US"/>
          </a:p>
        </p:txBody>
      </p:sp>
    </p:spTree>
    <p:extLst>
      <p:ext uri="{BB962C8B-B14F-4D97-AF65-F5344CB8AC3E}">
        <p14:creationId xmlns:p14="http://schemas.microsoft.com/office/powerpoint/2010/main" val="1084237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causal shift, we can see it becomes imp to condition on Y as </a:t>
            </a:r>
            <a:r>
              <a:rPr lang="en-US" dirty="0" err="1"/>
              <a:t>Xc</a:t>
            </a:r>
            <a:r>
              <a:rPr lang="en-US" dirty="0"/>
              <a:t> is not </a:t>
            </a:r>
            <a:r>
              <a:rPr lang="en-US" dirty="0" err="1"/>
              <a:t>ind</a:t>
            </a:r>
            <a:r>
              <a:rPr lang="en-US" dirty="0"/>
              <a:t> of </a:t>
            </a:r>
            <a:r>
              <a:rPr lang="en-US" dirty="0" err="1"/>
              <a:t>Acause</a:t>
            </a:r>
            <a:r>
              <a:rPr lang="en-US" dirty="0"/>
              <a:t> however for the confounded shift Y forms a collider on the path from </a:t>
            </a:r>
            <a:r>
              <a:rPr lang="en-US" dirty="0" err="1"/>
              <a:t>Xc</a:t>
            </a:r>
            <a:r>
              <a:rPr lang="en-US" dirty="0"/>
              <a:t> to </a:t>
            </a:r>
            <a:r>
              <a:rPr lang="en-US" dirty="0" err="1"/>
              <a:t>Aconf</a:t>
            </a:r>
            <a:r>
              <a:rPr lang="en-US" dirty="0"/>
              <a:t> making </a:t>
            </a:r>
            <a:r>
              <a:rPr lang="en-US" dirty="0" err="1"/>
              <a:t>Xc</a:t>
            </a:r>
            <a:r>
              <a:rPr lang="en-US" dirty="0"/>
              <a:t> and </a:t>
            </a:r>
            <a:r>
              <a:rPr lang="en-US" dirty="0" err="1"/>
              <a:t>Aconf</a:t>
            </a:r>
            <a:r>
              <a:rPr lang="en-US" dirty="0"/>
              <a:t> independent and hence we cannot condition on Y</a:t>
            </a:r>
          </a:p>
        </p:txBody>
      </p:sp>
      <p:sp>
        <p:nvSpPr>
          <p:cNvPr id="4" name="Slide Number Placeholder 3"/>
          <p:cNvSpPr>
            <a:spLocks noGrp="1"/>
          </p:cNvSpPr>
          <p:nvPr>
            <p:ph type="sldNum" sz="quarter" idx="5"/>
          </p:nvPr>
        </p:nvSpPr>
        <p:spPr/>
        <p:txBody>
          <a:bodyPr/>
          <a:lstStyle/>
          <a:p>
            <a:fld id="{1A61B499-03E6-441A-9ED2-7C4DFDDC60B9}" type="slidenum">
              <a:rPr lang="en-US" smtClean="0"/>
              <a:t>80</a:t>
            </a:fld>
            <a:endParaRPr lang="en-US"/>
          </a:p>
        </p:txBody>
      </p:sp>
    </p:spTree>
    <p:extLst>
      <p:ext uri="{BB962C8B-B14F-4D97-AF65-F5344CB8AC3E}">
        <p14:creationId xmlns:p14="http://schemas.microsoft.com/office/powerpoint/2010/main" val="2012200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enforce these constraints by applying a regularization penalty</a:t>
            </a:r>
            <a:br>
              <a:rPr lang="en-US" dirty="0"/>
            </a:br>
            <a:r>
              <a:rPr lang="en-US" dirty="0"/>
              <a:t>We show the penalty here for causal shift for the corresponding constraint listed here. We condition on Y and use MMD to minimize the distributional discrepancy between P (g1(x)) for diff values of </a:t>
            </a:r>
            <a:r>
              <a:rPr lang="en-US" dirty="0" err="1"/>
              <a:t>Acause</a:t>
            </a:r>
            <a:r>
              <a:rPr lang="en-US" dirty="0"/>
              <a:t> attribute.</a:t>
            </a:r>
          </a:p>
        </p:txBody>
      </p:sp>
      <p:sp>
        <p:nvSpPr>
          <p:cNvPr id="4" name="Slide Number Placeholder 3"/>
          <p:cNvSpPr>
            <a:spLocks noGrp="1"/>
          </p:cNvSpPr>
          <p:nvPr>
            <p:ph type="sldNum" sz="quarter" idx="5"/>
          </p:nvPr>
        </p:nvSpPr>
        <p:spPr/>
        <p:txBody>
          <a:bodyPr/>
          <a:lstStyle/>
          <a:p>
            <a:fld id="{1A61B499-03E6-441A-9ED2-7C4DFDDC60B9}" type="slidenum">
              <a:rPr lang="en-US" smtClean="0"/>
              <a:t>81</a:t>
            </a:fld>
            <a:endParaRPr lang="en-US"/>
          </a:p>
        </p:txBody>
      </p:sp>
    </p:spTree>
    <p:extLst>
      <p:ext uri="{BB962C8B-B14F-4D97-AF65-F5344CB8AC3E}">
        <p14:creationId xmlns:p14="http://schemas.microsoft.com/office/powerpoint/2010/main" val="3803977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50A6B0-00B4-420E-A210-AF4280E67830}" type="slidenum">
              <a:rPr lang="en-US" smtClean="0"/>
              <a:t>42</a:t>
            </a:fld>
            <a:endParaRPr lang="en-US"/>
          </a:p>
        </p:txBody>
      </p:sp>
    </p:spTree>
    <p:extLst>
      <p:ext uri="{BB962C8B-B14F-4D97-AF65-F5344CB8AC3E}">
        <p14:creationId xmlns:p14="http://schemas.microsoft.com/office/powerpoint/2010/main" val="3898323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F62136-21BA-4C4E-AC3D-9F07AF80FD0D}" type="slidenum">
              <a:rPr lang="en-US" smtClean="0"/>
              <a:t>50</a:t>
            </a:fld>
            <a:endParaRPr lang="en-US"/>
          </a:p>
        </p:txBody>
      </p:sp>
    </p:spTree>
    <p:extLst>
      <p:ext uri="{BB962C8B-B14F-4D97-AF65-F5344CB8AC3E}">
        <p14:creationId xmlns:p14="http://schemas.microsoft.com/office/powerpoint/2010/main" val="945633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F62136-21BA-4C4E-AC3D-9F07AF80FD0D}" type="slidenum">
              <a:rPr lang="en-US" smtClean="0"/>
              <a:t>51</a:t>
            </a:fld>
            <a:endParaRPr lang="en-US"/>
          </a:p>
        </p:txBody>
      </p:sp>
    </p:spTree>
    <p:extLst>
      <p:ext uri="{BB962C8B-B14F-4D97-AF65-F5344CB8AC3E}">
        <p14:creationId xmlns:p14="http://schemas.microsoft.com/office/powerpoint/2010/main" val="841222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F62136-21BA-4C4E-AC3D-9F07AF80FD0D}" type="slidenum">
              <a:rPr lang="en-US" smtClean="0"/>
              <a:t>52</a:t>
            </a:fld>
            <a:endParaRPr lang="en-US"/>
          </a:p>
        </p:txBody>
      </p:sp>
    </p:spTree>
    <p:extLst>
      <p:ext uri="{BB962C8B-B14F-4D97-AF65-F5344CB8AC3E}">
        <p14:creationId xmlns:p14="http://schemas.microsoft.com/office/powerpoint/2010/main" val="64874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discussing the state of current DG algorithms as presented in some recent works</a:t>
            </a:r>
          </a:p>
          <a:p>
            <a:r>
              <a:rPr lang="en-US" dirty="0" err="1"/>
              <a:t>OoD</a:t>
            </a:r>
            <a:r>
              <a:rPr lang="en-US" dirty="0"/>
              <a:t> bench from this year’s CVPR formally defined two types of shifts: diversity and correlation. While diversity shift is caused by novel feature values in the test environment, correlation shift stems from spurious correlation b/w features and the label.</a:t>
            </a:r>
            <a:br>
              <a:rPr lang="en-US" dirty="0"/>
            </a:br>
            <a:r>
              <a:rPr lang="en-US" dirty="0"/>
              <a:t>If you see in the plot, datasets circled in red in the extreme top left demonstrate diversity shift and ones circled in green in bottom right are correlation shift datasets</a:t>
            </a:r>
          </a:p>
        </p:txBody>
      </p:sp>
      <p:sp>
        <p:nvSpPr>
          <p:cNvPr id="4" name="Slide Number Placeholder 3"/>
          <p:cNvSpPr>
            <a:spLocks noGrp="1"/>
          </p:cNvSpPr>
          <p:nvPr>
            <p:ph type="sldNum" sz="quarter" idx="5"/>
          </p:nvPr>
        </p:nvSpPr>
        <p:spPr/>
        <p:txBody>
          <a:bodyPr/>
          <a:lstStyle/>
          <a:p>
            <a:fld id="{1A61B499-03E6-441A-9ED2-7C4DFDDC60B9}" type="slidenum">
              <a:rPr lang="en-US" smtClean="0"/>
              <a:t>54</a:t>
            </a:fld>
            <a:endParaRPr lang="en-US"/>
          </a:p>
        </p:txBody>
      </p:sp>
    </p:spTree>
    <p:extLst>
      <p:ext uri="{BB962C8B-B14F-4D97-AF65-F5344CB8AC3E}">
        <p14:creationId xmlns:p14="http://schemas.microsoft.com/office/powerpoint/2010/main" val="240568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explain better, a common </a:t>
            </a:r>
            <a:r>
              <a:rPr lang="en-US" dirty="0" err="1"/>
              <a:t>eg</a:t>
            </a:r>
            <a:r>
              <a:rPr lang="en-US" dirty="0"/>
              <a:t> of diversity shift will be Rot MNIST which is characterized by unseen rotation values during test time.</a:t>
            </a:r>
          </a:p>
        </p:txBody>
      </p:sp>
      <p:sp>
        <p:nvSpPr>
          <p:cNvPr id="4" name="Slide Number Placeholder 3"/>
          <p:cNvSpPr>
            <a:spLocks noGrp="1"/>
          </p:cNvSpPr>
          <p:nvPr>
            <p:ph type="sldNum" sz="quarter" idx="5"/>
          </p:nvPr>
        </p:nvSpPr>
        <p:spPr/>
        <p:txBody>
          <a:bodyPr/>
          <a:lstStyle/>
          <a:p>
            <a:fld id="{1A61B499-03E6-441A-9ED2-7C4DFDDC60B9}" type="slidenum">
              <a:rPr lang="en-US" smtClean="0"/>
              <a:t>55</a:t>
            </a:fld>
            <a:endParaRPr lang="en-US"/>
          </a:p>
        </p:txBody>
      </p:sp>
    </p:spTree>
    <p:extLst>
      <p:ext uri="{BB962C8B-B14F-4D97-AF65-F5344CB8AC3E}">
        <p14:creationId xmlns:p14="http://schemas.microsoft.com/office/powerpoint/2010/main" val="3649297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11D4D-5232-6FFF-8557-B2B1734D7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BE5C24-1122-4D1D-A7F8-597492188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DDF2FF-A1D5-26CC-2BC8-D990EEC93C6B}"/>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5" name="Footer Placeholder 4">
            <a:extLst>
              <a:ext uri="{FF2B5EF4-FFF2-40B4-BE49-F238E27FC236}">
                <a16:creationId xmlns:a16="http://schemas.microsoft.com/office/drawing/2014/main" id="{5D833AC5-82DF-0356-B74C-470B97773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F9D85-D1C0-1D15-715B-AB924B16BC18}"/>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1366067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B84C-EE84-CFA3-E73D-D5385DC063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6875AA-14CF-0B7B-2105-53A1D5E558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9B72D-CDA1-2449-9A0A-276CAB3DAB20}"/>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5" name="Footer Placeholder 4">
            <a:extLst>
              <a:ext uri="{FF2B5EF4-FFF2-40B4-BE49-F238E27FC236}">
                <a16:creationId xmlns:a16="http://schemas.microsoft.com/office/drawing/2014/main" id="{574A0535-E527-4402-B9C0-D100952F4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ADD5E-FFF0-7D4D-FA63-B37E6E26F9C2}"/>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1341466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49C61D-5697-A10C-5BDF-E6D2ADE522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0C6FAD-030D-94C5-E4A0-906B315566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D8527-ED84-D125-5D92-54FEC09FE497}"/>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5" name="Footer Placeholder 4">
            <a:extLst>
              <a:ext uri="{FF2B5EF4-FFF2-40B4-BE49-F238E27FC236}">
                <a16:creationId xmlns:a16="http://schemas.microsoft.com/office/drawing/2014/main" id="{51B880B3-EE2D-D248-50A5-3806E1030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D062C-77A0-AADA-807E-CD2447684EEC}"/>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89136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F41D-041E-FC5C-A6DC-2B3B5096A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59B0F3-8B16-B322-DF80-63AE1DABC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448EF-2592-23CC-DC6E-0B7DB72E3BB1}"/>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5" name="Footer Placeholder 4">
            <a:extLst>
              <a:ext uri="{FF2B5EF4-FFF2-40B4-BE49-F238E27FC236}">
                <a16:creationId xmlns:a16="http://schemas.microsoft.com/office/drawing/2014/main" id="{062EFD9E-CBCB-7EF9-F352-C98C0E660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A4E58-0737-712E-6F4E-4DDBA9B6AFCF}"/>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63216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E2F1-CEC7-74E2-8902-0D1AF8E2A2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82B2FA-3D4E-E4D2-38E5-2DFDBBC394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81BFAD-DE31-3902-D7B8-FF3D8698EC8B}"/>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5" name="Footer Placeholder 4">
            <a:extLst>
              <a:ext uri="{FF2B5EF4-FFF2-40B4-BE49-F238E27FC236}">
                <a16:creationId xmlns:a16="http://schemas.microsoft.com/office/drawing/2014/main" id="{27BA3CEC-7FA6-73B4-A698-2F0802C5D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38D7E-FF25-D01C-AAC5-E799CF9A07D7}"/>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257794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7216-02D4-4501-7ACE-9918F61EF4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B3429-1CE4-4985-5571-8AE798496A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5A36-9948-8EFE-57A2-75C077F671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17FE2F-AB24-5B55-2DDC-B2103652D832}"/>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6" name="Footer Placeholder 5">
            <a:extLst>
              <a:ext uri="{FF2B5EF4-FFF2-40B4-BE49-F238E27FC236}">
                <a16:creationId xmlns:a16="http://schemas.microsoft.com/office/drawing/2014/main" id="{5D963118-3AC3-A0EA-71F0-03C7B10AF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3D1CA-5FFB-F13F-6378-C220F5678E1A}"/>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200437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2340-4AA7-6B3F-F958-01D88202E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2B7235-3764-77BB-DDFA-CCAF4BFF2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8A3A4-F31B-B8CC-230F-536669174A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E71C5F-2A92-47F0-E5D7-40FC34012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BA553-94F0-457C-4895-0F4E80EEB6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97F0D-FFCA-B3EB-DB1B-5A0FE21AA3E8}"/>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8" name="Footer Placeholder 7">
            <a:extLst>
              <a:ext uri="{FF2B5EF4-FFF2-40B4-BE49-F238E27FC236}">
                <a16:creationId xmlns:a16="http://schemas.microsoft.com/office/drawing/2014/main" id="{5FF44546-B840-7D20-A49C-E9EFF2CF4D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8F0DCF-7A63-C7C6-2C19-8AFAE8183791}"/>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237059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CF0A-A227-D574-63ED-6FBA99946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E04D62-E1FC-BC92-BDCB-4EE34CA6FF62}"/>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4" name="Footer Placeholder 3">
            <a:extLst>
              <a:ext uri="{FF2B5EF4-FFF2-40B4-BE49-F238E27FC236}">
                <a16:creationId xmlns:a16="http://schemas.microsoft.com/office/drawing/2014/main" id="{8DC010CD-7EBD-6837-0667-DFB57AA8FB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52C17-F06A-3655-F114-57DE4A18F368}"/>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129699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7FF09-4C95-EB6C-6186-66BEA552A39D}"/>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3" name="Footer Placeholder 2">
            <a:extLst>
              <a:ext uri="{FF2B5EF4-FFF2-40B4-BE49-F238E27FC236}">
                <a16:creationId xmlns:a16="http://schemas.microsoft.com/office/drawing/2014/main" id="{7AEAA2DF-BC9D-7609-CD0C-47B00465D7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BF6BB0-0917-786D-0F1A-71764E006565}"/>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3691062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C922-DA38-34F5-3F7A-999B44FCA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D84A65-486C-B77C-5DDC-8FB3EE07D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2B3F5E-B79A-294E-5F78-2059C8E08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DD1B7-550B-6713-CEC0-C71BF765E378}"/>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6" name="Footer Placeholder 5">
            <a:extLst>
              <a:ext uri="{FF2B5EF4-FFF2-40B4-BE49-F238E27FC236}">
                <a16:creationId xmlns:a16="http://schemas.microsoft.com/office/drawing/2014/main" id="{BFB94489-3616-7F3E-2A0E-C2A4F1AD8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45CD0-633A-9908-8952-633C24E37686}"/>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116831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FF11-6DC9-8D5E-86B0-3BD9F8D43C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4C2ABE-8506-E80A-92F3-33B553038C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8F4B4-F598-E2F2-2591-E02154B52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91622-9F10-A076-1FBD-74095AA2DBD0}"/>
              </a:ext>
            </a:extLst>
          </p:cNvPr>
          <p:cNvSpPr>
            <a:spLocks noGrp="1"/>
          </p:cNvSpPr>
          <p:nvPr>
            <p:ph type="dt" sz="half" idx="10"/>
          </p:nvPr>
        </p:nvSpPr>
        <p:spPr/>
        <p:txBody>
          <a:bodyPr/>
          <a:lstStyle/>
          <a:p>
            <a:fld id="{1FC0AF1C-34A5-4CF4-88A9-7A5CEF8B049F}" type="datetimeFigureOut">
              <a:rPr lang="en-US" smtClean="0"/>
              <a:t>8/3/2023</a:t>
            </a:fld>
            <a:endParaRPr lang="en-US"/>
          </a:p>
        </p:txBody>
      </p:sp>
      <p:sp>
        <p:nvSpPr>
          <p:cNvPr id="6" name="Footer Placeholder 5">
            <a:extLst>
              <a:ext uri="{FF2B5EF4-FFF2-40B4-BE49-F238E27FC236}">
                <a16:creationId xmlns:a16="http://schemas.microsoft.com/office/drawing/2014/main" id="{16712CFE-D20B-FBF9-369E-7AD2744BF0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35ED0-4BFA-D873-FC23-C634EDA171CD}"/>
              </a:ext>
            </a:extLst>
          </p:cNvPr>
          <p:cNvSpPr>
            <a:spLocks noGrp="1"/>
          </p:cNvSpPr>
          <p:nvPr>
            <p:ph type="sldNum" sz="quarter" idx="12"/>
          </p:nvPr>
        </p:nvSpPr>
        <p:spPr/>
        <p:txBody>
          <a:bodyPr/>
          <a:lstStyle/>
          <a:p>
            <a:fld id="{5E4FB080-1E4A-4A49-9923-C76CC37790C7}" type="slidenum">
              <a:rPr lang="en-US" smtClean="0"/>
              <a:t>‹#›</a:t>
            </a:fld>
            <a:endParaRPr lang="en-US"/>
          </a:p>
        </p:txBody>
      </p:sp>
    </p:spTree>
    <p:extLst>
      <p:ext uri="{BB962C8B-B14F-4D97-AF65-F5344CB8AC3E}">
        <p14:creationId xmlns:p14="http://schemas.microsoft.com/office/powerpoint/2010/main" val="3219230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DBBF97-6A22-0BDA-8EC8-0A426CCD6F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B5C7F4-0A86-7CEA-577A-65D2E1D6C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41CFC-BFDB-DF04-C56E-2AA3373A16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0AF1C-34A5-4CF4-88A9-7A5CEF8B049F}" type="datetimeFigureOut">
              <a:rPr lang="en-US" smtClean="0"/>
              <a:t>8/3/2023</a:t>
            </a:fld>
            <a:endParaRPr lang="en-US"/>
          </a:p>
        </p:txBody>
      </p:sp>
      <p:sp>
        <p:nvSpPr>
          <p:cNvPr id="5" name="Footer Placeholder 4">
            <a:extLst>
              <a:ext uri="{FF2B5EF4-FFF2-40B4-BE49-F238E27FC236}">
                <a16:creationId xmlns:a16="http://schemas.microsoft.com/office/drawing/2014/main" id="{3D8E6560-7981-FEE6-B8AA-13151B41B4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1A7F5E-BF3B-DA96-C0D4-1ACECD7CB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4FB080-1E4A-4A49-9923-C76CC37790C7}" type="slidenum">
              <a:rPr lang="en-US" smtClean="0"/>
              <a:t>‹#›</a:t>
            </a:fld>
            <a:endParaRPr lang="en-US"/>
          </a:p>
        </p:txBody>
      </p:sp>
    </p:spTree>
    <p:extLst>
      <p:ext uri="{BB962C8B-B14F-4D97-AF65-F5344CB8AC3E}">
        <p14:creationId xmlns:p14="http://schemas.microsoft.com/office/powerpoint/2010/main" val="339352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mitsharma.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searchoutreach.org/articles/air-pollution-monitoring-role-public-health/"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888deals.ca/contact-1" TargetMode="Externa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hyperlink" Target="https://researchoutreach.org/articles/air-pollution-monitoring-role-public-health/"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888deals.ca/contact-1" TargetMode="Externa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www.clipartmax.com/middle/m2H7i8m2N4N4d3b1_networking-deep-neural-network-icon/"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en.m.wikipedia.org/wiki/file:2-dice-icon.svg" TargetMode="External"/><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715_85A2A27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notesSlide" Target="../notesSlides/notesSlide5.xml"/><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tags" Target="../tags/tag1.xml"/><Relationship Id="rId10" Type="http://schemas.openxmlformats.org/officeDocument/2006/relationships/image" Target="../media/image290.png"/><Relationship Id="rId4" Type="http://schemas.openxmlformats.org/officeDocument/2006/relationships/image" Target="../media/image49.png"/><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2.png"/><Relationship Id="rId10" Type="http://schemas.openxmlformats.org/officeDocument/2006/relationships/image" Target="../media/image360.png"/><Relationship Id="rId4" Type="http://schemas.openxmlformats.org/officeDocument/2006/relationships/image" Target="../media/image51.png"/><Relationship Id="rId9"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3.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3.png"/><Relationship Id="rId7" Type="http://schemas.openxmlformats.org/officeDocument/2006/relationships/image" Target="../media/image180.png"/><Relationship Id="rId12"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63.png"/><Relationship Id="rId10" Type="http://schemas.openxmlformats.org/officeDocument/2006/relationships/customXml" Target="../ink/ink3.xml"/><Relationship Id="rId4" Type="http://schemas.openxmlformats.org/officeDocument/2006/relationships/image" Target="../media/image62.png"/><Relationship Id="rId9" Type="http://schemas.openxmlformats.org/officeDocument/2006/relationships/image" Target="../media/image190.png"/></Relationships>
</file>

<file path=ppt/slides/_rels/slide5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3" Type="http://schemas.openxmlformats.org/officeDocument/2006/relationships/image" Target="../media/image53.png"/><Relationship Id="rId7" Type="http://schemas.openxmlformats.org/officeDocument/2006/relationships/image" Target="../media/image180.png"/><Relationship Id="rId12" Type="http://schemas.openxmlformats.org/officeDocument/2006/relationships/customXml" Target="../ink/ink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customXml" Target="../ink/ink9.xml"/><Relationship Id="rId5" Type="http://schemas.openxmlformats.org/officeDocument/2006/relationships/image" Target="../media/image63.png"/><Relationship Id="rId10" Type="http://schemas.openxmlformats.org/officeDocument/2006/relationships/customXml" Target="../ink/ink8.xml"/><Relationship Id="rId4" Type="http://schemas.openxmlformats.org/officeDocument/2006/relationships/image" Target="../media/image62.png"/><Relationship Id="rId9" Type="http://schemas.openxmlformats.org/officeDocument/2006/relationships/customXml" Target="../ink/ink7.xml"/><Relationship Id="rId14" Type="http://schemas.openxmlformats.org/officeDocument/2006/relationships/customXml" Target="../ink/ink1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0.png"/></Relationships>
</file>

<file path=ppt/slides/_rels/slide6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4.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240.png"/><Relationship Id="rId4" Type="http://schemas.openxmlformats.org/officeDocument/2006/relationships/image" Target="../media/image57.png"/><Relationship Id="rId9" Type="http://schemas.openxmlformats.org/officeDocument/2006/relationships/customXml" Target="../ink/ink14.xml"/><Relationship Id="rId1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6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00.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6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7.xml.rels><?xml version="1.0" encoding="UTF-8" standalone="yes"?>
<Relationships xmlns="http://schemas.openxmlformats.org/package/2006/relationships"><Relationship Id="rId8" Type="http://schemas.openxmlformats.org/officeDocument/2006/relationships/hyperlink" Target="https://888deals.ca/contact-1" TargetMode="External"/><Relationship Id="rId3" Type="http://schemas.openxmlformats.org/officeDocument/2006/relationships/hyperlink" Target="https://www.dreamstime.com/stock-photo-brainstorming-discussion-plan-marketing-graphic-concept-people-discuss-ideas-image80325390" TargetMode="External"/><Relationship Id="rId7"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researchoutreach.org/articles/air-pollution-monitoring-role-public-health/" TargetMode="External"/><Relationship Id="rId5" Type="http://schemas.openxmlformats.org/officeDocument/2006/relationships/image" Target="../media/image6.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40.png"/></Relationships>
</file>

<file path=ppt/slides/_rels/slide7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35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260.png"/><Relationship Id="rId17" Type="http://schemas.openxmlformats.org/officeDocument/2006/relationships/image" Target="../media/image330.png"/><Relationship Id="rId2" Type="http://schemas.openxmlformats.org/officeDocument/2006/relationships/notesSlide" Target="../notesSlides/notesSlide27.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5" Type="http://schemas.openxmlformats.org/officeDocument/2006/relationships/image" Target="../media/image54.png"/><Relationship Id="rId19" Type="http://schemas.openxmlformats.org/officeDocument/2006/relationships/image" Target="../media/image361.png"/><Relationship Id="rId4" Type="http://schemas.openxmlformats.org/officeDocument/2006/relationships/image" Target="../media/image57.png"/><Relationship Id="rId9" Type="http://schemas.openxmlformats.org/officeDocument/2006/relationships/customXml" Target="../ink/ink17.xml"/><Relationship Id="rId14"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7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20.png"/><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dreamstime.com/stock-photo-brainstorming-discussion-plan-marketing-graphic-concept-people-discuss-ideas-image80325390"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BF55-C17B-53F2-E8E4-7099CE574BE0}"/>
              </a:ext>
            </a:extLst>
          </p:cNvPr>
          <p:cNvSpPr>
            <a:spLocks noGrp="1"/>
          </p:cNvSpPr>
          <p:nvPr>
            <p:ph type="ctrTitle"/>
          </p:nvPr>
        </p:nvSpPr>
        <p:spPr/>
        <p:txBody>
          <a:bodyPr>
            <a:normAutofit/>
          </a:bodyPr>
          <a:lstStyle/>
          <a:p>
            <a:r>
              <a:rPr lang="en-US" dirty="0"/>
              <a:t>Introduction to </a:t>
            </a:r>
            <a:br>
              <a:rPr lang="en-US" dirty="0"/>
            </a:br>
            <a:r>
              <a:rPr lang="en-US" dirty="0"/>
              <a:t>Causal Machine Learning</a:t>
            </a:r>
          </a:p>
        </p:txBody>
      </p:sp>
      <p:sp>
        <p:nvSpPr>
          <p:cNvPr id="3" name="Subtitle 2">
            <a:extLst>
              <a:ext uri="{FF2B5EF4-FFF2-40B4-BE49-F238E27FC236}">
                <a16:creationId xmlns:a16="http://schemas.microsoft.com/office/drawing/2014/main" id="{D1718537-FDD3-A3F2-5884-9DB6E41BAD5B}"/>
              </a:ext>
            </a:extLst>
          </p:cNvPr>
          <p:cNvSpPr>
            <a:spLocks noGrp="1"/>
          </p:cNvSpPr>
          <p:nvPr>
            <p:ph type="subTitle" idx="1"/>
          </p:nvPr>
        </p:nvSpPr>
        <p:spPr>
          <a:xfrm>
            <a:off x="1524000" y="3602037"/>
            <a:ext cx="9144000" cy="2788823"/>
          </a:xfrm>
        </p:spPr>
        <p:txBody>
          <a:bodyPr>
            <a:normAutofit/>
          </a:bodyPr>
          <a:lstStyle/>
          <a:p>
            <a:r>
              <a:rPr lang="en-US" b="1" dirty="0"/>
              <a:t>Amit Sharma</a:t>
            </a:r>
          </a:p>
          <a:p>
            <a:r>
              <a:rPr lang="en-US" dirty="0"/>
              <a:t>Principal Researcher</a:t>
            </a:r>
          </a:p>
          <a:p>
            <a:r>
              <a:rPr lang="en-US" dirty="0"/>
              <a:t>Microsoft Research</a:t>
            </a:r>
          </a:p>
          <a:p>
            <a:endParaRPr lang="en-US" dirty="0"/>
          </a:p>
          <a:p>
            <a:r>
              <a:rPr lang="en-US" b="1" dirty="0">
                <a:hlinkClick r:id="rId3"/>
              </a:rPr>
              <a:t>www.amitsharma.in</a:t>
            </a:r>
            <a:br>
              <a:rPr lang="en-US" dirty="0"/>
            </a:br>
            <a:r>
              <a:rPr lang="en-US" dirty="0"/>
              <a:t>Twitter: </a:t>
            </a:r>
            <a:r>
              <a:rPr lang="en-US" b="1" dirty="0">
                <a:solidFill>
                  <a:schemeClr val="accent1"/>
                </a:solidFill>
              </a:rPr>
              <a:t>@amt_shrma</a:t>
            </a:r>
          </a:p>
          <a:p>
            <a:endParaRPr lang="en-US" dirty="0"/>
          </a:p>
        </p:txBody>
      </p:sp>
    </p:spTree>
    <p:extLst>
      <p:ext uri="{BB962C8B-B14F-4D97-AF65-F5344CB8AC3E}">
        <p14:creationId xmlns:p14="http://schemas.microsoft.com/office/powerpoint/2010/main" val="1855427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EB29-4396-4452-E012-E63269DAEBED}"/>
              </a:ext>
            </a:extLst>
          </p:cNvPr>
          <p:cNvSpPr>
            <a:spLocks noGrp="1"/>
          </p:cNvSpPr>
          <p:nvPr>
            <p:ph type="title"/>
          </p:nvPr>
        </p:nvSpPr>
        <p:spPr/>
        <p:txBody>
          <a:bodyPr/>
          <a:lstStyle/>
          <a:p>
            <a:r>
              <a:rPr lang="en-US" b="1" dirty="0"/>
              <a:t>Reason: </a:t>
            </a:r>
            <a:r>
              <a:rPr lang="en-US" dirty="0"/>
              <a:t>Correlation versus causation</a:t>
            </a:r>
          </a:p>
        </p:txBody>
      </p:sp>
      <p:sp>
        <p:nvSpPr>
          <p:cNvPr id="3" name="Content Placeholder 2">
            <a:extLst>
              <a:ext uri="{FF2B5EF4-FFF2-40B4-BE49-F238E27FC236}">
                <a16:creationId xmlns:a16="http://schemas.microsoft.com/office/drawing/2014/main" id="{883977AD-5307-3D64-93A8-42A41CB31FC4}"/>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Today’s product usage  can predict tomorrow’s probability of churn (not renewing contract).</a:t>
            </a:r>
          </a:p>
          <a:p>
            <a:r>
              <a:rPr lang="en-US" dirty="0"/>
              <a:t>But does not tell us anything about effect of discount. </a:t>
            </a:r>
          </a:p>
          <a:p>
            <a:pPr lvl="1"/>
            <a:r>
              <a:rPr lang="en-US" dirty="0"/>
              <a:t>Effect could even be zero!</a:t>
            </a:r>
          </a:p>
        </p:txBody>
      </p:sp>
      <p:sp>
        <p:nvSpPr>
          <p:cNvPr id="4" name="Oval 3">
            <a:extLst>
              <a:ext uri="{FF2B5EF4-FFF2-40B4-BE49-F238E27FC236}">
                <a16:creationId xmlns:a16="http://schemas.microsoft.com/office/drawing/2014/main" id="{902BE0CD-6641-30FB-2C5A-E7BAE41D7F34}"/>
              </a:ext>
            </a:extLst>
          </p:cNvPr>
          <p:cNvSpPr/>
          <p:nvPr/>
        </p:nvSpPr>
        <p:spPr>
          <a:xfrm>
            <a:off x="6603339" y="2984080"/>
            <a:ext cx="2184346"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Renew contract</a:t>
            </a:r>
            <a:endParaRPr lang="en-US" sz="2400" dirty="0"/>
          </a:p>
        </p:txBody>
      </p:sp>
      <p:sp>
        <p:nvSpPr>
          <p:cNvPr id="5" name="Oval 4">
            <a:extLst>
              <a:ext uri="{FF2B5EF4-FFF2-40B4-BE49-F238E27FC236}">
                <a16:creationId xmlns:a16="http://schemas.microsoft.com/office/drawing/2014/main" id="{A48709EA-A665-18C0-D7AA-B13DB0752CEE}"/>
              </a:ext>
            </a:extLst>
          </p:cNvPr>
          <p:cNvSpPr/>
          <p:nvPr/>
        </p:nvSpPr>
        <p:spPr>
          <a:xfrm>
            <a:off x="5115446" y="1690688"/>
            <a:ext cx="2184346"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Product usage</a:t>
            </a:r>
            <a:endParaRPr lang="en-US" sz="2400" dirty="0"/>
          </a:p>
        </p:txBody>
      </p:sp>
      <p:sp>
        <p:nvSpPr>
          <p:cNvPr id="6" name="Oval 5">
            <a:extLst>
              <a:ext uri="{FF2B5EF4-FFF2-40B4-BE49-F238E27FC236}">
                <a16:creationId xmlns:a16="http://schemas.microsoft.com/office/drawing/2014/main" id="{E3B1BC97-0B1E-DF82-93AB-DEED51456E39}"/>
              </a:ext>
            </a:extLst>
          </p:cNvPr>
          <p:cNvSpPr/>
          <p:nvPr/>
        </p:nvSpPr>
        <p:spPr>
          <a:xfrm>
            <a:off x="3729528" y="2964028"/>
            <a:ext cx="2046291"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Discount</a:t>
            </a:r>
          </a:p>
        </p:txBody>
      </p:sp>
      <p:cxnSp>
        <p:nvCxnSpPr>
          <p:cNvPr id="7" name="Straight Arrow Connector 6">
            <a:extLst>
              <a:ext uri="{FF2B5EF4-FFF2-40B4-BE49-F238E27FC236}">
                <a16:creationId xmlns:a16="http://schemas.microsoft.com/office/drawing/2014/main" id="{EC13C971-2425-DBA9-EF9C-CEEA5488731D}"/>
              </a:ext>
            </a:extLst>
          </p:cNvPr>
          <p:cNvCxnSpPr>
            <a:cxnSpLocks/>
            <a:stCxn id="5" idx="4"/>
            <a:endCxn id="6" idx="0"/>
          </p:cNvCxnSpPr>
          <p:nvPr/>
        </p:nvCxnSpPr>
        <p:spPr>
          <a:xfrm flipH="1">
            <a:off x="4752674" y="2385653"/>
            <a:ext cx="1454945" cy="5783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9CA77B6-77A6-6D33-DE71-3603EA5D0221}"/>
              </a:ext>
            </a:extLst>
          </p:cNvPr>
          <p:cNvCxnSpPr>
            <a:cxnSpLocks/>
            <a:stCxn id="5" idx="4"/>
            <a:endCxn id="4" idx="0"/>
          </p:cNvCxnSpPr>
          <p:nvPr/>
        </p:nvCxnSpPr>
        <p:spPr>
          <a:xfrm>
            <a:off x="6207619" y="2385653"/>
            <a:ext cx="1487893" cy="598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98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A380-59CD-9401-5C2E-7183CA6D9212}"/>
              </a:ext>
            </a:extLst>
          </p:cNvPr>
          <p:cNvSpPr>
            <a:spLocks noGrp="1"/>
          </p:cNvSpPr>
          <p:nvPr>
            <p:ph type="title"/>
          </p:nvPr>
        </p:nvSpPr>
        <p:spPr/>
        <p:txBody>
          <a:bodyPr>
            <a:normAutofit/>
          </a:bodyPr>
          <a:lstStyle/>
          <a:p>
            <a:r>
              <a:rPr lang="en-US" dirty="0"/>
              <a:t>And often, decision-making requires solving a new kind of problem: </a:t>
            </a:r>
            <a:r>
              <a:rPr lang="en-US" b="1" dirty="0"/>
              <a:t>effect estimation</a:t>
            </a:r>
          </a:p>
        </p:txBody>
      </p:sp>
      <p:sp>
        <p:nvSpPr>
          <p:cNvPr id="3" name="Content Placeholder 2">
            <a:extLst>
              <a:ext uri="{FF2B5EF4-FFF2-40B4-BE49-F238E27FC236}">
                <a16:creationId xmlns:a16="http://schemas.microsoft.com/office/drawing/2014/main" id="{E49D5F40-4DE2-733F-B67A-E131669DF9D1}"/>
              </a:ext>
            </a:extLst>
          </p:cNvPr>
          <p:cNvSpPr>
            <a:spLocks noGrp="1"/>
          </p:cNvSpPr>
          <p:nvPr>
            <p:ph idx="1"/>
          </p:nvPr>
        </p:nvSpPr>
        <p:spPr/>
        <p:txBody>
          <a:bodyPr/>
          <a:lstStyle/>
          <a:p>
            <a:r>
              <a:rPr lang="en-US" b="1" dirty="0"/>
              <a:t>Effect estimation: </a:t>
            </a:r>
            <a:r>
              <a:rPr lang="en-US" dirty="0"/>
              <a:t>What is the effect of an action on the outcome?</a:t>
            </a:r>
          </a:p>
        </p:txBody>
      </p:sp>
      <p:sp>
        <p:nvSpPr>
          <p:cNvPr id="8" name="TextBox 7">
            <a:extLst>
              <a:ext uri="{FF2B5EF4-FFF2-40B4-BE49-F238E27FC236}">
                <a16:creationId xmlns:a16="http://schemas.microsoft.com/office/drawing/2014/main" id="{144F5168-AF88-40C1-7D38-D0A4D3E663BB}"/>
              </a:ext>
            </a:extLst>
          </p:cNvPr>
          <p:cNvSpPr txBox="1"/>
          <p:nvPr/>
        </p:nvSpPr>
        <p:spPr>
          <a:xfrm>
            <a:off x="6606283" y="4613688"/>
            <a:ext cx="5431604" cy="2215991"/>
          </a:xfrm>
          <a:prstGeom prst="rect">
            <a:avLst/>
          </a:prstGeom>
          <a:noFill/>
        </p:spPr>
        <p:txBody>
          <a:bodyPr wrap="square">
            <a:spAutoFit/>
          </a:bodyPr>
          <a:lstStyle/>
          <a:p>
            <a:r>
              <a:rPr lang="en-US" sz="2400" b="1" dirty="0">
                <a:solidFill>
                  <a:schemeClr val="accent1"/>
                </a:solidFill>
              </a:rPr>
              <a:t>Would this government regulation lead to a decrease in air pollution?</a:t>
            </a:r>
          </a:p>
          <a:p>
            <a:endParaRPr lang="en-US" sz="2400" b="1" dirty="0">
              <a:solidFill>
                <a:schemeClr val="accent1"/>
              </a:solidFill>
            </a:endParaRPr>
          </a:p>
          <a:p>
            <a:r>
              <a:rPr lang="en-US" sz="2400" b="1" dirty="0">
                <a:solidFill>
                  <a:schemeClr val="accent1"/>
                </a:solidFill>
              </a:rPr>
              <a:t>Q:</a:t>
            </a:r>
            <a:r>
              <a:rPr lang="en-US" sz="2400" b="1" dirty="0"/>
              <a:t> </a:t>
            </a:r>
            <a:r>
              <a:rPr lang="en-US" sz="2400" dirty="0"/>
              <a:t>What is the effect of the regulation on air pollution?</a:t>
            </a:r>
            <a:endParaRPr lang="en-US" sz="2400" b="1" dirty="0"/>
          </a:p>
          <a:p>
            <a:endParaRPr lang="en-US" sz="1800" b="1" dirty="0">
              <a:solidFill>
                <a:schemeClr val="accent1"/>
              </a:solidFill>
            </a:endParaRPr>
          </a:p>
        </p:txBody>
      </p:sp>
      <p:pic>
        <p:nvPicPr>
          <p:cNvPr id="9" name="Picture 8" descr="A picture containing smoke, sky, outdoor, steam&#10;&#10;Description automatically generated">
            <a:extLst>
              <a:ext uri="{FF2B5EF4-FFF2-40B4-BE49-F238E27FC236}">
                <a16:creationId xmlns:a16="http://schemas.microsoft.com/office/drawing/2014/main" id="{646517C7-AE21-32D7-DF66-D2CFF0AC1D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21059" y="2830422"/>
            <a:ext cx="2826259" cy="1877892"/>
          </a:xfrm>
          <a:prstGeom prst="rect">
            <a:avLst/>
          </a:prstGeom>
        </p:spPr>
      </p:pic>
      <p:sp>
        <p:nvSpPr>
          <p:cNvPr id="10" name="TextBox 9">
            <a:extLst>
              <a:ext uri="{FF2B5EF4-FFF2-40B4-BE49-F238E27FC236}">
                <a16:creationId xmlns:a16="http://schemas.microsoft.com/office/drawing/2014/main" id="{16463D43-90E6-A33E-6936-7E3D217228E9}"/>
              </a:ext>
            </a:extLst>
          </p:cNvPr>
          <p:cNvSpPr txBox="1"/>
          <p:nvPr/>
        </p:nvSpPr>
        <p:spPr>
          <a:xfrm>
            <a:off x="439773" y="4613688"/>
            <a:ext cx="6243916" cy="1938992"/>
          </a:xfrm>
          <a:prstGeom prst="rect">
            <a:avLst/>
          </a:prstGeom>
          <a:noFill/>
        </p:spPr>
        <p:txBody>
          <a:bodyPr wrap="square">
            <a:spAutoFit/>
          </a:bodyPr>
          <a:lstStyle/>
          <a:p>
            <a:r>
              <a:rPr lang="en-US" sz="2400" b="1" dirty="0">
                <a:solidFill>
                  <a:schemeClr val="accent1"/>
                </a:solidFill>
              </a:rPr>
              <a:t>What is the best way to share an important public safety message?</a:t>
            </a:r>
          </a:p>
          <a:p>
            <a:endParaRPr lang="en-US" sz="2400" b="1" dirty="0">
              <a:solidFill>
                <a:schemeClr val="accent1"/>
              </a:solidFill>
            </a:endParaRPr>
          </a:p>
          <a:p>
            <a:r>
              <a:rPr lang="en-US" sz="2400" b="1" dirty="0">
                <a:solidFill>
                  <a:schemeClr val="accent1"/>
                </a:solidFill>
              </a:rPr>
              <a:t>Q:</a:t>
            </a:r>
            <a:r>
              <a:rPr lang="en-US" sz="2400" dirty="0">
                <a:solidFill>
                  <a:schemeClr val="accent1"/>
                </a:solidFill>
              </a:rPr>
              <a:t> </a:t>
            </a:r>
            <a:r>
              <a:rPr lang="en-US" sz="2400" dirty="0"/>
              <a:t>What is the effect of sharing medium on response rate for the safety message?</a:t>
            </a:r>
          </a:p>
        </p:txBody>
      </p:sp>
      <p:pic>
        <p:nvPicPr>
          <p:cNvPr id="11" name="Picture 10" descr="Graphical user interface, text, application&#10;&#10;Description automatically generated with medium confidence">
            <a:extLst>
              <a:ext uri="{FF2B5EF4-FFF2-40B4-BE49-F238E27FC236}">
                <a16:creationId xmlns:a16="http://schemas.microsoft.com/office/drawing/2014/main" id="{E298DF03-8842-1F87-4FEC-75E2A044D5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360" t="12574" r="5956" b="37721"/>
          <a:stretch/>
        </p:blipFill>
        <p:spPr>
          <a:xfrm>
            <a:off x="1368675" y="3429000"/>
            <a:ext cx="3802048" cy="1279314"/>
          </a:xfrm>
          <a:prstGeom prst="rect">
            <a:avLst/>
          </a:prstGeom>
        </p:spPr>
      </p:pic>
    </p:spTree>
    <p:extLst>
      <p:ext uri="{BB962C8B-B14F-4D97-AF65-F5344CB8AC3E}">
        <p14:creationId xmlns:p14="http://schemas.microsoft.com/office/powerpoint/2010/main" val="206598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2243-32D8-586E-6CF5-9CD190E2FDAE}"/>
              </a:ext>
            </a:extLst>
          </p:cNvPr>
          <p:cNvSpPr>
            <a:spLocks noGrp="1"/>
          </p:cNvSpPr>
          <p:nvPr>
            <p:ph type="title"/>
          </p:nvPr>
        </p:nvSpPr>
        <p:spPr/>
        <p:txBody>
          <a:bodyPr>
            <a:normAutofit/>
          </a:bodyPr>
          <a:lstStyle/>
          <a:p>
            <a:r>
              <a:rPr lang="en-US" dirty="0"/>
              <a:t>In effect estimation, the most important task is </a:t>
            </a:r>
            <a:r>
              <a:rPr lang="en-US" b="1" dirty="0"/>
              <a:t>how to avoid being fooled by correlations</a:t>
            </a:r>
          </a:p>
        </p:txBody>
      </p:sp>
      <p:sp>
        <p:nvSpPr>
          <p:cNvPr id="3" name="Content Placeholder 2">
            <a:extLst>
              <a:ext uri="{FF2B5EF4-FFF2-40B4-BE49-F238E27FC236}">
                <a16:creationId xmlns:a16="http://schemas.microsoft.com/office/drawing/2014/main" id="{447A6699-AAD4-34B9-A3B3-B5B9A72AB581}"/>
              </a:ext>
            </a:extLst>
          </p:cNvPr>
          <p:cNvSpPr>
            <a:spLocks noGrp="1"/>
          </p:cNvSpPr>
          <p:nvPr>
            <p:ph idx="1"/>
          </p:nvPr>
        </p:nvSpPr>
        <p:spPr>
          <a:xfrm>
            <a:off x="838200" y="4888205"/>
            <a:ext cx="5120811" cy="1288758"/>
          </a:xfrm>
        </p:spPr>
        <p:txBody>
          <a:bodyPr>
            <a:normAutofit fontScale="85000" lnSpcReduction="20000"/>
          </a:bodyPr>
          <a:lstStyle/>
          <a:p>
            <a:pPr marL="0" indent="0">
              <a:buNone/>
            </a:pPr>
            <a:r>
              <a:rPr lang="en-US" b="1" dirty="0"/>
              <a:t>Observed data:</a:t>
            </a:r>
            <a:r>
              <a:rPr lang="en-US" dirty="0"/>
              <a:t> The response rate of text messages is the highest.</a:t>
            </a:r>
          </a:p>
          <a:p>
            <a:pPr marL="0" indent="0">
              <a:buNone/>
            </a:pPr>
            <a:r>
              <a:rPr lang="en-US" b="1" dirty="0">
                <a:solidFill>
                  <a:schemeClr val="accent2"/>
                </a:solidFill>
              </a:rPr>
              <a:t>Selection bias:</a:t>
            </a:r>
            <a:r>
              <a:rPr lang="en-US" dirty="0"/>
              <a:t> Dataset contains mostly young people.</a:t>
            </a:r>
          </a:p>
        </p:txBody>
      </p:sp>
      <p:sp>
        <p:nvSpPr>
          <p:cNvPr id="4" name="TextBox 3">
            <a:extLst>
              <a:ext uri="{FF2B5EF4-FFF2-40B4-BE49-F238E27FC236}">
                <a16:creationId xmlns:a16="http://schemas.microsoft.com/office/drawing/2014/main" id="{8E65CDE4-E6FC-FBF6-B316-2FD270A19A66}"/>
              </a:ext>
            </a:extLst>
          </p:cNvPr>
          <p:cNvSpPr txBox="1"/>
          <p:nvPr/>
        </p:nvSpPr>
        <p:spPr>
          <a:xfrm>
            <a:off x="6760396" y="3608891"/>
            <a:ext cx="5431604" cy="1107996"/>
          </a:xfrm>
          <a:prstGeom prst="rect">
            <a:avLst/>
          </a:prstGeom>
          <a:noFill/>
        </p:spPr>
        <p:txBody>
          <a:bodyPr wrap="square">
            <a:spAutoFit/>
          </a:bodyPr>
          <a:lstStyle/>
          <a:p>
            <a:r>
              <a:rPr lang="en-US" sz="2400" b="1" dirty="0">
                <a:solidFill>
                  <a:schemeClr val="accent1"/>
                </a:solidFill>
              </a:rPr>
              <a:t>Would this government regulation lead to a decrease in air pollution?</a:t>
            </a:r>
          </a:p>
          <a:p>
            <a:endParaRPr lang="en-US" sz="1800" b="1" dirty="0">
              <a:solidFill>
                <a:schemeClr val="accent1"/>
              </a:solidFill>
            </a:endParaRPr>
          </a:p>
        </p:txBody>
      </p:sp>
      <p:pic>
        <p:nvPicPr>
          <p:cNvPr id="5" name="Picture 4" descr="A picture containing smoke, sky, outdoor, steam&#10;&#10;Description automatically generated">
            <a:extLst>
              <a:ext uri="{FF2B5EF4-FFF2-40B4-BE49-F238E27FC236}">
                <a16:creationId xmlns:a16="http://schemas.microsoft.com/office/drawing/2014/main" id="{90C4E20C-E98B-CDEB-E0D9-4F46FD3529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75172" y="1825625"/>
            <a:ext cx="2826259" cy="1877892"/>
          </a:xfrm>
          <a:prstGeom prst="rect">
            <a:avLst/>
          </a:prstGeom>
        </p:spPr>
      </p:pic>
      <p:sp>
        <p:nvSpPr>
          <p:cNvPr id="6" name="TextBox 5">
            <a:extLst>
              <a:ext uri="{FF2B5EF4-FFF2-40B4-BE49-F238E27FC236}">
                <a16:creationId xmlns:a16="http://schemas.microsoft.com/office/drawing/2014/main" id="{C2F583D6-A5B3-514F-78EE-B2BA037CCF49}"/>
              </a:ext>
            </a:extLst>
          </p:cNvPr>
          <p:cNvSpPr txBox="1"/>
          <p:nvPr/>
        </p:nvSpPr>
        <p:spPr>
          <a:xfrm>
            <a:off x="593886" y="3608891"/>
            <a:ext cx="6243916" cy="830997"/>
          </a:xfrm>
          <a:prstGeom prst="rect">
            <a:avLst/>
          </a:prstGeom>
          <a:noFill/>
        </p:spPr>
        <p:txBody>
          <a:bodyPr wrap="square">
            <a:spAutoFit/>
          </a:bodyPr>
          <a:lstStyle/>
          <a:p>
            <a:r>
              <a:rPr lang="en-US" sz="2400" b="1" dirty="0">
                <a:solidFill>
                  <a:schemeClr val="accent1"/>
                </a:solidFill>
              </a:rPr>
              <a:t>What is the best way to share an important public safety message?</a:t>
            </a:r>
          </a:p>
        </p:txBody>
      </p:sp>
      <p:pic>
        <p:nvPicPr>
          <p:cNvPr id="7" name="Picture 6" descr="Graphical user interface, text, application&#10;&#10;Description automatically generated with medium confidence">
            <a:extLst>
              <a:ext uri="{FF2B5EF4-FFF2-40B4-BE49-F238E27FC236}">
                <a16:creationId xmlns:a16="http://schemas.microsoft.com/office/drawing/2014/main" id="{E4F91172-AB18-905C-19B7-E1A49C1198A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360" t="12574" r="5956" b="37721"/>
          <a:stretch/>
        </p:blipFill>
        <p:spPr>
          <a:xfrm>
            <a:off x="1522788" y="2424203"/>
            <a:ext cx="3802048" cy="1279314"/>
          </a:xfrm>
          <a:prstGeom prst="rect">
            <a:avLst/>
          </a:prstGeom>
        </p:spPr>
      </p:pic>
      <p:sp>
        <p:nvSpPr>
          <p:cNvPr id="8" name="Content Placeholder 2">
            <a:extLst>
              <a:ext uri="{FF2B5EF4-FFF2-40B4-BE49-F238E27FC236}">
                <a16:creationId xmlns:a16="http://schemas.microsoft.com/office/drawing/2014/main" id="{20451A1D-88A3-D9F9-0352-45956DB1CB3A}"/>
              </a:ext>
            </a:extLst>
          </p:cNvPr>
          <p:cNvSpPr txBox="1">
            <a:spLocks/>
          </p:cNvSpPr>
          <p:nvPr/>
        </p:nvSpPr>
        <p:spPr>
          <a:xfrm>
            <a:off x="6445321" y="4842403"/>
            <a:ext cx="5565169" cy="1599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Observed data:</a:t>
            </a:r>
            <a:r>
              <a:rPr lang="en-US" sz="2400" dirty="0"/>
              <a:t> In other states, pollution decreased after the regulation.</a:t>
            </a:r>
            <a:br>
              <a:rPr lang="en-US" sz="2400" dirty="0"/>
            </a:br>
            <a:r>
              <a:rPr lang="en-US" sz="2400" b="1" dirty="0">
                <a:solidFill>
                  <a:schemeClr val="accent2"/>
                </a:solidFill>
              </a:rPr>
              <a:t>Confounding bias:</a:t>
            </a:r>
            <a:r>
              <a:rPr lang="en-US" sz="2400" dirty="0"/>
              <a:t> Other states differ on the kind of industries they have.</a:t>
            </a:r>
          </a:p>
        </p:txBody>
      </p:sp>
    </p:spTree>
    <p:extLst>
      <p:ext uri="{BB962C8B-B14F-4D97-AF65-F5344CB8AC3E}">
        <p14:creationId xmlns:p14="http://schemas.microsoft.com/office/powerpoint/2010/main" val="90270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146715-3E93-B9F6-0D73-4F653AF2EA90}"/>
              </a:ext>
            </a:extLst>
          </p:cNvPr>
          <p:cNvSpPr>
            <a:spLocks noGrp="1"/>
          </p:cNvSpPr>
          <p:nvPr>
            <p:ph type="title"/>
          </p:nvPr>
        </p:nvSpPr>
        <p:spPr>
          <a:xfrm>
            <a:off x="831849" y="1709738"/>
            <a:ext cx="10834457" cy="2852737"/>
          </a:xfrm>
        </p:spPr>
        <p:txBody>
          <a:bodyPr>
            <a:normAutofit fontScale="90000"/>
          </a:bodyPr>
          <a:lstStyle/>
          <a:p>
            <a:r>
              <a:rPr lang="en-US" dirty="0"/>
              <a:t>So, how to solve these problems in a systematic way?</a:t>
            </a:r>
            <a:br>
              <a:rPr lang="en-US" dirty="0"/>
            </a:br>
            <a:r>
              <a:rPr lang="en-US" sz="4400" dirty="0">
                <a:solidFill>
                  <a:schemeClr val="accent1"/>
                </a:solidFill>
              </a:rPr>
              <a:t>Incorporate techniques for </a:t>
            </a:r>
            <a:r>
              <a:rPr lang="en-US" sz="4400" b="1" dirty="0">
                <a:solidFill>
                  <a:schemeClr val="accent1"/>
                </a:solidFill>
              </a:rPr>
              <a:t>learning causality </a:t>
            </a:r>
            <a:r>
              <a:rPr lang="en-US" sz="4400" dirty="0">
                <a:solidFill>
                  <a:schemeClr val="accent1"/>
                </a:solidFill>
              </a:rPr>
              <a:t>in ML models.</a:t>
            </a:r>
          </a:p>
        </p:txBody>
      </p:sp>
      <p:sp>
        <p:nvSpPr>
          <p:cNvPr id="5" name="Text Placeholder 4">
            <a:extLst>
              <a:ext uri="{FF2B5EF4-FFF2-40B4-BE49-F238E27FC236}">
                <a16:creationId xmlns:a16="http://schemas.microsoft.com/office/drawing/2014/main" id="{520CA42A-1C60-4042-10B2-C9883EA7D9E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870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EFAA58-BD12-722B-1016-F08A6E251CE2}"/>
              </a:ext>
            </a:extLst>
          </p:cNvPr>
          <p:cNvSpPr>
            <a:spLocks noGrp="1"/>
          </p:cNvSpPr>
          <p:nvPr>
            <p:ph type="title"/>
          </p:nvPr>
        </p:nvSpPr>
        <p:spPr>
          <a:xfrm>
            <a:off x="838199" y="365125"/>
            <a:ext cx="10833243" cy="1325563"/>
          </a:xfrm>
        </p:spPr>
        <p:txBody>
          <a:bodyPr/>
          <a:lstStyle/>
          <a:p>
            <a:r>
              <a:rPr lang="en-US" dirty="0"/>
              <a:t>Causal ML is about inferring the </a:t>
            </a:r>
            <a:r>
              <a:rPr lang="en-US" b="1" dirty="0"/>
              <a:t>best actions</a:t>
            </a:r>
            <a:r>
              <a:rPr lang="en-US" dirty="0"/>
              <a:t> (and the effects of actions in general)</a:t>
            </a:r>
          </a:p>
        </p:txBody>
      </p:sp>
      <p:sp>
        <p:nvSpPr>
          <p:cNvPr id="27" name="Text Placeholder 2">
            <a:extLst>
              <a:ext uri="{FF2B5EF4-FFF2-40B4-BE49-F238E27FC236}">
                <a16:creationId xmlns:a16="http://schemas.microsoft.com/office/drawing/2014/main" id="{CEA7CD4D-5754-EB6C-BC0F-563D1C5C0A70}"/>
              </a:ext>
            </a:extLst>
          </p:cNvPr>
          <p:cNvSpPr txBox="1">
            <a:spLocks/>
          </p:cNvSpPr>
          <p:nvPr/>
        </p:nvSpPr>
        <p:spPr>
          <a:xfrm>
            <a:off x="2656802" y="1701516"/>
            <a:ext cx="4745727" cy="196977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t>Prediction ML:  </a:t>
            </a:r>
            <a:r>
              <a:rPr lang="en-US" sz="4000" dirty="0"/>
              <a:t>𝑦=h(𝑥)+𝜖</a:t>
            </a:r>
          </a:p>
          <a:p>
            <a:pPr algn="ctr"/>
            <a:endParaRPr lang="en-US" sz="4000" dirty="0"/>
          </a:p>
        </p:txBody>
      </p:sp>
      <p:sp>
        <p:nvSpPr>
          <p:cNvPr id="28" name="Slide Number Placeholder 3">
            <a:extLst>
              <a:ext uri="{FF2B5EF4-FFF2-40B4-BE49-F238E27FC236}">
                <a16:creationId xmlns:a16="http://schemas.microsoft.com/office/drawing/2014/main" id="{038CFF37-49A4-AF95-F14F-3DDE092A89B3}"/>
              </a:ext>
            </a:extLst>
          </p:cNvPr>
          <p:cNvSpPr>
            <a:spLocks noGrp="1"/>
          </p:cNvSpPr>
          <p:nvPr>
            <p:ph type="sldNum" sz="quarter" idx="12"/>
          </p:nvPr>
        </p:nvSpPr>
        <p:spPr>
          <a:xfrm>
            <a:off x="9681913" y="6356351"/>
            <a:ext cx="2743200" cy="365125"/>
          </a:xfrm>
        </p:spPr>
        <p:txBody>
          <a:bodyPr/>
          <a:lstStyle/>
          <a:p>
            <a:fld id="{4E94EAD9-3D26-4ED4-B059-9BBA284B7577}" type="slidenum">
              <a:rPr lang="en-US" smtClean="0"/>
              <a:t>14</a:t>
            </a:fld>
            <a:endParaRPr lang="en-US" dirty="0"/>
          </a:p>
        </p:txBody>
      </p:sp>
      <mc:AlternateContent xmlns:mc="http://schemas.openxmlformats.org/markup-compatibility/2006" xmlns:a14="http://schemas.microsoft.com/office/drawing/2010/main">
        <mc:Choice Requires="a14">
          <p:sp>
            <p:nvSpPr>
              <p:cNvPr id="29" name="Flowchart: Multidocument 28">
                <a:extLst>
                  <a:ext uri="{FF2B5EF4-FFF2-40B4-BE49-F238E27FC236}">
                    <a16:creationId xmlns:a16="http://schemas.microsoft.com/office/drawing/2014/main" id="{1B46EF63-E3DF-0B26-F67C-AE9722EDD149}"/>
                  </a:ext>
                </a:extLst>
              </p:cNvPr>
              <p:cNvSpPr/>
              <p:nvPr/>
            </p:nvSpPr>
            <p:spPr bwMode="auto">
              <a:xfrm>
                <a:off x="3134058" y="2962271"/>
                <a:ext cx="3325091" cy="2191054"/>
              </a:xfrm>
              <a:prstGeom prst="flowChartMultidocument">
                <a:avLst/>
              </a:prstGeom>
              <a:solidFill>
                <a:schemeClr val="accent3">
                  <a:lumMod val="75000"/>
                  <a:alpha val="50000"/>
                </a:schemeClr>
              </a:solidFill>
              <a:ln>
                <a:solidFill>
                  <a:srgbClr val="FFFFFF"/>
                </a:solid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000">
                          <a:gradFill>
                            <a:gsLst>
                              <a:gs pos="0">
                                <a:srgbClr val="FFFFFF"/>
                              </a:gs>
                              <a:gs pos="100000">
                                <a:srgbClr val="FFFFFF"/>
                              </a:gs>
                            </a:gsLst>
                            <a:lin ang="5400000" scaled="0"/>
                          </a:gradFill>
                          <a:latin typeface="Cambria Math" panose="02040503050406030204" pitchFamily="18" charset="0"/>
                        </a:rPr>
                        <m:t>&lt;</m:t>
                      </m:r>
                      <m:r>
                        <a:rPr lang="en-US" sz="4000" i="1">
                          <a:gradFill>
                            <a:gsLst>
                              <a:gs pos="0">
                                <a:srgbClr val="FFFFFF"/>
                              </a:gs>
                              <a:gs pos="100000">
                                <a:srgbClr val="FFFFFF"/>
                              </a:gs>
                            </a:gsLst>
                            <a:lin ang="5400000" scaled="0"/>
                          </a:gradFill>
                          <a:latin typeface="Cambria Math" panose="02040503050406030204" pitchFamily="18" charset="0"/>
                        </a:rPr>
                        <m:t>𝑋</m:t>
                      </m:r>
                      <m:r>
                        <a:rPr lang="en-US" sz="4000" i="1">
                          <a:gradFill>
                            <a:gsLst>
                              <a:gs pos="0">
                                <a:srgbClr val="FFFFFF"/>
                              </a:gs>
                              <a:gs pos="100000">
                                <a:srgbClr val="FFFFFF"/>
                              </a:gs>
                            </a:gsLst>
                            <a:lin ang="5400000" scaled="0"/>
                          </a:gradFill>
                          <a:latin typeface="Cambria Math" panose="02040503050406030204" pitchFamily="18" charset="0"/>
                        </a:rPr>
                        <m:t>,</m:t>
                      </m:r>
                      <m:r>
                        <a:rPr lang="en-US" sz="4000" i="1">
                          <a:gradFill>
                            <a:gsLst>
                              <a:gs pos="0">
                                <a:srgbClr val="FFFFFF"/>
                              </a:gs>
                              <a:gs pos="100000">
                                <a:srgbClr val="FFFFFF"/>
                              </a:gs>
                            </a:gsLst>
                            <a:lin ang="5400000" scaled="0"/>
                          </a:gradFill>
                          <a:latin typeface="Cambria Math" panose="02040503050406030204" pitchFamily="18" charset="0"/>
                        </a:rPr>
                        <m:t>𝑌</m:t>
                      </m:r>
                      <m:r>
                        <a:rPr lang="en-US" sz="4000" i="1">
                          <a:gradFill>
                            <a:gsLst>
                              <a:gs pos="0">
                                <a:srgbClr val="FFFFFF"/>
                              </a:gs>
                              <a:gs pos="100000">
                                <a:srgbClr val="FFFFFF"/>
                              </a:gs>
                            </a:gsLst>
                            <a:lin ang="5400000" scaled="0"/>
                          </a:gradFill>
                          <a:latin typeface="Cambria Math" panose="02040503050406030204" pitchFamily="18" charset="0"/>
                        </a:rPr>
                        <m:t>&gt;</m:t>
                      </m:r>
                    </m:oMath>
                  </m:oMathPara>
                </a14:m>
                <a:endParaRPr lang="en-US" sz="2000" dirty="0">
                  <a:gradFill>
                    <a:gsLst>
                      <a:gs pos="0">
                        <a:srgbClr val="FFFFFF"/>
                      </a:gs>
                      <a:gs pos="100000">
                        <a:srgbClr val="FFFFFF"/>
                      </a:gs>
                    </a:gsLst>
                    <a:lin ang="5400000" scaled="0"/>
                  </a:gradFill>
                </a:endParaRPr>
              </a:p>
            </p:txBody>
          </p:sp>
        </mc:Choice>
        <mc:Fallback xmlns="">
          <p:sp>
            <p:nvSpPr>
              <p:cNvPr id="29" name="Flowchart: Multidocument 28">
                <a:extLst>
                  <a:ext uri="{FF2B5EF4-FFF2-40B4-BE49-F238E27FC236}">
                    <a16:creationId xmlns:a16="http://schemas.microsoft.com/office/drawing/2014/main" id="{1B46EF63-E3DF-0B26-F67C-AE9722EDD149}"/>
                  </a:ext>
                </a:extLst>
              </p:cNvPr>
              <p:cNvSpPr>
                <a:spLocks noRot="1" noChangeAspect="1" noMove="1" noResize="1" noEditPoints="1" noAdjustHandles="1" noChangeArrowheads="1" noChangeShapeType="1" noTextEdit="1"/>
              </p:cNvSpPr>
              <p:nvPr/>
            </p:nvSpPr>
            <p:spPr bwMode="auto">
              <a:xfrm>
                <a:off x="3134058" y="2962271"/>
                <a:ext cx="3325091" cy="2191054"/>
              </a:xfrm>
              <a:prstGeom prst="flowChartMultidocument">
                <a:avLst/>
              </a:prstGeom>
              <a:blipFill>
                <a:blip r:embed="rId2"/>
                <a:stretch>
                  <a:fillRect/>
                </a:stretch>
              </a:blipFill>
              <a:ln>
                <a:solidFill>
                  <a:srgbClr val="FFFFFF"/>
                </a:solidFill>
              </a:ln>
            </p:spPr>
            <p:txBody>
              <a:bodyPr/>
              <a:lstStyle/>
              <a:p>
                <a:r>
                  <a:rPr lang="en-US">
                    <a:noFill/>
                  </a:rPr>
                  <a:t> </a:t>
                </a:r>
              </a:p>
            </p:txBody>
          </p:sp>
        </mc:Fallback>
      </mc:AlternateContent>
      <p:sp>
        <p:nvSpPr>
          <p:cNvPr id="30" name="Arrow: Down 29">
            <a:extLst>
              <a:ext uri="{FF2B5EF4-FFF2-40B4-BE49-F238E27FC236}">
                <a16:creationId xmlns:a16="http://schemas.microsoft.com/office/drawing/2014/main" id="{F984B0D3-4E32-68DE-B632-A1A1C95B8B04}"/>
              </a:ext>
            </a:extLst>
          </p:cNvPr>
          <p:cNvSpPr/>
          <p:nvPr/>
        </p:nvSpPr>
        <p:spPr bwMode="auto">
          <a:xfrm>
            <a:off x="4513970" y="5153325"/>
            <a:ext cx="365760" cy="922713"/>
          </a:xfrm>
          <a:prstGeom prst="down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CEAA5F5-4C8B-8689-2DC3-E55FB7E0B17E}"/>
                  </a:ext>
                </a:extLst>
              </p:cNvPr>
              <p:cNvSpPr/>
              <p:nvPr/>
            </p:nvSpPr>
            <p:spPr bwMode="auto">
              <a:xfrm>
                <a:off x="3134058" y="5378186"/>
                <a:ext cx="3325091" cy="636819"/>
              </a:xfrm>
              <a:prstGeom prst="rect">
                <a:avLst/>
              </a:prstGeom>
              <a:solidFill>
                <a:schemeClr val="accent2">
                  <a:lumMod val="50000"/>
                </a:schemeClr>
              </a:solidFill>
              <a:ln w="3175">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4000" i="1">
                              <a:gradFill>
                                <a:gsLst>
                                  <a:gs pos="0">
                                    <a:srgbClr val="FFFFFF"/>
                                  </a:gs>
                                  <a:gs pos="100000">
                                    <a:srgbClr val="FFFFFF"/>
                                  </a:gs>
                                </a:gsLst>
                                <a:lin ang="5400000" scaled="0"/>
                              </a:gradFill>
                              <a:latin typeface="Cambria Math" panose="02040503050406030204" pitchFamily="18" charset="0"/>
                            </a:rPr>
                          </m:ctrlPr>
                        </m:accPr>
                        <m:e>
                          <m:r>
                            <a:rPr lang="en-US" sz="4000" i="1">
                              <a:gradFill>
                                <a:gsLst>
                                  <a:gs pos="0">
                                    <a:srgbClr val="FFFFFF"/>
                                  </a:gs>
                                  <a:gs pos="100000">
                                    <a:srgbClr val="FFFFFF"/>
                                  </a:gs>
                                </a:gsLst>
                                <a:lin ang="5400000" scaled="0"/>
                              </a:gradFill>
                              <a:latin typeface="Cambria Math" panose="02040503050406030204" pitchFamily="18" charset="0"/>
                            </a:rPr>
                            <m:t>𝑦</m:t>
                          </m:r>
                        </m:e>
                      </m:acc>
                    </m:oMath>
                  </m:oMathPara>
                </a14:m>
                <a:endParaRPr lang="en-US" sz="4000" dirty="0">
                  <a:gradFill>
                    <a:gsLst>
                      <a:gs pos="0">
                        <a:srgbClr val="FFFFFF"/>
                      </a:gs>
                      <a:gs pos="100000">
                        <a:srgbClr val="FFFFFF"/>
                      </a:gs>
                    </a:gsLst>
                    <a:lin ang="5400000" scaled="0"/>
                  </a:gradFill>
                </a:endParaRPr>
              </a:p>
            </p:txBody>
          </p:sp>
        </mc:Choice>
        <mc:Fallback xmlns="">
          <p:sp>
            <p:nvSpPr>
              <p:cNvPr id="31" name="Rectangle 30">
                <a:extLst>
                  <a:ext uri="{FF2B5EF4-FFF2-40B4-BE49-F238E27FC236}">
                    <a16:creationId xmlns:a16="http://schemas.microsoft.com/office/drawing/2014/main" id="{7CEAA5F5-4C8B-8689-2DC3-E55FB7E0B17E}"/>
                  </a:ext>
                </a:extLst>
              </p:cNvPr>
              <p:cNvSpPr>
                <a:spLocks noRot="1" noChangeAspect="1" noMove="1" noResize="1" noEditPoints="1" noAdjustHandles="1" noChangeArrowheads="1" noChangeShapeType="1" noTextEdit="1"/>
              </p:cNvSpPr>
              <p:nvPr/>
            </p:nvSpPr>
            <p:spPr bwMode="auto">
              <a:xfrm>
                <a:off x="3134058" y="5378186"/>
                <a:ext cx="3325091" cy="636819"/>
              </a:xfrm>
              <a:prstGeom prst="rect">
                <a:avLst/>
              </a:prstGeom>
              <a:blipFill>
                <a:blip r:embed="rId3"/>
                <a:stretch>
                  <a:fillRect/>
                </a:stretch>
              </a:blipFill>
              <a:ln w="3175">
                <a:noFill/>
                <a:headEnd type="none" w="med" len="med"/>
                <a:tailEnd type="none" w="med" len="med"/>
              </a:ln>
              <a:effectLst>
                <a:outerShdw blurRad="57785" dist="33020" dir="3180000" algn="ctr">
                  <a:srgbClr val="000000">
                    <a:alpha val="30000"/>
                  </a:srgbClr>
                </a:outerShdw>
              </a:effectLst>
            </p:spPr>
            <p:txBody>
              <a:bodyPr/>
              <a:lstStyle/>
              <a:p>
                <a:r>
                  <a:rPr lang="en-US">
                    <a:noFill/>
                  </a:rPr>
                  <a:t> </a:t>
                </a:r>
              </a:p>
            </p:txBody>
          </p:sp>
        </mc:Fallback>
      </mc:AlternateContent>
      <p:sp>
        <p:nvSpPr>
          <p:cNvPr id="32" name="Arrow: Down 31">
            <a:extLst>
              <a:ext uri="{FF2B5EF4-FFF2-40B4-BE49-F238E27FC236}">
                <a16:creationId xmlns:a16="http://schemas.microsoft.com/office/drawing/2014/main" id="{AA137E1E-CFAC-FA6E-4C19-4E3AFCEFD060}"/>
              </a:ext>
            </a:extLst>
          </p:cNvPr>
          <p:cNvSpPr/>
          <p:nvPr/>
        </p:nvSpPr>
        <p:spPr bwMode="auto">
          <a:xfrm>
            <a:off x="9316303" y="5095136"/>
            <a:ext cx="365760" cy="922713"/>
          </a:xfrm>
          <a:prstGeom prst="down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282C244-DB37-4F57-097C-F05F2A994C68}"/>
                  </a:ext>
                </a:extLst>
              </p:cNvPr>
              <p:cNvSpPr/>
              <p:nvPr/>
            </p:nvSpPr>
            <p:spPr bwMode="auto">
              <a:xfrm>
                <a:off x="7936391" y="5378186"/>
                <a:ext cx="3325091" cy="636819"/>
              </a:xfrm>
              <a:prstGeom prst="rect">
                <a:avLst/>
              </a:prstGeom>
              <a:ln w="3175">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000" b="0" i="1" smtClean="0">
                          <a:gradFill>
                            <a:gsLst>
                              <a:gs pos="0">
                                <a:srgbClr val="FFFFFF"/>
                              </a:gs>
                              <a:gs pos="100000">
                                <a:srgbClr val="FFFFFF"/>
                              </a:gs>
                            </a:gsLst>
                            <a:lin ang="5400000" scaled="0"/>
                          </a:gradFill>
                          <a:latin typeface="Cambria Math" panose="02040503050406030204" pitchFamily="18" charset="0"/>
                        </a:rPr>
                        <m:t>𝛽</m:t>
                      </m:r>
                      <m:r>
                        <a:rPr lang="en-US" sz="4000" b="0" i="1" smtClean="0">
                          <a:gradFill>
                            <a:gsLst>
                              <a:gs pos="0">
                                <a:srgbClr val="FFFFFF"/>
                              </a:gs>
                              <a:gs pos="100000">
                                <a:srgbClr val="FFFFFF"/>
                              </a:gs>
                            </a:gsLst>
                            <a:lin ang="5400000" scaled="0"/>
                          </a:gradFill>
                          <a:latin typeface="Cambria Math" panose="02040503050406030204" pitchFamily="18" charset="0"/>
                        </a:rPr>
                        <m:t> </m:t>
                      </m:r>
                    </m:oMath>
                  </m:oMathPara>
                </a14:m>
                <a:endParaRPr lang="en-US" sz="3200" dirty="0">
                  <a:gradFill>
                    <a:gsLst>
                      <a:gs pos="0">
                        <a:srgbClr val="FFFFFF"/>
                      </a:gs>
                      <a:gs pos="100000">
                        <a:srgbClr val="FFFFFF"/>
                      </a:gs>
                    </a:gsLst>
                    <a:lin ang="5400000" scaled="0"/>
                  </a:gradFill>
                </a:endParaRPr>
              </a:p>
            </p:txBody>
          </p:sp>
        </mc:Choice>
        <mc:Fallback xmlns="">
          <p:sp>
            <p:nvSpPr>
              <p:cNvPr id="33" name="Rectangle 32">
                <a:extLst>
                  <a:ext uri="{FF2B5EF4-FFF2-40B4-BE49-F238E27FC236}">
                    <a16:creationId xmlns:a16="http://schemas.microsoft.com/office/drawing/2014/main" id="{4282C244-DB37-4F57-097C-F05F2A994C68}"/>
                  </a:ext>
                </a:extLst>
              </p:cNvPr>
              <p:cNvSpPr>
                <a:spLocks noRot="1" noChangeAspect="1" noMove="1" noResize="1" noEditPoints="1" noAdjustHandles="1" noChangeArrowheads="1" noChangeShapeType="1" noTextEdit="1"/>
              </p:cNvSpPr>
              <p:nvPr/>
            </p:nvSpPr>
            <p:spPr bwMode="auto">
              <a:xfrm>
                <a:off x="7936391" y="5378186"/>
                <a:ext cx="3325091" cy="636819"/>
              </a:xfrm>
              <a:prstGeom prst="rect">
                <a:avLst/>
              </a:prstGeom>
              <a:blipFill>
                <a:blip r:embed="rId4"/>
                <a:stretch>
                  <a:fillRect/>
                </a:stretch>
              </a:blipFill>
              <a:ln w="3175">
                <a:noFill/>
                <a:headEnd type="none" w="med" len="med"/>
                <a:tailEnd type="none" w="med" len="med"/>
              </a:ln>
              <a:effectLst>
                <a:outerShdw blurRad="57785" dist="33020" dir="3180000" algn="ctr">
                  <a:srgbClr val="000000">
                    <a:alpha val="30000"/>
                  </a:srgbClr>
                </a:outerShdw>
              </a:effectLst>
            </p:spPr>
            <p:txBody>
              <a:bodyPr/>
              <a:lstStyle/>
              <a:p>
                <a:r>
                  <a:rPr lang="en-US">
                    <a:noFill/>
                  </a:rPr>
                  <a:t> </a:t>
                </a:r>
              </a:p>
            </p:txBody>
          </p:sp>
        </mc:Fallback>
      </mc:AlternateContent>
      <p:sp>
        <p:nvSpPr>
          <p:cNvPr id="34" name="TextBox 33">
            <a:extLst>
              <a:ext uri="{FF2B5EF4-FFF2-40B4-BE49-F238E27FC236}">
                <a16:creationId xmlns:a16="http://schemas.microsoft.com/office/drawing/2014/main" id="{C26FC2E0-721A-D226-BC42-25344F045953}"/>
              </a:ext>
            </a:extLst>
          </p:cNvPr>
          <p:cNvSpPr txBox="1"/>
          <p:nvPr/>
        </p:nvSpPr>
        <p:spPr>
          <a:xfrm>
            <a:off x="877389" y="6232746"/>
            <a:ext cx="1070936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Hofman, </a:t>
            </a:r>
            <a:r>
              <a:rPr lang="en-US" sz="2000" b="1" dirty="0">
                <a:gradFill>
                  <a:gsLst>
                    <a:gs pos="2917">
                      <a:schemeClr val="tx1"/>
                    </a:gs>
                    <a:gs pos="30000">
                      <a:schemeClr val="tx1"/>
                    </a:gs>
                  </a:gsLst>
                  <a:lin ang="5400000" scaled="0"/>
                </a:gradFill>
              </a:rPr>
              <a:t>Sharma</a:t>
            </a:r>
            <a:r>
              <a:rPr lang="en-US" sz="2000" dirty="0">
                <a:gradFill>
                  <a:gsLst>
                    <a:gs pos="2917">
                      <a:schemeClr val="tx1"/>
                    </a:gs>
                    <a:gs pos="30000">
                      <a:schemeClr val="tx1"/>
                    </a:gs>
                  </a:gsLst>
                  <a:lin ang="5400000" scaled="0"/>
                </a:gradFill>
              </a:rPr>
              <a:t>, and Watts (2017). Prediction and Explanation in Social Systems. </a:t>
            </a:r>
            <a:r>
              <a:rPr lang="en-US" sz="2000" i="1" dirty="0">
                <a:gradFill>
                  <a:gsLst>
                    <a:gs pos="2917">
                      <a:schemeClr val="tx1"/>
                    </a:gs>
                    <a:gs pos="30000">
                      <a:schemeClr val="tx1"/>
                    </a:gs>
                  </a:gsLst>
                  <a:lin ang="5400000" scaled="0"/>
                </a:gradFill>
              </a:rPr>
              <a:t>Science</a:t>
            </a:r>
            <a:r>
              <a:rPr lang="en-US" sz="2000" dirty="0">
                <a:gradFill>
                  <a:gsLst>
                    <a:gs pos="2917">
                      <a:schemeClr val="tx1"/>
                    </a:gs>
                    <a:gs pos="30000">
                      <a:schemeClr val="tx1"/>
                    </a:gs>
                  </a:gsLst>
                  <a:lin ang="5400000" scaled="0"/>
                </a:gradFill>
              </a:rPr>
              <a:t>,</a:t>
            </a:r>
            <a:r>
              <a:rPr lang="en-US" dirty="0">
                <a:gradFill>
                  <a:gsLst>
                    <a:gs pos="2917">
                      <a:schemeClr val="tx1"/>
                    </a:gs>
                    <a:gs pos="30000">
                      <a:schemeClr val="tx1"/>
                    </a:gs>
                  </a:gsLst>
                  <a:lin ang="5400000" scaled="0"/>
                </a:gradFill>
              </a:rPr>
              <a:t> 355.6324</a:t>
            </a:r>
            <a:endParaRPr lang="en-US" sz="20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5" name="Text Placeholder 2">
                <a:extLst>
                  <a:ext uri="{FF2B5EF4-FFF2-40B4-BE49-F238E27FC236}">
                    <a16:creationId xmlns:a16="http://schemas.microsoft.com/office/drawing/2014/main" id="{0FC2D19D-2AC5-F6A6-1862-AC2D81C7E0BF}"/>
                  </a:ext>
                </a:extLst>
              </p:cNvPr>
              <p:cNvSpPr txBox="1">
                <a:spLocks/>
              </p:cNvSpPr>
              <p:nvPr/>
            </p:nvSpPr>
            <p:spPr>
              <a:xfrm>
                <a:off x="6554314" y="1698672"/>
                <a:ext cx="6658376" cy="1292662"/>
              </a:xfrm>
              <a:prstGeom prst="rect">
                <a:avLst/>
              </a:prstGeom>
            </p:spPr>
            <p:txBody>
              <a:bodyPr vert="horz" wrap="square" lIns="146304" tIns="91440" rIns="146304" bIns="91440" rtlCol="0">
                <a:spAutoFit/>
              </a:bodyPr>
              <a:lstStyle>
                <a:lvl1pPr marL="0" marR="0" indent="0" algn="l" defTabSz="685845" rtl="0" eaLnBrk="1" fontAlgn="auto" latinLnBrk="0" hangingPunct="1">
                  <a:lnSpc>
                    <a:spcPct val="90000"/>
                  </a:lnSpc>
                  <a:spcBef>
                    <a:spcPct val="20000"/>
                  </a:spcBef>
                  <a:spcAft>
                    <a:spcPts val="0"/>
                  </a:spcAft>
                  <a:buClrTx/>
                  <a:buSzPct val="90000"/>
                  <a:buFont typeface="Arial" pitchFamily="34" charset="0"/>
                  <a:buNone/>
                  <a:tabLst/>
                  <a:defRPr sz="2941" kern="1200" spc="0" baseline="0">
                    <a:gradFill>
                      <a:gsLst>
                        <a:gs pos="1250">
                          <a:schemeClr val="tx1"/>
                        </a:gs>
                        <a:gs pos="99000">
                          <a:schemeClr val="tx1"/>
                        </a:gs>
                      </a:gsLst>
                      <a:lin ang="5400000" scaled="0"/>
                    </a:gradFill>
                    <a:latin typeface="+mj-lt"/>
                    <a:ea typeface="+mn-ea"/>
                    <a:cs typeface="+mn-cs"/>
                  </a:defRPr>
                </a:lvl1pPr>
                <a:lvl2pPr marL="0" marR="0" indent="0" algn="l" defTabSz="685845" rtl="0" eaLnBrk="1" fontAlgn="auto" latinLnBrk="0" hangingPunct="1">
                  <a:lnSpc>
                    <a:spcPct val="90000"/>
                  </a:lnSpc>
                  <a:spcBef>
                    <a:spcPct val="20000"/>
                  </a:spcBef>
                  <a:spcAft>
                    <a:spcPts val="0"/>
                  </a:spcAft>
                  <a:buClrTx/>
                  <a:buSzPct val="90000"/>
                  <a:buFontTx/>
                  <a:buNone/>
                  <a:tabLst/>
                  <a:defRPr sz="1471" kern="1200" spc="0" baseline="0">
                    <a:gradFill>
                      <a:gsLst>
                        <a:gs pos="1250">
                          <a:schemeClr val="tx1"/>
                        </a:gs>
                        <a:gs pos="100000">
                          <a:schemeClr val="tx1"/>
                        </a:gs>
                      </a:gsLst>
                      <a:lin ang="5400000" scaled="0"/>
                    </a:gradFill>
                    <a:latin typeface="+mn-lt"/>
                    <a:ea typeface="+mn-ea"/>
                    <a:cs typeface="+mn-cs"/>
                  </a:defRPr>
                </a:lvl2pPr>
                <a:lvl3pPr marL="168090" marR="0" indent="0" algn="l" defTabSz="685845" rtl="0" eaLnBrk="1" fontAlgn="auto" latinLnBrk="0" hangingPunct="1">
                  <a:lnSpc>
                    <a:spcPct val="90000"/>
                  </a:lnSpc>
                  <a:spcBef>
                    <a:spcPct val="20000"/>
                  </a:spcBef>
                  <a:spcAft>
                    <a:spcPts val="0"/>
                  </a:spcAft>
                  <a:buClrTx/>
                  <a:buSzPct val="90000"/>
                  <a:buFont typeface="Arial" pitchFamily="34" charset="0"/>
                  <a:buNone/>
                  <a:tabLst/>
                  <a:defRPr sz="1471" kern="1200" spc="0" baseline="0">
                    <a:gradFill>
                      <a:gsLst>
                        <a:gs pos="1250">
                          <a:schemeClr val="tx1"/>
                        </a:gs>
                        <a:gs pos="100000">
                          <a:schemeClr val="tx1"/>
                        </a:gs>
                      </a:gsLst>
                      <a:lin ang="5400000" scaled="0"/>
                    </a:gradFill>
                    <a:latin typeface="+mn-lt"/>
                    <a:ea typeface="+mn-ea"/>
                    <a:cs typeface="+mn-cs"/>
                  </a:defRPr>
                </a:lvl3pPr>
                <a:lvl4pPr marL="336179" marR="0" indent="0" algn="l" defTabSz="685845" rtl="0" eaLnBrk="1" fontAlgn="auto" latinLnBrk="0" hangingPunct="1">
                  <a:lnSpc>
                    <a:spcPct val="90000"/>
                  </a:lnSpc>
                  <a:spcBef>
                    <a:spcPct val="20000"/>
                  </a:spcBef>
                  <a:spcAft>
                    <a:spcPts val="0"/>
                  </a:spcAft>
                  <a:buClrTx/>
                  <a:buSzPct val="90000"/>
                  <a:buFont typeface="Arial" pitchFamily="34" charset="0"/>
                  <a:buNone/>
                  <a:tabLst/>
                  <a:defRPr sz="1324" kern="1200" spc="0" baseline="0">
                    <a:gradFill>
                      <a:gsLst>
                        <a:gs pos="1250">
                          <a:schemeClr val="tx1"/>
                        </a:gs>
                        <a:gs pos="100000">
                          <a:schemeClr val="tx1"/>
                        </a:gs>
                      </a:gsLst>
                      <a:lin ang="5400000" scaled="0"/>
                    </a:gradFill>
                    <a:latin typeface="+mn-lt"/>
                    <a:ea typeface="+mn-ea"/>
                    <a:cs typeface="+mn-cs"/>
                  </a:defRPr>
                </a:lvl4pPr>
                <a:lvl5pPr marL="504269" marR="0" indent="0" algn="l" defTabSz="685845" rtl="0" eaLnBrk="1" fontAlgn="auto" latinLnBrk="0" hangingPunct="1">
                  <a:lnSpc>
                    <a:spcPct val="90000"/>
                  </a:lnSpc>
                  <a:spcBef>
                    <a:spcPct val="20000"/>
                  </a:spcBef>
                  <a:spcAft>
                    <a:spcPts val="0"/>
                  </a:spcAft>
                  <a:buClrTx/>
                  <a:buSzPct val="90000"/>
                  <a:buFont typeface="Arial" pitchFamily="34" charset="0"/>
                  <a:buNone/>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algn="ctr"/>
                <a:r>
                  <a:rPr lang="en-US" sz="4000" b="1" dirty="0">
                    <a:solidFill>
                      <a:schemeClr val="tx1">
                        <a:tint val="82000"/>
                      </a:schemeClr>
                    </a:solidFill>
                    <a:latin typeface="+mn-lt"/>
                  </a:rPr>
                  <a:t>Causal ML:</a:t>
                </a:r>
                <a:br>
                  <a:rPr lang="en-US" sz="4000" b="1" dirty="0">
                    <a:solidFill>
                      <a:schemeClr val="tx1">
                        <a:tint val="82000"/>
                      </a:schemeClr>
                    </a:solidFill>
                    <a:latin typeface="+mn-lt"/>
                  </a:rPr>
                </a:br>
                <a14:m>
                  <m:oMathPara xmlns:m="http://schemas.openxmlformats.org/officeDocument/2006/math">
                    <m:oMathParaPr>
                      <m:jc m:val="centerGroup"/>
                    </m:oMathParaPr>
                    <m:oMath xmlns:m="http://schemas.openxmlformats.org/officeDocument/2006/math">
                      <m:f>
                        <m:fPr>
                          <m:type m:val="lin"/>
                          <m:ctrlPr>
                            <a:rPr lang="en-US" sz="4000" i="1">
                              <a:solidFill>
                                <a:schemeClr val="tx1">
                                  <a:tint val="82000"/>
                                </a:schemeClr>
                              </a:solidFill>
                              <a:latin typeface="Cambria Math" panose="02040503050406030204" pitchFamily="18" charset="0"/>
                            </a:rPr>
                          </m:ctrlPr>
                        </m:fPr>
                        <m:num>
                          <m:r>
                            <a:rPr lang="en-US" sz="4000">
                              <a:solidFill>
                                <a:schemeClr val="tx1">
                                  <a:tint val="82000"/>
                                </a:schemeClr>
                              </a:solidFill>
                              <a:latin typeface="Cambria Math" panose="02040503050406030204" pitchFamily="18" charset="0"/>
                            </a:rPr>
                            <m:t>𝜕</m:t>
                          </m:r>
                          <m:r>
                            <a:rPr lang="en-US" sz="4000">
                              <a:solidFill>
                                <a:schemeClr val="tx1">
                                  <a:tint val="82000"/>
                                </a:schemeClr>
                              </a:solidFill>
                              <a:latin typeface="Cambria Math" panose="02040503050406030204" pitchFamily="18" charset="0"/>
                            </a:rPr>
                            <m:t>𝑓</m:t>
                          </m:r>
                          <m:r>
                            <a:rPr lang="en-US" sz="4000">
                              <a:solidFill>
                                <a:schemeClr val="tx1">
                                  <a:tint val="82000"/>
                                </a:schemeClr>
                              </a:solidFill>
                              <a:latin typeface="Cambria Math" panose="02040503050406030204" pitchFamily="18" charset="0"/>
                            </a:rPr>
                            <m:t>(</m:t>
                          </m:r>
                          <m:r>
                            <a:rPr lang="en-US" sz="4000">
                              <a:solidFill>
                                <a:schemeClr val="tx1">
                                  <a:tint val="82000"/>
                                </a:schemeClr>
                              </a:solidFill>
                              <a:latin typeface="Cambria Math" panose="02040503050406030204" pitchFamily="18" charset="0"/>
                            </a:rPr>
                            <m:t>𝑥</m:t>
                          </m:r>
                          <m:r>
                            <a:rPr lang="en-US" sz="4000">
                              <a:solidFill>
                                <a:schemeClr val="tx1">
                                  <a:tint val="82000"/>
                                </a:schemeClr>
                              </a:solidFill>
                              <a:latin typeface="Cambria Math" panose="02040503050406030204" pitchFamily="18" charset="0"/>
                            </a:rPr>
                            <m:t>,</m:t>
                          </m:r>
                          <m:r>
                            <a:rPr lang="en-US" sz="4000">
                              <a:solidFill>
                                <a:schemeClr val="tx1">
                                  <a:tint val="82000"/>
                                </a:schemeClr>
                              </a:solidFill>
                              <a:latin typeface="Cambria Math" panose="02040503050406030204" pitchFamily="18" charset="0"/>
                            </a:rPr>
                            <m:t>𝑢</m:t>
                          </m:r>
                          <m:r>
                            <a:rPr lang="en-US" sz="4000">
                              <a:solidFill>
                                <a:schemeClr val="tx1">
                                  <a:tint val="82000"/>
                                </a:schemeClr>
                              </a:solidFill>
                              <a:latin typeface="Cambria Math" panose="02040503050406030204" pitchFamily="18" charset="0"/>
                            </a:rPr>
                            <m:t>)</m:t>
                          </m:r>
                        </m:num>
                        <m:den>
                          <m:r>
                            <a:rPr lang="en-US" sz="4000">
                              <a:solidFill>
                                <a:schemeClr val="tx1">
                                  <a:tint val="82000"/>
                                </a:schemeClr>
                              </a:solidFill>
                              <a:latin typeface="Cambria Math" panose="02040503050406030204" pitchFamily="18" charset="0"/>
                            </a:rPr>
                            <m:t>𝜕</m:t>
                          </m:r>
                          <m:r>
                            <a:rPr lang="en-US" sz="4000">
                              <a:solidFill>
                                <a:schemeClr val="tx1">
                                  <a:tint val="82000"/>
                                </a:schemeClr>
                              </a:solidFill>
                              <a:latin typeface="Cambria Math" panose="02040503050406030204" pitchFamily="18" charset="0"/>
                            </a:rPr>
                            <m:t>𝑥</m:t>
                          </m:r>
                        </m:den>
                      </m:f>
                    </m:oMath>
                  </m:oMathPara>
                </a14:m>
                <a:endParaRPr lang="en-US" sz="4000" dirty="0">
                  <a:solidFill>
                    <a:schemeClr val="tx1">
                      <a:tint val="82000"/>
                    </a:schemeClr>
                  </a:solidFill>
                  <a:latin typeface="+mn-lt"/>
                </a:endParaRPr>
              </a:p>
            </p:txBody>
          </p:sp>
        </mc:Choice>
        <mc:Fallback xmlns="">
          <p:sp>
            <p:nvSpPr>
              <p:cNvPr id="35" name="Text Placeholder 2">
                <a:extLst>
                  <a:ext uri="{FF2B5EF4-FFF2-40B4-BE49-F238E27FC236}">
                    <a16:creationId xmlns:a16="http://schemas.microsoft.com/office/drawing/2014/main" id="{0FC2D19D-2AC5-F6A6-1862-AC2D81C7E0BF}"/>
                  </a:ext>
                </a:extLst>
              </p:cNvPr>
              <p:cNvSpPr txBox="1">
                <a:spLocks noRot="1" noChangeAspect="1" noMove="1" noResize="1" noEditPoints="1" noAdjustHandles="1" noChangeArrowheads="1" noChangeShapeType="1" noTextEdit="1"/>
              </p:cNvSpPr>
              <p:nvPr/>
            </p:nvSpPr>
            <p:spPr>
              <a:xfrm>
                <a:off x="6554314" y="1698672"/>
                <a:ext cx="6658376" cy="1292662"/>
              </a:xfrm>
              <a:prstGeom prst="rect">
                <a:avLst/>
              </a:prstGeom>
              <a:blipFill>
                <a:blip r:embed="rId5"/>
                <a:stretch>
                  <a:fillRect t="-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Flowchart: Multidocument 35">
                <a:extLst>
                  <a:ext uri="{FF2B5EF4-FFF2-40B4-BE49-F238E27FC236}">
                    <a16:creationId xmlns:a16="http://schemas.microsoft.com/office/drawing/2014/main" id="{81400DB9-E9E4-B632-CB07-8EA37FDC6444}"/>
                  </a:ext>
                </a:extLst>
              </p:cNvPr>
              <p:cNvSpPr/>
              <p:nvPr/>
            </p:nvSpPr>
            <p:spPr bwMode="auto">
              <a:xfrm>
                <a:off x="7933262" y="2965037"/>
                <a:ext cx="3325091" cy="2191054"/>
              </a:xfrm>
              <a:prstGeom prst="flowChartMultidocument">
                <a:avLst/>
              </a:prstGeom>
              <a:solidFill>
                <a:schemeClr val="accent3">
                  <a:lumMod val="75000"/>
                  <a:alpha val="50000"/>
                </a:schemeClr>
              </a:solidFill>
              <a:ln w="9525">
                <a:solidFill>
                  <a:srgbClr val="FFFFFF"/>
                </a:solid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000">
                          <a:gradFill>
                            <a:gsLst>
                              <a:gs pos="0">
                                <a:srgbClr val="FFFFFF"/>
                              </a:gs>
                              <a:gs pos="100000">
                                <a:srgbClr val="FFFFFF"/>
                              </a:gs>
                            </a:gsLst>
                            <a:lin ang="5400000" scaled="0"/>
                          </a:gradFill>
                          <a:latin typeface="Cambria Math" panose="02040503050406030204" pitchFamily="18" charset="0"/>
                        </a:rPr>
                        <m:t>&lt;</m:t>
                      </m:r>
                      <m:r>
                        <a:rPr lang="en-US" sz="4000" i="1">
                          <a:gradFill>
                            <a:gsLst>
                              <a:gs pos="0">
                                <a:srgbClr val="FFFFFF"/>
                              </a:gs>
                              <a:gs pos="100000">
                                <a:srgbClr val="FFFFFF"/>
                              </a:gs>
                            </a:gsLst>
                            <a:lin ang="5400000" scaled="0"/>
                          </a:gradFill>
                          <a:latin typeface="Cambria Math" panose="02040503050406030204" pitchFamily="18" charset="0"/>
                        </a:rPr>
                        <m:t>𝑋</m:t>
                      </m:r>
                      <m:r>
                        <a:rPr lang="en-US" sz="4000" i="1">
                          <a:gradFill>
                            <a:gsLst>
                              <a:gs pos="0">
                                <a:srgbClr val="FFFFFF"/>
                              </a:gs>
                              <a:gs pos="100000">
                                <a:srgbClr val="FFFFFF"/>
                              </a:gs>
                            </a:gsLst>
                            <a:lin ang="5400000" scaled="0"/>
                          </a:gradFill>
                          <a:latin typeface="Cambria Math" panose="02040503050406030204" pitchFamily="18" charset="0"/>
                        </a:rPr>
                        <m:t>,</m:t>
                      </m:r>
                      <m:r>
                        <a:rPr lang="en-US" sz="4000" i="1">
                          <a:gradFill>
                            <a:gsLst>
                              <a:gs pos="0">
                                <a:srgbClr val="FFFFFF"/>
                              </a:gs>
                              <a:gs pos="100000">
                                <a:srgbClr val="FFFFFF"/>
                              </a:gs>
                            </a:gsLst>
                            <a:lin ang="5400000" scaled="0"/>
                          </a:gradFill>
                          <a:latin typeface="Cambria Math" panose="02040503050406030204" pitchFamily="18" charset="0"/>
                        </a:rPr>
                        <m:t>𝑌</m:t>
                      </m:r>
                      <m:r>
                        <a:rPr lang="en-US" sz="4000" i="1">
                          <a:gradFill>
                            <a:gsLst>
                              <a:gs pos="0">
                                <a:srgbClr val="FFFFFF"/>
                              </a:gs>
                              <a:gs pos="100000">
                                <a:srgbClr val="FFFFFF"/>
                              </a:gs>
                            </a:gsLst>
                            <a:lin ang="5400000" scaled="0"/>
                          </a:gradFill>
                          <a:latin typeface="Cambria Math" panose="02040503050406030204" pitchFamily="18" charset="0"/>
                        </a:rPr>
                        <m:t>&gt;</m:t>
                      </m:r>
                    </m:oMath>
                  </m:oMathPara>
                </a14:m>
                <a:endParaRPr lang="en-US" sz="2000" dirty="0">
                  <a:gradFill>
                    <a:gsLst>
                      <a:gs pos="0">
                        <a:srgbClr val="FFFFFF"/>
                      </a:gs>
                      <a:gs pos="100000">
                        <a:srgbClr val="FFFFFF"/>
                      </a:gs>
                    </a:gsLst>
                    <a:lin ang="5400000" scaled="0"/>
                  </a:gradFill>
                </a:endParaRPr>
              </a:p>
            </p:txBody>
          </p:sp>
        </mc:Choice>
        <mc:Fallback xmlns="">
          <p:sp>
            <p:nvSpPr>
              <p:cNvPr id="36" name="Flowchart: Multidocument 35">
                <a:extLst>
                  <a:ext uri="{FF2B5EF4-FFF2-40B4-BE49-F238E27FC236}">
                    <a16:creationId xmlns:a16="http://schemas.microsoft.com/office/drawing/2014/main" id="{81400DB9-E9E4-B632-CB07-8EA37FDC6444}"/>
                  </a:ext>
                </a:extLst>
              </p:cNvPr>
              <p:cNvSpPr>
                <a:spLocks noRot="1" noChangeAspect="1" noMove="1" noResize="1" noEditPoints="1" noAdjustHandles="1" noChangeArrowheads="1" noChangeShapeType="1" noTextEdit="1"/>
              </p:cNvSpPr>
              <p:nvPr/>
            </p:nvSpPr>
            <p:spPr bwMode="auto">
              <a:xfrm>
                <a:off x="7933262" y="2965037"/>
                <a:ext cx="3325091" cy="2191054"/>
              </a:xfrm>
              <a:prstGeom prst="flowChartMultidocument">
                <a:avLst/>
              </a:prstGeom>
              <a:blipFill>
                <a:blip r:embed="rId6"/>
                <a:stretch>
                  <a:fillRect/>
                </a:stretch>
              </a:blipFill>
              <a:ln w="9525">
                <a:solidFill>
                  <a:srgbClr val="FFFFFF"/>
                </a:solidFill>
              </a:ln>
            </p:spPr>
            <p:txBody>
              <a:bodyPr/>
              <a:lstStyle/>
              <a:p>
                <a:r>
                  <a:rPr lang="en-US">
                    <a:noFill/>
                  </a:rPr>
                  <a:t> </a:t>
                </a:r>
              </a:p>
            </p:txBody>
          </p:sp>
        </mc:Fallback>
      </mc:AlternateContent>
      <p:sp>
        <p:nvSpPr>
          <p:cNvPr id="37" name="Text Placeholder 2">
            <a:extLst>
              <a:ext uri="{FF2B5EF4-FFF2-40B4-BE49-F238E27FC236}">
                <a16:creationId xmlns:a16="http://schemas.microsoft.com/office/drawing/2014/main" id="{1D17A426-A04A-B251-624A-B8F97E744E44}"/>
              </a:ext>
            </a:extLst>
          </p:cNvPr>
          <p:cNvSpPr txBox="1">
            <a:spLocks/>
          </p:cNvSpPr>
          <p:nvPr/>
        </p:nvSpPr>
        <p:spPr>
          <a:xfrm>
            <a:off x="-712919" y="3452282"/>
            <a:ext cx="4745727" cy="107245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1"/>
                    </a:gs>
                    <a:gs pos="99000">
                      <a:schemeClr val="tx1"/>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471" kern="1200">
                <a:solidFill>
                  <a:schemeClr val="tx1"/>
                </a:solidFill>
                <a:latin typeface="+mn-lt"/>
                <a:ea typeface="+mn-ea"/>
                <a:cs typeface="+mn-cs"/>
              </a:defRPr>
            </a:lvl2pPr>
            <a:lvl3pPr marL="16809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336179"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504269"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b="1" dirty="0">
                <a:solidFill>
                  <a:schemeClr val="accent1"/>
                </a:solidFill>
              </a:rPr>
              <a:t>True: </a:t>
            </a:r>
            <a:br>
              <a:rPr lang="en-US" sz="3600" dirty="0">
                <a:solidFill>
                  <a:schemeClr val="accent1"/>
                </a:solidFill>
              </a:rPr>
            </a:br>
            <a:r>
              <a:rPr lang="en-US" sz="3600" dirty="0">
                <a:solidFill>
                  <a:schemeClr val="accent1"/>
                </a:solidFill>
              </a:rPr>
              <a:t>𝑦=f(𝑥,u)+𝜖</a:t>
            </a:r>
          </a:p>
          <a:p>
            <a:pPr algn="ctr"/>
            <a:endParaRPr lang="en-US" sz="3600" dirty="0"/>
          </a:p>
        </p:txBody>
      </p:sp>
    </p:spTree>
    <p:extLst>
      <p:ext uri="{BB962C8B-B14F-4D97-AF65-F5344CB8AC3E}">
        <p14:creationId xmlns:p14="http://schemas.microsoft.com/office/powerpoint/2010/main" val="115716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5F16-E104-719F-C476-546D015F4663}"/>
              </a:ext>
            </a:extLst>
          </p:cNvPr>
          <p:cNvSpPr>
            <a:spLocks noGrp="1"/>
          </p:cNvSpPr>
          <p:nvPr>
            <p:ph type="title"/>
          </p:nvPr>
        </p:nvSpPr>
        <p:spPr/>
        <p:txBody>
          <a:bodyPr/>
          <a:lstStyle/>
          <a:p>
            <a:r>
              <a:rPr lang="en-US" dirty="0"/>
              <a:t>Three key applications of causal ML:</a:t>
            </a:r>
            <a:br>
              <a:rPr lang="en-US" dirty="0"/>
            </a:br>
            <a:r>
              <a:rPr lang="en-US" b="1" dirty="0"/>
              <a:t>Better decision-making </a:t>
            </a:r>
            <a:r>
              <a:rPr lang="en-US" dirty="0"/>
              <a:t>(what to do next?)</a:t>
            </a:r>
          </a:p>
        </p:txBody>
      </p:sp>
      <p:sp>
        <p:nvSpPr>
          <p:cNvPr id="3" name="Content Placeholder 2">
            <a:extLst>
              <a:ext uri="{FF2B5EF4-FFF2-40B4-BE49-F238E27FC236}">
                <a16:creationId xmlns:a16="http://schemas.microsoft.com/office/drawing/2014/main" id="{B5995784-B893-3D46-A374-FD72D6404A7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95961E7-740E-F8AF-AE45-F23BABAD4095}"/>
              </a:ext>
            </a:extLst>
          </p:cNvPr>
          <p:cNvPicPr>
            <a:picLocks/>
          </p:cNvPicPr>
          <p:nvPr/>
        </p:nvPicPr>
        <p:blipFill>
          <a:blip r:embed="rId2">
            <a:duotone>
              <a:schemeClr val="accent4">
                <a:shade val="45000"/>
                <a:satMod val="135000"/>
              </a:schemeClr>
              <a:prstClr val="white"/>
            </a:duotone>
          </a:blip>
          <a:stretch>
            <a:fillRect/>
          </a:stretch>
        </p:blipFill>
        <p:spPr>
          <a:xfrm>
            <a:off x="1473210" y="2580409"/>
            <a:ext cx="977729" cy="977729"/>
          </a:xfrm>
          <a:prstGeom prst="rect">
            <a:avLst/>
          </a:prstGeom>
        </p:spPr>
      </p:pic>
      <p:pic>
        <p:nvPicPr>
          <p:cNvPr id="5" name="Picture 4">
            <a:extLst>
              <a:ext uri="{FF2B5EF4-FFF2-40B4-BE49-F238E27FC236}">
                <a16:creationId xmlns:a16="http://schemas.microsoft.com/office/drawing/2014/main" id="{A17AE74D-DFE8-4E68-C976-90FF1DDED2F0}"/>
              </a:ext>
            </a:extLst>
          </p:cNvPr>
          <p:cNvPicPr>
            <a:picLocks/>
          </p:cNvPicPr>
          <p:nvPr/>
        </p:nvPicPr>
        <p:blipFill>
          <a:blip r:embed="rId3"/>
          <a:stretch>
            <a:fillRect/>
          </a:stretch>
        </p:blipFill>
        <p:spPr>
          <a:xfrm>
            <a:off x="2686039" y="3008647"/>
            <a:ext cx="832539" cy="832539"/>
          </a:xfrm>
          <a:prstGeom prst="rect">
            <a:avLst/>
          </a:prstGeom>
        </p:spPr>
      </p:pic>
      <p:grpSp>
        <p:nvGrpSpPr>
          <p:cNvPr id="6" name="Group 5">
            <a:extLst>
              <a:ext uri="{FF2B5EF4-FFF2-40B4-BE49-F238E27FC236}">
                <a16:creationId xmlns:a16="http://schemas.microsoft.com/office/drawing/2014/main" id="{2D65E15F-9B36-B22A-6901-B55A270EABAD}"/>
              </a:ext>
            </a:extLst>
          </p:cNvPr>
          <p:cNvGrpSpPr/>
          <p:nvPr/>
        </p:nvGrpSpPr>
        <p:grpSpPr>
          <a:xfrm>
            <a:off x="9706374" y="2557743"/>
            <a:ext cx="1233363" cy="1074529"/>
            <a:chOff x="1690817" y="4611644"/>
            <a:chExt cx="1233363" cy="1074529"/>
          </a:xfrm>
        </p:grpSpPr>
        <p:pic>
          <p:nvPicPr>
            <p:cNvPr id="7" name="Picture 6">
              <a:extLst>
                <a:ext uri="{FF2B5EF4-FFF2-40B4-BE49-F238E27FC236}">
                  <a16:creationId xmlns:a16="http://schemas.microsoft.com/office/drawing/2014/main" id="{45BE5223-4C0F-535F-4CD2-45685968E6FB}"/>
                </a:ext>
              </a:extLst>
            </p:cNvPr>
            <p:cNvPicPr>
              <a:picLocks/>
            </p:cNvPicPr>
            <p:nvPr/>
          </p:nvPicPr>
          <p:blipFill>
            <a:blip r:embed="rId2"/>
            <a:stretch>
              <a:fillRect/>
            </a:stretch>
          </p:blipFill>
          <p:spPr>
            <a:xfrm>
              <a:off x="1690817" y="4611644"/>
              <a:ext cx="977729" cy="977729"/>
            </a:xfrm>
            <a:prstGeom prst="rect">
              <a:avLst/>
            </a:prstGeom>
          </p:spPr>
        </p:pic>
        <p:pic>
          <p:nvPicPr>
            <p:cNvPr id="8" name="Picture 7">
              <a:extLst>
                <a:ext uri="{FF2B5EF4-FFF2-40B4-BE49-F238E27FC236}">
                  <a16:creationId xmlns:a16="http://schemas.microsoft.com/office/drawing/2014/main" id="{EFA7FFD0-DC2B-4743-28B6-B945BC82A8C9}"/>
                </a:ext>
              </a:extLst>
            </p:cNvPr>
            <p:cNvPicPr>
              <a:picLocks/>
            </p:cNvPicPr>
            <p:nvPr/>
          </p:nvPicPr>
          <p:blipFill>
            <a:blip r:embed="rId4"/>
            <a:stretch>
              <a:fillRect/>
            </a:stretch>
          </p:blipFill>
          <p:spPr>
            <a:xfrm>
              <a:off x="2231170" y="4993163"/>
              <a:ext cx="693010" cy="693010"/>
            </a:xfrm>
            <a:prstGeom prst="rect">
              <a:avLst/>
            </a:prstGeom>
          </p:spPr>
        </p:pic>
      </p:grpSp>
      <p:grpSp>
        <p:nvGrpSpPr>
          <p:cNvPr id="9" name="Group 8">
            <a:extLst>
              <a:ext uri="{FF2B5EF4-FFF2-40B4-BE49-F238E27FC236}">
                <a16:creationId xmlns:a16="http://schemas.microsoft.com/office/drawing/2014/main" id="{A9E38766-188E-9915-FAFD-37008978A966}"/>
              </a:ext>
            </a:extLst>
          </p:cNvPr>
          <p:cNvGrpSpPr/>
          <p:nvPr/>
        </p:nvGrpSpPr>
        <p:grpSpPr>
          <a:xfrm>
            <a:off x="5621405" y="2735045"/>
            <a:ext cx="1226799" cy="1079674"/>
            <a:chOff x="713088" y="4611644"/>
            <a:chExt cx="1226799" cy="1079674"/>
          </a:xfrm>
        </p:grpSpPr>
        <p:pic>
          <p:nvPicPr>
            <p:cNvPr id="10" name="Picture 9">
              <a:extLst>
                <a:ext uri="{FF2B5EF4-FFF2-40B4-BE49-F238E27FC236}">
                  <a16:creationId xmlns:a16="http://schemas.microsoft.com/office/drawing/2014/main" id="{E038FDE3-6F25-3E88-A579-00ECA78F601B}"/>
                </a:ext>
              </a:extLst>
            </p:cNvPr>
            <p:cNvPicPr>
              <a:picLocks/>
            </p:cNvPicPr>
            <p:nvPr/>
          </p:nvPicPr>
          <p:blipFill>
            <a:blip r:embed="rId5"/>
            <a:stretch>
              <a:fillRect/>
            </a:stretch>
          </p:blipFill>
          <p:spPr>
            <a:xfrm>
              <a:off x="713088" y="4611644"/>
              <a:ext cx="977729" cy="977729"/>
            </a:xfrm>
            <a:prstGeom prst="rect">
              <a:avLst/>
            </a:prstGeom>
          </p:spPr>
        </p:pic>
        <p:pic>
          <p:nvPicPr>
            <p:cNvPr id="11" name="Picture 10">
              <a:extLst>
                <a:ext uri="{FF2B5EF4-FFF2-40B4-BE49-F238E27FC236}">
                  <a16:creationId xmlns:a16="http://schemas.microsoft.com/office/drawing/2014/main" id="{C148A759-4AE7-3E59-E83E-5EAB2B013FF6}"/>
                </a:ext>
              </a:extLst>
            </p:cNvPr>
            <p:cNvPicPr>
              <a:picLocks/>
            </p:cNvPicPr>
            <p:nvPr/>
          </p:nvPicPr>
          <p:blipFill>
            <a:blip r:embed="rId4"/>
            <a:stretch>
              <a:fillRect/>
            </a:stretch>
          </p:blipFill>
          <p:spPr>
            <a:xfrm>
              <a:off x="1246877" y="4998308"/>
              <a:ext cx="693010" cy="693010"/>
            </a:xfrm>
            <a:prstGeom prst="rect">
              <a:avLst/>
            </a:prstGeom>
          </p:spPr>
        </p:pic>
      </p:grpSp>
      <p:pic>
        <p:nvPicPr>
          <p:cNvPr id="12" name="Picture 11">
            <a:extLst>
              <a:ext uri="{FF2B5EF4-FFF2-40B4-BE49-F238E27FC236}">
                <a16:creationId xmlns:a16="http://schemas.microsoft.com/office/drawing/2014/main" id="{1CDA84B2-D9BC-71B8-D903-8E2FFC9C6D15}"/>
              </a:ext>
            </a:extLst>
          </p:cNvPr>
          <p:cNvPicPr>
            <a:picLocks/>
          </p:cNvPicPr>
          <p:nvPr/>
        </p:nvPicPr>
        <p:blipFill>
          <a:blip r:embed="rId5"/>
          <a:stretch>
            <a:fillRect/>
          </a:stretch>
        </p:blipFill>
        <p:spPr>
          <a:xfrm>
            <a:off x="1962074" y="2936051"/>
            <a:ext cx="977729" cy="977729"/>
          </a:xfrm>
          <a:prstGeom prst="rect">
            <a:avLst/>
          </a:prstGeom>
        </p:spPr>
      </p:pic>
      <p:pic>
        <p:nvPicPr>
          <p:cNvPr id="13" name="Picture 12">
            <a:extLst>
              <a:ext uri="{FF2B5EF4-FFF2-40B4-BE49-F238E27FC236}">
                <a16:creationId xmlns:a16="http://schemas.microsoft.com/office/drawing/2014/main" id="{882E5386-92B8-1078-45BB-324DA6B5807D}"/>
              </a:ext>
            </a:extLst>
          </p:cNvPr>
          <p:cNvPicPr>
            <a:picLocks/>
          </p:cNvPicPr>
          <p:nvPr/>
        </p:nvPicPr>
        <p:blipFill>
          <a:blip r:embed="rId2"/>
          <a:stretch>
            <a:fillRect/>
          </a:stretch>
        </p:blipFill>
        <p:spPr>
          <a:xfrm>
            <a:off x="2258249" y="2354318"/>
            <a:ext cx="977729" cy="977729"/>
          </a:xfrm>
          <a:prstGeom prst="rect">
            <a:avLst/>
          </a:prstGeom>
        </p:spPr>
      </p:pic>
      <p:pic>
        <p:nvPicPr>
          <p:cNvPr id="14" name="Picture 13">
            <a:extLst>
              <a:ext uri="{FF2B5EF4-FFF2-40B4-BE49-F238E27FC236}">
                <a16:creationId xmlns:a16="http://schemas.microsoft.com/office/drawing/2014/main" id="{DE1E7FFF-8D8E-F6BD-A4AA-9F87C446AA0C}"/>
              </a:ext>
            </a:extLst>
          </p:cNvPr>
          <p:cNvPicPr>
            <a:picLocks/>
          </p:cNvPicPr>
          <p:nvPr/>
        </p:nvPicPr>
        <p:blipFill>
          <a:blip r:embed="rId3">
            <a:duotone>
              <a:schemeClr val="accent3">
                <a:shade val="45000"/>
                <a:satMod val="135000"/>
              </a:schemeClr>
              <a:prstClr val="white"/>
            </a:duotone>
          </a:blip>
          <a:stretch>
            <a:fillRect/>
          </a:stretch>
        </p:blipFill>
        <p:spPr>
          <a:xfrm>
            <a:off x="1491517" y="3500794"/>
            <a:ext cx="832539" cy="832539"/>
          </a:xfrm>
          <a:prstGeom prst="rect">
            <a:avLst/>
          </a:prstGeom>
        </p:spPr>
      </p:pic>
      <p:pic>
        <p:nvPicPr>
          <p:cNvPr id="15" name="Picture 14">
            <a:extLst>
              <a:ext uri="{FF2B5EF4-FFF2-40B4-BE49-F238E27FC236}">
                <a16:creationId xmlns:a16="http://schemas.microsoft.com/office/drawing/2014/main" id="{AA380B99-AB8F-23BE-B1BA-1EEF567BD1A3}"/>
              </a:ext>
            </a:extLst>
          </p:cNvPr>
          <p:cNvPicPr>
            <a:picLocks/>
          </p:cNvPicPr>
          <p:nvPr/>
        </p:nvPicPr>
        <p:blipFill>
          <a:blip r:embed="rId5">
            <a:duotone>
              <a:schemeClr val="accent2">
                <a:shade val="45000"/>
                <a:satMod val="135000"/>
              </a:schemeClr>
              <a:prstClr val="white"/>
            </a:duotone>
          </a:blip>
          <a:stretch>
            <a:fillRect/>
          </a:stretch>
        </p:blipFill>
        <p:spPr>
          <a:xfrm>
            <a:off x="2399549" y="3308304"/>
            <a:ext cx="977729" cy="977729"/>
          </a:xfrm>
          <a:prstGeom prst="rect">
            <a:avLst/>
          </a:prstGeom>
        </p:spPr>
      </p:pic>
      <p:pic>
        <p:nvPicPr>
          <p:cNvPr id="16" name="Picture 15">
            <a:extLst>
              <a:ext uri="{FF2B5EF4-FFF2-40B4-BE49-F238E27FC236}">
                <a16:creationId xmlns:a16="http://schemas.microsoft.com/office/drawing/2014/main" id="{799694EC-9F64-6288-9FDC-B7321F61200E}"/>
              </a:ext>
            </a:extLst>
          </p:cNvPr>
          <p:cNvPicPr>
            <a:picLocks/>
          </p:cNvPicPr>
          <p:nvPr/>
        </p:nvPicPr>
        <p:blipFill>
          <a:blip r:embed="rId2">
            <a:duotone>
              <a:schemeClr val="accent2">
                <a:shade val="45000"/>
                <a:satMod val="135000"/>
              </a:schemeClr>
              <a:prstClr val="white"/>
            </a:duotone>
          </a:blip>
          <a:stretch>
            <a:fillRect/>
          </a:stretch>
        </p:blipFill>
        <p:spPr>
          <a:xfrm>
            <a:off x="2812106" y="1936679"/>
            <a:ext cx="1096263" cy="1096263"/>
          </a:xfrm>
          <a:prstGeom prst="rect">
            <a:avLst/>
          </a:prstGeom>
        </p:spPr>
      </p:pic>
      <p:pic>
        <p:nvPicPr>
          <p:cNvPr id="17" name="Picture 16">
            <a:extLst>
              <a:ext uri="{FF2B5EF4-FFF2-40B4-BE49-F238E27FC236}">
                <a16:creationId xmlns:a16="http://schemas.microsoft.com/office/drawing/2014/main" id="{87539B7D-8873-626E-137F-9584618F29BB}"/>
              </a:ext>
            </a:extLst>
          </p:cNvPr>
          <p:cNvPicPr>
            <a:picLocks/>
          </p:cNvPicPr>
          <p:nvPr/>
        </p:nvPicPr>
        <p:blipFill>
          <a:blip r:embed="rId2">
            <a:duotone>
              <a:schemeClr val="accent3">
                <a:shade val="45000"/>
                <a:satMod val="135000"/>
              </a:schemeClr>
              <a:prstClr val="white"/>
            </a:duotone>
          </a:blip>
          <a:stretch>
            <a:fillRect/>
          </a:stretch>
        </p:blipFill>
        <p:spPr>
          <a:xfrm>
            <a:off x="3234063" y="3117112"/>
            <a:ext cx="977729" cy="977729"/>
          </a:xfrm>
          <a:prstGeom prst="rect">
            <a:avLst/>
          </a:prstGeom>
        </p:spPr>
      </p:pic>
      <p:pic>
        <p:nvPicPr>
          <p:cNvPr id="18" name="Picture 17">
            <a:extLst>
              <a:ext uri="{FF2B5EF4-FFF2-40B4-BE49-F238E27FC236}">
                <a16:creationId xmlns:a16="http://schemas.microsoft.com/office/drawing/2014/main" id="{5D96BFDB-8ECB-E983-E21F-A5FB8E801546}"/>
              </a:ext>
            </a:extLst>
          </p:cNvPr>
          <p:cNvPicPr>
            <a:picLocks/>
          </p:cNvPicPr>
          <p:nvPr/>
        </p:nvPicPr>
        <p:blipFill>
          <a:blip r:embed="rId3"/>
          <a:stretch>
            <a:fillRect/>
          </a:stretch>
        </p:blipFill>
        <p:spPr>
          <a:xfrm>
            <a:off x="3812838" y="3084524"/>
            <a:ext cx="832539" cy="832539"/>
          </a:xfrm>
          <a:prstGeom prst="rect">
            <a:avLst/>
          </a:prstGeom>
        </p:spPr>
      </p:pic>
      <p:pic>
        <p:nvPicPr>
          <p:cNvPr id="19" name="Picture 18">
            <a:extLst>
              <a:ext uri="{FF2B5EF4-FFF2-40B4-BE49-F238E27FC236}">
                <a16:creationId xmlns:a16="http://schemas.microsoft.com/office/drawing/2014/main" id="{A1E120B1-F1C7-FAA1-F106-A232DE96C4AD}"/>
              </a:ext>
            </a:extLst>
          </p:cNvPr>
          <p:cNvPicPr>
            <a:picLocks/>
          </p:cNvPicPr>
          <p:nvPr/>
        </p:nvPicPr>
        <p:blipFill>
          <a:blip r:embed="rId5"/>
          <a:stretch>
            <a:fillRect/>
          </a:stretch>
        </p:blipFill>
        <p:spPr>
          <a:xfrm>
            <a:off x="2780693" y="3636445"/>
            <a:ext cx="977729" cy="977729"/>
          </a:xfrm>
          <a:prstGeom prst="rect">
            <a:avLst/>
          </a:prstGeom>
        </p:spPr>
      </p:pic>
      <p:pic>
        <p:nvPicPr>
          <p:cNvPr id="20" name="Picture 19">
            <a:extLst>
              <a:ext uri="{FF2B5EF4-FFF2-40B4-BE49-F238E27FC236}">
                <a16:creationId xmlns:a16="http://schemas.microsoft.com/office/drawing/2014/main" id="{DBA027C3-C019-6E8C-7FCF-28FB077DA093}"/>
              </a:ext>
            </a:extLst>
          </p:cNvPr>
          <p:cNvPicPr>
            <a:picLocks/>
          </p:cNvPicPr>
          <p:nvPr/>
        </p:nvPicPr>
        <p:blipFill>
          <a:blip r:embed="rId2">
            <a:duotone>
              <a:schemeClr val="accent1">
                <a:shade val="45000"/>
                <a:satMod val="135000"/>
              </a:schemeClr>
              <a:prstClr val="white"/>
            </a:duotone>
          </a:blip>
          <a:stretch>
            <a:fillRect/>
          </a:stretch>
        </p:blipFill>
        <p:spPr>
          <a:xfrm>
            <a:off x="4017187" y="2285004"/>
            <a:ext cx="977729" cy="977729"/>
          </a:xfrm>
          <a:prstGeom prst="rect">
            <a:avLst/>
          </a:prstGeom>
        </p:spPr>
      </p:pic>
      <p:pic>
        <p:nvPicPr>
          <p:cNvPr id="21" name="Picture 20">
            <a:extLst>
              <a:ext uri="{FF2B5EF4-FFF2-40B4-BE49-F238E27FC236}">
                <a16:creationId xmlns:a16="http://schemas.microsoft.com/office/drawing/2014/main" id="{A9869DC1-449A-9928-6FE3-B05293161865}"/>
              </a:ext>
            </a:extLst>
          </p:cNvPr>
          <p:cNvPicPr>
            <a:picLocks/>
          </p:cNvPicPr>
          <p:nvPr/>
        </p:nvPicPr>
        <p:blipFill>
          <a:blip r:embed="rId3">
            <a:duotone>
              <a:schemeClr val="accent2">
                <a:shade val="45000"/>
                <a:satMod val="135000"/>
              </a:schemeClr>
              <a:prstClr val="white"/>
            </a:duotone>
          </a:blip>
          <a:stretch>
            <a:fillRect/>
          </a:stretch>
        </p:blipFill>
        <p:spPr>
          <a:xfrm>
            <a:off x="1780904" y="3928930"/>
            <a:ext cx="832539" cy="832539"/>
          </a:xfrm>
          <a:prstGeom prst="rect">
            <a:avLst/>
          </a:prstGeom>
        </p:spPr>
      </p:pic>
      <p:grpSp>
        <p:nvGrpSpPr>
          <p:cNvPr id="22" name="Group 21">
            <a:extLst>
              <a:ext uri="{FF2B5EF4-FFF2-40B4-BE49-F238E27FC236}">
                <a16:creationId xmlns:a16="http://schemas.microsoft.com/office/drawing/2014/main" id="{82885C07-59B6-8378-25E1-5FE91762D39E}"/>
              </a:ext>
            </a:extLst>
          </p:cNvPr>
          <p:cNvGrpSpPr/>
          <p:nvPr/>
        </p:nvGrpSpPr>
        <p:grpSpPr>
          <a:xfrm>
            <a:off x="6958764" y="1750688"/>
            <a:ext cx="1075297" cy="832539"/>
            <a:chOff x="2813736" y="4858779"/>
            <a:chExt cx="1075297" cy="832539"/>
          </a:xfrm>
        </p:grpSpPr>
        <p:pic>
          <p:nvPicPr>
            <p:cNvPr id="23" name="Picture 22">
              <a:extLst>
                <a:ext uri="{FF2B5EF4-FFF2-40B4-BE49-F238E27FC236}">
                  <a16:creationId xmlns:a16="http://schemas.microsoft.com/office/drawing/2014/main" id="{9862CD5B-B29C-62AF-2D35-D5D31E753D3B}"/>
                </a:ext>
              </a:extLst>
            </p:cNvPr>
            <p:cNvPicPr>
              <a:picLocks/>
            </p:cNvPicPr>
            <p:nvPr/>
          </p:nvPicPr>
          <p:blipFill>
            <a:blip r:embed="rId4"/>
            <a:stretch>
              <a:fillRect/>
            </a:stretch>
          </p:blipFill>
          <p:spPr>
            <a:xfrm>
              <a:off x="3304660" y="5106945"/>
              <a:ext cx="584373" cy="584373"/>
            </a:xfrm>
            <a:prstGeom prst="rect">
              <a:avLst/>
            </a:prstGeom>
          </p:spPr>
        </p:pic>
        <p:pic>
          <p:nvPicPr>
            <p:cNvPr id="24" name="Picture 23">
              <a:extLst>
                <a:ext uri="{FF2B5EF4-FFF2-40B4-BE49-F238E27FC236}">
                  <a16:creationId xmlns:a16="http://schemas.microsoft.com/office/drawing/2014/main" id="{A66F0BDA-9F88-368F-0FD3-3BE7A236A44F}"/>
                </a:ext>
              </a:extLst>
            </p:cNvPr>
            <p:cNvPicPr>
              <a:picLocks/>
            </p:cNvPicPr>
            <p:nvPr/>
          </p:nvPicPr>
          <p:blipFill>
            <a:blip r:embed="rId3">
              <a:duotone>
                <a:schemeClr val="accent5">
                  <a:shade val="45000"/>
                  <a:satMod val="135000"/>
                </a:schemeClr>
                <a:prstClr val="white"/>
              </a:duotone>
            </a:blip>
            <a:stretch>
              <a:fillRect/>
            </a:stretch>
          </p:blipFill>
          <p:spPr>
            <a:xfrm>
              <a:off x="2813736" y="4858779"/>
              <a:ext cx="832539" cy="832539"/>
            </a:xfrm>
            <a:prstGeom prst="rect">
              <a:avLst/>
            </a:prstGeom>
          </p:spPr>
        </p:pic>
      </p:grpSp>
      <p:grpSp>
        <p:nvGrpSpPr>
          <p:cNvPr id="25" name="Group 24">
            <a:extLst>
              <a:ext uri="{FF2B5EF4-FFF2-40B4-BE49-F238E27FC236}">
                <a16:creationId xmlns:a16="http://schemas.microsoft.com/office/drawing/2014/main" id="{FFA3C41A-EEF3-FB8C-E757-32A6AC1FBBAD}"/>
              </a:ext>
            </a:extLst>
          </p:cNvPr>
          <p:cNvGrpSpPr/>
          <p:nvPr/>
        </p:nvGrpSpPr>
        <p:grpSpPr>
          <a:xfrm>
            <a:off x="6664385" y="2639095"/>
            <a:ext cx="1075297" cy="832539"/>
            <a:chOff x="2813736" y="4858779"/>
            <a:chExt cx="1075297" cy="832539"/>
          </a:xfrm>
        </p:grpSpPr>
        <p:pic>
          <p:nvPicPr>
            <p:cNvPr id="26" name="Picture 25">
              <a:extLst>
                <a:ext uri="{FF2B5EF4-FFF2-40B4-BE49-F238E27FC236}">
                  <a16:creationId xmlns:a16="http://schemas.microsoft.com/office/drawing/2014/main" id="{0ACC4FC7-B437-2E98-34B2-D03C5C388446}"/>
                </a:ext>
              </a:extLst>
            </p:cNvPr>
            <p:cNvPicPr>
              <a:picLocks/>
            </p:cNvPicPr>
            <p:nvPr/>
          </p:nvPicPr>
          <p:blipFill>
            <a:blip r:embed="rId4"/>
            <a:stretch>
              <a:fillRect/>
            </a:stretch>
          </p:blipFill>
          <p:spPr>
            <a:xfrm>
              <a:off x="3304660" y="5106945"/>
              <a:ext cx="584373" cy="584373"/>
            </a:xfrm>
            <a:prstGeom prst="rect">
              <a:avLst/>
            </a:prstGeom>
          </p:spPr>
        </p:pic>
        <p:pic>
          <p:nvPicPr>
            <p:cNvPr id="27" name="Picture 26">
              <a:extLst>
                <a:ext uri="{FF2B5EF4-FFF2-40B4-BE49-F238E27FC236}">
                  <a16:creationId xmlns:a16="http://schemas.microsoft.com/office/drawing/2014/main" id="{16083B87-B21A-353B-F5AE-DF3FD0908328}"/>
                </a:ext>
              </a:extLst>
            </p:cNvPr>
            <p:cNvPicPr>
              <a:picLocks/>
            </p:cNvPicPr>
            <p:nvPr/>
          </p:nvPicPr>
          <p:blipFill>
            <a:blip r:embed="rId3">
              <a:duotone>
                <a:schemeClr val="accent1">
                  <a:shade val="45000"/>
                  <a:satMod val="135000"/>
                </a:schemeClr>
                <a:prstClr val="white"/>
              </a:duotone>
            </a:blip>
            <a:stretch>
              <a:fillRect/>
            </a:stretch>
          </p:blipFill>
          <p:spPr>
            <a:xfrm>
              <a:off x="2813736" y="4858779"/>
              <a:ext cx="832539" cy="832539"/>
            </a:xfrm>
            <a:prstGeom prst="rect">
              <a:avLst/>
            </a:prstGeom>
          </p:spPr>
        </p:pic>
      </p:grpSp>
      <p:grpSp>
        <p:nvGrpSpPr>
          <p:cNvPr id="28" name="Group 27">
            <a:extLst>
              <a:ext uri="{FF2B5EF4-FFF2-40B4-BE49-F238E27FC236}">
                <a16:creationId xmlns:a16="http://schemas.microsoft.com/office/drawing/2014/main" id="{8B8ABFD6-7F67-DD48-8369-AA575C78F4CB}"/>
              </a:ext>
            </a:extLst>
          </p:cNvPr>
          <p:cNvGrpSpPr/>
          <p:nvPr/>
        </p:nvGrpSpPr>
        <p:grpSpPr>
          <a:xfrm>
            <a:off x="9056121" y="1929081"/>
            <a:ext cx="1075297" cy="832539"/>
            <a:chOff x="2813736" y="4858779"/>
            <a:chExt cx="1075297" cy="832539"/>
          </a:xfrm>
        </p:grpSpPr>
        <p:pic>
          <p:nvPicPr>
            <p:cNvPr id="29" name="Picture 28">
              <a:extLst>
                <a:ext uri="{FF2B5EF4-FFF2-40B4-BE49-F238E27FC236}">
                  <a16:creationId xmlns:a16="http://schemas.microsoft.com/office/drawing/2014/main" id="{49073A6B-5A5B-5E25-64A4-C76DC41252A2}"/>
                </a:ext>
              </a:extLst>
            </p:cNvPr>
            <p:cNvPicPr>
              <a:picLocks/>
            </p:cNvPicPr>
            <p:nvPr/>
          </p:nvPicPr>
          <p:blipFill>
            <a:blip r:embed="rId4"/>
            <a:stretch>
              <a:fillRect/>
            </a:stretch>
          </p:blipFill>
          <p:spPr>
            <a:xfrm>
              <a:off x="3304660" y="5106945"/>
              <a:ext cx="584373" cy="584373"/>
            </a:xfrm>
            <a:prstGeom prst="rect">
              <a:avLst/>
            </a:prstGeom>
          </p:spPr>
        </p:pic>
        <p:pic>
          <p:nvPicPr>
            <p:cNvPr id="30" name="Picture 29">
              <a:extLst>
                <a:ext uri="{FF2B5EF4-FFF2-40B4-BE49-F238E27FC236}">
                  <a16:creationId xmlns:a16="http://schemas.microsoft.com/office/drawing/2014/main" id="{D49A2465-66A8-48D1-3BFB-BB45F3FB72F5}"/>
                </a:ext>
              </a:extLst>
            </p:cNvPr>
            <p:cNvPicPr>
              <a:picLocks/>
            </p:cNvPicPr>
            <p:nvPr/>
          </p:nvPicPr>
          <p:blipFill>
            <a:blip r:embed="rId3"/>
            <a:stretch>
              <a:fillRect/>
            </a:stretch>
          </p:blipFill>
          <p:spPr>
            <a:xfrm>
              <a:off x="2813736" y="4858779"/>
              <a:ext cx="832539" cy="832539"/>
            </a:xfrm>
            <a:prstGeom prst="rect">
              <a:avLst/>
            </a:prstGeom>
          </p:spPr>
        </p:pic>
      </p:grpSp>
      <p:grpSp>
        <p:nvGrpSpPr>
          <p:cNvPr id="31" name="Group 30">
            <a:extLst>
              <a:ext uri="{FF2B5EF4-FFF2-40B4-BE49-F238E27FC236}">
                <a16:creationId xmlns:a16="http://schemas.microsoft.com/office/drawing/2014/main" id="{C85A656D-6E9F-0A3D-93B9-A12914C15954}"/>
              </a:ext>
            </a:extLst>
          </p:cNvPr>
          <p:cNvGrpSpPr/>
          <p:nvPr/>
        </p:nvGrpSpPr>
        <p:grpSpPr>
          <a:xfrm>
            <a:off x="7853338" y="1655644"/>
            <a:ext cx="1233363" cy="1074529"/>
            <a:chOff x="1690817" y="4611644"/>
            <a:chExt cx="1233363" cy="1074529"/>
          </a:xfrm>
        </p:grpSpPr>
        <p:pic>
          <p:nvPicPr>
            <p:cNvPr id="32" name="Picture 31">
              <a:extLst>
                <a:ext uri="{FF2B5EF4-FFF2-40B4-BE49-F238E27FC236}">
                  <a16:creationId xmlns:a16="http://schemas.microsoft.com/office/drawing/2014/main" id="{9A4B2670-6386-E6C5-3975-0A7AC746F8D6}"/>
                </a:ext>
              </a:extLst>
            </p:cNvPr>
            <p:cNvPicPr>
              <a:picLocks/>
            </p:cNvPicPr>
            <p:nvPr/>
          </p:nvPicPr>
          <p:blipFill>
            <a:blip r:embed="rId2">
              <a:duotone>
                <a:schemeClr val="accent1">
                  <a:shade val="45000"/>
                  <a:satMod val="135000"/>
                </a:schemeClr>
                <a:prstClr val="white"/>
              </a:duotone>
            </a:blip>
            <a:stretch>
              <a:fillRect/>
            </a:stretch>
          </p:blipFill>
          <p:spPr>
            <a:xfrm>
              <a:off x="1690817" y="4611644"/>
              <a:ext cx="977729" cy="977729"/>
            </a:xfrm>
            <a:prstGeom prst="rect">
              <a:avLst/>
            </a:prstGeom>
          </p:spPr>
        </p:pic>
        <p:pic>
          <p:nvPicPr>
            <p:cNvPr id="33" name="Picture 32">
              <a:extLst>
                <a:ext uri="{FF2B5EF4-FFF2-40B4-BE49-F238E27FC236}">
                  <a16:creationId xmlns:a16="http://schemas.microsoft.com/office/drawing/2014/main" id="{AB3D9193-D034-CD32-BAA7-0C42A4AB3093}"/>
                </a:ext>
              </a:extLst>
            </p:cNvPr>
            <p:cNvPicPr>
              <a:picLocks/>
            </p:cNvPicPr>
            <p:nvPr/>
          </p:nvPicPr>
          <p:blipFill>
            <a:blip r:embed="rId4"/>
            <a:stretch>
              <a:fillRect/>
            </a:stretch>
          </p:blipFill>
          <p:spPr>
            <a:xfrm>
              <a:off x="2231170" y="4993163"/>
              <a:ext cx="693010" cy="693010"/>
            </a:xfrm>
            <a:prstGeom prst="rect">
              <a:avLst/>
            </a:prstGeom>
          </p:spPr>
        </p:pic>
      </p:grpSp>
      <p:grpSp>
        <p:nvGrpSpPr>
          <p:cNvPr id="34" name="Group 33">
            <a:extLst>
              <a:ext uri="{FF2B5EF4-FFF2-40B4-BE49-F238E27FC236}">
                <a16:creationId xmlns:a16="http://schemas.microsoft.com/office/drawing/2014/main" id="{214E6BC5-7AAF-C9EA-3D87-7CBF592E3DB3}"/>
              </a:ext>
            </a:extLst>
          </p:cNvPr>
          <p:cNvGrpSpPr/>
          <p:nvPr/>
        </p:nvGrpSpPr>
        <p:grpSpPr>
          <a:xfrm>
            <a:off x="5819895" y="3659112"/>
            <a:ext cx="1233363" cy="1074529"/>
            <a:chOff x="1690817" y="4611644"/>
            <a:chExt cx="1233363" cy="1074529"/>
          </a:xfrm>
        </p:grpSpPr>
        <p:pic>
          <p:nvPicPr>
            <p:cNvPr id="35" name="Picture 34">
              <a:extLst>
                <a:ext uri="{FF2B5EF4-FFF2-40B4-BE49-F238E27FC236}">
                  <a16:creationId xmlns:a16="http://schemas.microsoft.com/office/drawing/2014/main" id="{5D5919C4-F67F-75CA-0DFD-4B8F82B6CFED}"/>
                </a:ext>
              </a:extLst>
            </p:cNvPr>
            <p:cNvPicPr>
              <a:picLocks/>
            </p:cNvPicPr>
            <p:nvPr/>
          </p:nvPicPr>
          <p:blipFill>
            <a:blip r:embed="rId2">
              <a:duotone>
                <a:schemeClr val="accent2">
                  <a:shade val="45000"/>
                  <a:satMod val="135000"/>
                </a:schemeClr>
                <a:prstClr val="white"/>
              </a:duotone>
            </a:blip>
            <a:stretch>
              <a:fillRect/>
            </a:stretch>
          </p:blipFill>
          <p:spPr>
            <a:xfrm>
              <a:off x="1690817" y="4611644"/>
              <a:ext cx="977729" cy="977729"/>
            </a:xfrm>
            <a:prstGeom prst="rect">
              <a:avLst/>
            </a:prstGeom>
          </p:spPr>
        </p:pic>
        <p:pic>
          <p:nvPicPr>
            <p:cNvPr id="36" name="Picture 35">
              <a:extLst>
                <a:ext uri="{FF2B5EF4-FFF2-40B4-BE49-F238E27FC236}">
                  <a16:creationId xmlns:a16="http://schemas.microsoft.com/office/drawing/2014/main" id="{2EF7AD16-361F-A244-7859-191DA5E8C663}"/>
                </a:ext>
              </a:extLst>
            </p:cNvPr>
            <p:cNvPicPr>
              <a:picLocks/>
            </p:cNvPicPr>
            <p:nvPr/>
          </p:nvPicPr>
          <p:blipFill>
            <a:blip r:embed="rId4"/>
            <a:stretch>
              <a:fillRect/>
            </a:stretch>
          </p:blipFill>
          <p:spPr>
            <a:xfrm>
              <a:off x="2231170" y="4993163"/>
              <a:ext cx="693010" cy="693010"/>
            </a:xfrm>
            <a:prstGeom prst="rect">
              <a:avLst/>
            </a:prstGeom>
          </p:spPr>
        </p:pic>
      </p:grpSp>
      <p:grpSp>
        <p:nvGrpSpPr>
          <p:cNvPr id="37" name="Group 36">
            <a:extLst>
              <a:ext uri="{FF2B5EF4-FFF2-40B4-BE49-F238E27FC236}">
                <a16:creationId xmlns:a16="http://schemas.microsoft.com/office/drawing/2014/main" id="{6340B1AB-FF02-7D9B-ADD9-952EFEBD43FD}"/>
              </a:ext>
            </a:extLst>
          </p:cNvPr>
          <p:cNvGrpSpPr/>
          <p:nvPr/>
        </p:nvGrpSpPr>
        <p:grpSpPr>
          <a:xfrm>
            <a:off x="8204609" y="3606670"/>
            <a:ext cx="1233363" cy="1074529"/>
            <a:chOff x="1690817" y="4611644"/>
            <a:chExt cx="1233363" cy="1074529"/>
          </a:xfrm>
        </p:grpSpPr>
        <p:pic>
          <p:nvPicPr>
            <p:cNvPr id="38" name="Picture 37">
              <a:extLst>
                <a:ext uri="{FF2B5EF4-FFF2-40B4-BE49-F238E27FC236}">
                  <a16:creationId xmlns:a16="http://schemas.microsoft.com/office/drawing/2014/main" id="{A89E6524-8D4E-67FB-CB6F-1B96F6EF3103}"/>
                </a:ext>
              </a:extLst>
            </p:cNvPr>
            <p:cNvPicPr>
              <a:picLocks/>
            </p:cNvPicPr>
            <p:nvPr/>
          </p:nvPicPr>
          <p:blipFill>
            <a:blip r:embed="rId2"/>
            <a:stretch>
              <a:fillRect/>
            </a:stretch>
          </p:blipFill>
          <p:spPr>
            <a:xfrm>
              <a:off x="1690817" y="4611644"/>
              <a:ext cx="977729" cy="977729"/>
            </a:xfrm>
            <a:prstGeom prst="rect">
              <a:avLst/>
            </a:prstGeom>
          </p:spPr>
        </p:pic>
        <p:pic>
          <p:nvPicPr>
            <p:cNvPr id="39" name="Picture 38">
              <a:extLst>
                <a:ext uri="{FF2B5EF4-FFF2-40B4-BE49-F238E27FC236}">
                  <a16:creationId xmlns:a16="http://schemas.microsoft.com/office/drawing/2014/main" id="{03A263CF-3455-328B-3F0F-84B01EA55046}"/>
                </a:ext>
              </a:extLst>
            </p:cNvPr>
            <p:cNvPicPr>
              <a:picLocks/>
            </p:cNvPicPr>
            <p:nvPr/>
          </p:nvPicPr>
          <p:blipFill>
            <a:blip r:embed="rId4"/>
            <a:stretch>
              <a:fillRect/>
            </a:stretch>
          </p:blipFill>
          <p:spPr>
            <a:xfrm>
              <a:off x="2231170" y="4993163"/>
              <a:ext cx="693010" cy="693010"/>
            </a:xfrm>
            <a:prstGeom prst="rect">
              <a:avLst/>
            </a:prstGeom>
          </p:spPr>
        </p:pic>
      </p:grpSp>
      <p:grpSp>
        <p:nvGrpSpPr>
          <p:cNvPr id="40" name="Group 39">
            <a:extLst>
              <a:ext uri="{FF2B5EF4-FFF2-40B4-BE49-F238E27FC236}">
                <a16:creationId xmlns:a16="http://schemas.microsoft.com/office/drawing/2014/main" id="{9D716989-E62C-F455-3557-DE305C4E1485}"/>
              </a:ext>
            </a:extLst>
          </p:cNvPr>
          <p:cNvGrpSpPr/>
          <p:nvPr/>
        </p:nvGrpSpPr>
        <p:grpSpPr>
          <a:xfrm>
            <a:off x="7480397" y="2585519"/>
            <a:ext cx="1226799" cy="1079674"/>
            <a:chOff x="713088" y="4611644"/>
            <a:chExt cx="1226799" cy="1079674"/>
          </a:xfrm>
        </p:grpSpPr>
        <p:pic>
          <p:nvPicPr>
            <p:cNvPr id="41" name="Picture 40">
              <a:extLst>
                <a:ext uri="{FF2B5EF4-FFF2-40B4-BE49-F238E27FC236}">
                  <a16:creationId xmlns:a16="http://schemas.microsoft.com/office/drawing/2014/main" id="{2C3F0930-23FB-9FD7-1DA7-01829A2D0F7E}"/>
                </a:ext>
              </a:extLst>
            </p:cNvPr>
            <p:cNvPicPr>
              <a:picLocks/>
            </p:cNvPicPr>
            <p:nvPr/>
          </p:nvPicPr>
          <p:blipFill>
            <a:blip r:embed="rId5">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42" name="Picture 41">
              <a:extLst>
                <a:ext uri="{FF2B5EF4-FFF2-40B4-BE49-F238E27FC236}">
                  <a16:creationId xmlns:a16="http://schemas.microsoft.com/office/drawing/2014/main" id="{97DDBAA9-81B8-C7B9-6CE3-2AF744FDF9B0}"/>
                </a:ext>
              </a:extLst>
            </p:cNvPr>
            <p:cNvPicPr>
              <a:picLocks/>
            </p:cNvPicPr>
            <p:nvPr/>
          </p:nvPicPr>
          <p:blipFill>
            <a:blip r:embed="rId4"/>
            <a:stretch>
              <a:fillRect/>
            </a:stretch>
          </p:blipFill>
          <p:spPr>
            <a:xfrm>
              <a:off x="1246877" y="4998308"/>
              <a:ext cx="693010" cy="693010"/>
            </a:xfrm>
            <a:prstGeom prst="rect">
              <a:avLst/>
            </a:prstGeom>
          </p:spPr>
        </p:pic>
      </p:grpSp>
      <p:pic>
        <p:nvPicPr>
          <p:cNvPr id="43" name="Picture 42">
            <a:extLst>
              <a:ext uri="{FF2B5EF4-FFF2-40B4-BE49-F238E27FC236}">
                <a16:creationId xmlns:a16="http://schemas.microsoft.com/office/drawing/2014/main" id="{19A40CFF-8252-3D6E-E83F-DB9DADBDDD5A}"/>
              </a:ext>
            </a:extLst>
          </p:cNvPr>
          <p:cNvPicPr>
            <a:picLocks/>
          </p:cNvPicPr>
          <p:nvPr/>
        </p:nvPicPr>
        <p:blipFill>
          <a:blip r:embed="rId3">
            <a:duotone>
              <a:schemeClr val="accent1">
                <a:shade val="45000"/>
                <a:satMod val="135000"/>
              </a:schemeClr>
              <a:prstClr val="white"/>
            </a:duotone>
          </a:blip>
          <a:stretch>
            <a:fillRect/>
          </a:stretch>
        </p:blipFill>
        <p:spPr>
          <a:xfrm>
            <a:off x="3435601" y="1747870"/>
            <a:ext cx="832539" cy="832539"/>
          </a:xfrm>
          <a:prstGeom prst="rect">
            <a:avLst/>
          </a:prstGeom>
        </p:spPr>
      </p:pic>
      <p:pic>
        <p:nvPicPr>
          <p:cNvPr id="44" name="Picture 43">
            <a:extLst>
              <a:ext uri="{FF2B5EF4-FFF2-40B4-BE49-F238E27FC236}">
                <a16:creationId xmlns:a16="http://schemas.microsoft.com/office/drawing/2014/main" id="{FDD0AAF4-AB8D-2AC4-EA7D-8D41B45D617F}"/>
              </a:ext>
            </a:extLst>
          </p:cNvPr>
          <p:cNvPicPr>
            <a:picLocks/>
          </p:cNvPicPr>
          <p:nvPr/>
        </p:nvPicPr>
        <p:blipFill>
          <a:blip r:embed="rId3">
            <a:duotone>
              <a:schemeClr val="accent1">
                <a:shade val="45000"/>
                <a:satMod val="135000"/>
              </a:schemeClr>
              <a:prstClr val="white"/>
            </a:duotone>
          </a:blip>
          <a:stretch>
            <a:fillRect/>
          </a:stretch>
        </p:blipFill>
        <p:spPr>
          <a:xfrm>
            <a:off x="972268" y="2804165"/>
            <a:ext cx="832539" cy="832539"/>
          </a:xfrm>
          <a:prstGeom prst="rect">
            <a:avLst/>
          </a:prstGeom>
        </p:spPr>
      </p:pic>
      <p:grpSp>
        <p:nvGrpSpPr>
          <p:cNvPr id="45" name="Group 44">
            <a:extLst>
              <a:ext uri="{FF2B5EF4-FFF2-40B4-BE49-F238E27FC236}">
                <a16:creationId xmlns:a16="http://schemas.microsoft.com/office/drawing/2014/main" id="{9AFBE8AE-4F85-2D6B-FC7A-64CAFD7CA382}"/>
              </a:ext>
            </a:extLst>
          </p:cNvPr>
          <p:cNvGrpSpPr/>
          <p:nvPr/>
        </p:nvGrpSpPr>
        <p:grpSpPr>
          <a:xfrm>
            <a:off x="6834095" y="3824592"/>
            <a:ext cx="1226799" cy="1079674"/>
            <a:chOff x="713088" y="4611644"/>
            <a:chExt cx="1226799" cy="1079674"/>
          </a:xfrm>
        </p:grpSpPr>
        <p:pic>
          <p:nvPicPr>
            <p:cNvPr id="46" name="Picture 45">
              <a:extLst>
                <a:ext uri="{FF2B5EF4-FFF2-40B4-BE49-F238E27FC236}">
                  <a16:creationId xmlns:a16="http://schemas.microsoft.com/office/drawing/2014/main" id="{4193A9A5-FB3C-D35F-C329-81EE154FDC54}"/>
                </a:ext>
              </a:extLst>
            </p:cNvPr>
            <p:cNvPicPr>
              <a:picLocks/>
            </p:cNvPicPr>
            <p:nvPr/>
          </p:nvPicPr>
          <p:blipFill>
            <a:blip r:embed="rId5">
              <a:duotone>
                <a:schemeClr val="accent3">
                  <a:shade val="45000"/>
                  <a:satMod val="135000"/>
                </a:schemeClr>
                <a:prstClr val="white"/>
              </a:duotone>
            </a:blip>
            <a:stretch>
              <a:fillRect/>
            </a:stretch>
          </p:blipFill>
          <p:spPr>
            <a:xfrm>
              <a:off x="713088" y="4611644"/>
              <a:ext cx="977729" cy="977729"/>
            </a:xfrm>
            <a:prstGeom prst="rect">
              <a:avLst/>
            </a:prstGeom>
          </p:spPr>
        </p:pic>
        <p:pic>
          <p:nvPicPr>
            <p:cNvPr id="47" name="Picture 46">
              <a:extLst>
                <a:ext uri="{FF2B5EF4-FFF2-40B4-BE49-F238E27FC236}">
                  <a16:creationId xmlns:a16="http://schemas.microsoft.com/office/drawing/2014/main" id="{04C0E405-1847-DBDC-FF79-D2963C38C7D5}"/>
                </a:ext>
              </a:extLst>
            </p:cNvPr>
            <p:cNvPicPr>
              <a:picLocks/>
            </p:cNvPicPr>
            <p:nvPr/>
          </p:nvPicPr>
          <p:blipFill>
            <a:blip r:embed="rId4"/>
            <a:stretch>
              <a:fillRect/>
            </a:stretch>
          </p:blipFill>
          <p:spPr>
            <a:xfrm>
              <a:off x="1246877" y="4998308"/>
              <a:ext cx="693010" cy="693010"/>
            </a:xfrm>
            <a:prstGeom prst="rect">
              <a:avLst/>
            </a:prstGeom>
          </p:spPr>
        </p:pic>
      </p:grpSp>
      <p:grpSp>
        <p:nvGrpSpPr>
          <p:cNvPr id="48" name="Group 47">
            <a:extLst>
              <a:ext uri="{FF2B5EF4-FFF2-40B4-BE49-F238E27FC236}">
                <a16:creationId xmlns:a16="http://schemas.microsoft.com/office/drawing/2014/main" id="{82EDF3B1-7A4E-F3AD-9335-9CE200350FD1}"/>
              </a:ext>
            </a:extLst>
          </p:cNvPr>
          <p:cNvGrpSpPr/>
          <p:nvPr/>
        </p:nvGrpSpPr>
        <p:grpSpPr>
          <a:xfrm>
            <a:off x="8544318" y="2726873"/>
            <a:ext cx="1226799" cy="1079674"/>
            <a:chOff x="713088" y="4611644"/>
            <a:chExt cx="1226799" cy="1079674"/>
          </a:xfrm>
        </p:grpSpPr>
        <p:pic>
          <p:nvPicPr>
            <p:cNvPr id="49" name="Picture 48">
              <a:extLst>
                <a:ext uri="{FF2B5EF4-FFF2-40B4-BE49-F238E27FC236}">
                  <a16:creationId xmlns:a16="http://schemas.microsoft.com/office/drawing/2014/main" id="{575FF63E-74B8-DFAA-768A-8F1A1B5E40DE}"/>
                </a:ext>
              </a:extLst>
            </p:cNvPr>
            <p:cNvPicPr>
              <a:picLocks/>
            </p:cNvPicPr>
            <p:nvPr/>
          </p:nvPicPr>
          <p:blipFill>
            <a:blip r:embed="rId5">
              <a:duotone>
                <a:schemeClr val="accent1">
                  <a:shade val="45000"/>
                  <a:satMod val="135000"/>
                </a:schemeClr>
                <a:prstClr val="white"/>
              </a:duotone>
            </a:blip>
            <a:stretch>
              <a:fillRect/>
            </a:stretch>
          </p:blipFill>
          <p:spPr>
            <a:xfrm>
              <a:off x="713088" y="4611644"/>
              <a:ext cx="977729" cy="977729"/>
            </a:xfrm>
            <a:prstGeom prst="rect">
              <a:avLst/>
            </a:prstGeom>
          </p:spPr>
        </p:pic>
        <p:pic>
          <p:nvPicPr>
            <p:cNvPr id="50" name="Picture 49">
              <a:extLst>
                <a:ext uri="{FF2B5EF4-FFF2-40B4-BE49-F238E27FC236}">
                  <a16:creationId xmlns:a16="http://schemas.microsoft.com/office/drawing/2014/main" id="{B88FA3EF-E14F-58B3-1D95-CB7076E5003D}"/>
                </a:ext>
              </a:extLst>
            </p:cNvPr>
            <p:cNvPicPr>
              <a:picLocks/>
            </p:cNvPicPr>
            <p:nvPr/>
          </p:nvPicPr>
          <p:blipFill>
            <a:blip r:embed="rId4"/>
            <a:stretch>
              <a:fillRect/>
            </a:stretch>
          </p:blipFill>
          <p:spPr>
            <a:xfrm>
              <a:off x="1246877" y="4998308"/>
              <a:ext cx="693010" cy="693010"/>
            </a:xfrm>
            <a:prstGeom prst="rect">
              <a:avLst/>
            </a:prstGeom>
          </p:spPr>
        </p:pic>
      </p:grpSp>
      <p:grpSp>
        <p:nvGrpSpPr>
          <p:cNvPr id="51" name="Group 50">
            <a:extLst>
              <a:ext uri="{FF2B5EF4-FFF2-40B4-BE49-F238E27FC236}">
                <a16:creationId xmlns:a16="http://schemas.microsoft.com/office/drawing/2014/main" id="{540FDAB2-18A3-87BB-00A3-3975AEEE1CB1}"/>
              </a:ext>
            </a:extLst>
          </p:cNvPr>
          <p:cNvGrpSpPr/>
          <p:nvPr/>
        </p:nvGrpSpPr>
        <p:grpSpPr>
          <a:xfrm>
            <a:off x="5977427" y="1524699"/>
            <a:ext cx="1226799" cy="1079674"/>
            <a:chOff x="713088" y="4611644"/>
            <a:chExt cx="1226799" cy="1079674"/>
          </a:xfrm>
        </p:grpSpPr>
        <p:pic>
          <p:nvPicPr>
            <p:cNvPr id="52" name="Picture 51">
              <a:extLst>
                <a:ext uri="{FF2B5EF4-FFF2-40B4-BE49-F238E27FC236}">
                  <a16:creationId xmlns:a16="http://schemas.microsoft.com/office/drawing/2014/main" id="{A4086325-2C77-7D40-3AB8-205C3CB6CB8F}"/>
                </a:ext>
              </a:extLst>
            </p:cNvPr>
            <p:cNvPicPr>
              <a:picLocks/>
            </p:cNvPicPr>
            <p:nvPr/>
          </p:nvPicPr>
          <p:blipFill>
            <a:blip r:embed="rId5">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53" name="Picture 52">
              <a:extLst>
                <a:ext uri="{FF2B5EF4-FFF2-40B4-BE49-F238E27FC236}">
                  <a16:creationId xmlns:a16="http://schemas.microsoft.com/office/drawing/2014/main" id="{510F9073-BF7A-90A9-C1CF-A2CB34AD2D50}"/>
                </a:ext>
              </a:extLst>
            </p:cNvPr>
            <p:cNvPicPr>
              <a:picLocks/>
            </p:cNvPicPr>
            <p:nvPr/>
          </p:nvPicPr>
          <p:blipFill>
            <a:blip r:embed="rId4"/>
            <a:stretch>
              <a:fillRect/>
            </a:stretch>
          </p:blipFill>
          <p:spPr>
            <a:xfrm>
              <a:off x="1246877" y="4998308"/>
              <a:ext cx="693010" cy="693010"/>
            </a:xfrm>
            <a:prstGeom prst="rect">
              <a:avLst/>
            </a:prstGeom>
          </p:spPr>
        </p:pic>
      </p:grpSp>
      <p:sp>
        <p:nvSpPr>
          <p:cNvPr id="54" name="TextBox 53">
            <a:extLst>
              <a:ext uri="{FF2B5EF4-FFF2-40B4-BE49-F238E27FC236}">
                <a16:creationId xmlns:a16="http://schemas.microsoft.com/office/drawing/2014/main" id="{2042996E-AB34-C9DD-55AE-9D99E91DDDB8}"/>
              </a:ext>
            </a:extLst>
          </p:cNvPr>
          <p:cNvSpPr txBox="1"/>
          <p:nvPr/>
        </p:nvSpPr>
        <p:spPr>
          <a:xfrm>
            <a:off x="838198" y="4931918"/>
            <a:ext cx="4468403" cy="1077218"/>
          </a:xfrm>
          <a:prstGeom prst="rect">
            <a:avLst/>
          </a:prstGeom>
          <a:noFill/>
        </p:spPr>
        <p:txBody>
          <a:bodyPr wrap="square" rtlCol="0">
            <a:spAutoFit/>
          </a:bodyPr>
          <a:lstStyle/>
          <a:p>
            <a:r>
              <a:rPr lang="en-US" sz="3200" b="1" dirty="0">
                <a:solidFill>
                  <a:schemeClr val="accent1"/>
                </a:solidFill>
                <a:latin typeface="Ink Free" panose="03080402000500000000" pitchFamily="66" charset="0"/>
              </a:rPr>
              <a:t>People who do not cycle have high cholesterol</a:t>
            </a:r>
          </a:p>
        </p:txBody>
      </p:sp>
      <p:sp>
        <p:nvSpPr>
          <p:cNvPr id="55" name="TextBox 54">
            <a:extLst>
              <a:ext uri="{FF2B5EF4-FFF2-40B4-BE49-F238E27FC236}">
                <a16:creationId xmlns:a16="http://schemas.microsoft.com/office/drawing/2014/main" id="{F9A8DBB2-FD8F-CB3A-6DFD-9E557058CB25}"/>
              </a:ext>
            </a:extLst>
          </p:cNvPr>
          <p:cNvSpPr txBox="1"/>
          <p:nvPr/>
        </p:nvSpPr>
        <p:spPr>
          <a:xfrm>
            <a:off x="6691636" y="4863322"/>
            <a:ext cx="4662163" cy="1077218"/>
          </a:xfrm>
          <a:prstGeom prst="rect">
            <a:avLst/>
          </a:prstGeom>
          <a:noFill/>
        </p:spPr>
        <p:txBody>
          <a:bodyPr wrap="square" rtlCol="0">
            <a:spAutoFit/>
          </a:bodyPr>
          <a:lstStyle/>
          <a:p>
            <a:r>
              <a:rPr lang="en-US" sz="3200" b="1" dirty="0">
                <a:solidFill>
                  <a:schemeClr val="accent1"/>
                </a:solidFill>
                <a:latin typeface="Ink Free" panose="03080402000500000000" pitchFamily="66" charset="0"/>
              </a:rPr>
              <a:t>People who cycle regularly have low cholesterol</a:t>
            </a:r>
          </a:p>
        </p:txBody>
      </p:sp>
      <p:grpSp>
        <p:nvGrpSpPr>
          <p:cNvPr id="56" name="Group 55">
            <a:extLst>
              <a:ext uri="{FF2B5EF4-FFF2-40B4-BE49-F238E27FC236}">
                <a16:creationId xmlns:a16="http://schemas.microsoft.com/office/drawing/2014/main" id="{A918E06B-1DE3-C544-E636-39E3BB3D1FA9}"/>
              </a:ext>
            </a:extLst>
          </p:cNvPr>
          <p:cNvGrpSpPr/>
          <p:nvPr/>
        </p:nvGrpSpPr>
        <p:grpSpPr>
          <a:xfrm>
            <a:off x="9508640" y="3500794"/>
            <a:ext cx="1226799" cy="1079674"/>
            <a:chOff x="713088" y="4611644"/>
            <a:chExt cx="1226799" cy="1079674"/>
          </a:xfrm>
        </p:grpSpPr>
        <p:pic>
          <p:nvPicPr>
            <p:cNvPr id="57" name="Picture 56">
              <a:extLst>
                <a:ext uri="{FF2B5EF4-FFF2-40B4-BE49-F238E27FC236}">
                  <a16:creationId xmlns:a16="http://schemas.microsoft.com/office/drawing/2014/main" id="{06BFE144-594C-CB8D-F0A4-3C88C50F064B}"/>
                </a:ext>
              </a:extLst>
            </p:cNvPr>
            <p:cNvPicPr>
              <a:picLocks/>
            </p:cNvPicPr>
            <p:nvPr/>
          </p:nvPicPr>
          <p:blipFill>
            <a:blip r:embed="rId5">
              <a:duotone>
                <a:schemeClr val="accent4">
                  <a:shade val="45000"/>
                  <a:satMod val="135000"/>
                </a:schemeClr>
                <a:prstClr val="white"/>
              </a:duotone>
            </a:blip>
            <a:stretch>
              <a:fillRect/>
            </a:stretch>
          </p:blipFill>
          <p:spPr>
            <a:xfrm>
              <a:off x="713088" y="4611644"/>
              <a:ext cx="977729" cy="977729"/>
            </a:xfrm>
            <a:prstGeom prst="rect">
              <a:avLst/>
            </a:prstGeom>
          </p:spPr>
        </p:pic>
        <p:pic>
          <p:nvPicPr>
            <p:cNvPr id="58" name="Picture 57">
              <a:extLst>
                <a:ext uri="{FF2B5EF4-FFF2-40B4-BE49-F238E27FC236}">
                  <a16:creationId xmlns:a16="http://schemas.microsoft.com/office/drawing/2014/main" id="{DFC9CD35-2EF2-7C96-79B4-E9A8C1EBEB23}"/>
                </a:ext>
              </a:extLst>
            </p:cNvPr>
            <p:cNvPicPr>
              <a:picLocks/>
            </p:cNvPicPr>
            <p:nvPr/>
          </p:nvPicPr>
          <p:blipFill>
            <a:blip r:embed="rId4">
              <a:duotone>
                <a:schemeClr val="accent4">
                  <a:shade val="45000"/>
                  <a:satMod val="135000"/>
                </a:schemeClr>
                <a:prstClr val="white"/>
              </a:duotone>
            </a:blip>
            <a:stretch>
              <a:fillRect/>
            </a:stretch>
          </p:blipFill>
          <p:spPr>
            <a:xfrm>
              <a:off x="1246877" y="4998308"/>
              <a:ext cx="693010" cy="693010"/>
            </a:xfrm>
            <a:prstGeom prst="rect">
              <a:avLst/>
            </a:prstGeom>
          </p:spPr>
        </p:pic>
      </p:grpSp>
      <p:sp>
        <p:nvSpPr>
          <p:cNvPr id="59" name="Rectangle 58">
            <a:extLst>
              <a:ext uri="{FF2B5EF4-FFF2-40B4-BE49-F238E27FC236}">
                <a16:creationId xmlns:a16="http://schemas.microsoft.com/office/drawing/2014/main" id="{1B378633-157F-33F8-F060-0D6C36D95CD4}"/>
              </a:ext>
            </a:extLst>
          </p:cNvPr>
          <p:cNvSpPr/>
          <p:nvPr/>
        </p:nvSpPr>
        <p:spPr>
          <a:xfrm>
            <a:off x="838198" y="5983386"/>
            <a:ext cx="10391454" cy="75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Decision:</a:t>
            </a:r>
            <a:r>
              <a:rPr lang="en-US" sz="2400" dirty="0"/>
              <a:t> To improve cholesterol levels of the population, should the city government invest in programs for encouraging cycling (e.g., giving free bikes)?</a:t>
            </a:r>
          </a:p>
        </p:txBody>
      </p:sp>
    </p:spTree>
    <p:extLst>
      <p:ext uri="{BB962C8B-B14F-4D97-AF65-F5344CB8AC3E}">
        <p14:creationId xmlns:p14="http://schemas.microsoft.com/office/powerpoint/2010/main" val="723222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4376-3742-E7F6-FD39-B96A9DE6D8B9}"/>
              </a:ext>
            </a:extLst>
          </p:cNvPr>
          <p:cNvSpPr>
            <a:spLocks noGrp="1"/>
          </p:cNvSpPr>
          <p:nvPr>
            <p:ph type="title"/>
          </p:nvPr>
        </p:nvSpPr>
        <p:spPr>
          <a:xfrm>
            <a:off x="838200" y="365125"/>
            <a:ext cx="10658582" cy="1325563"/>
          </a:xfrm>
        </p:spPr>
        <p:txBody>
          <a:bodyPr>
            <a:noAutofit/>
          </a:bodyPr>
          <a:lstStyle/>
          <a:p>
            <a:r>
              <a:rPr lang="en-US" dirty="0"/>
              <a:t>Three key applications of causal ML:</a:t>
            </a:r>
            <a:br>
              <a:rPr lang="en-US" dirty="0"/>
            </a:br>
            <a:r>
              <a:rPr lang="en-US" b="1" dirty="0"/>
              <a:t>Root cause attribution</a:t>
            </a:r>
            <a:r>
              <a:rPr lang="en-US" dirty="0"/>
              <a:t> (why did this happen?)</a:t>
            </a:r>
          </a:p>
        </p:txBody>
      </p:sp>
      <p:pic>
        <p:nvPicPr>
          <p:cNvPr id="18" name="Content Placeholder 17" descr="A blue network with circles and lines&#10;&#10;Description automatically generated">
            <a:extLst>
              <a:ext uri="{FF2B5EF4-FFF2-40B4-BE49-F238E27FC236}">
                <a16:creationId xmlns:a16="http://schemas.microsoft.com/office/drawing/2014/main" id="{96DD44D7-E093-1A96-072C-BA2ABEA215C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15273" y="3067426"/>
            <a:ext cx="2202801" cy="2108395"/>
          </a:xfrm>
        </p:spPr>
      </p:pic>
      <p:pic>
        <p:nvPicPr>
          <p:cNvPr id="16" name="Picture 15" descr="A group of people posing for a photo&#10;&#10;Description automatically generated">
            <a:extLst>
              <a:ext uri="{FF2B5EF4-FFF2-40B4-BE49-F238E27FC236}">
                <a16:creationId xmlns:a16="http://schemas.microsoft.com/office/drawing/2014/main" id="{8E4E453A-D923-A4AE-1E76-0A16D6B70308}"/>
              </a:ext>
            </a:extLst>
          </p:cNvPr>
          <p:cNvPicPr>
            <a:picLocks noChangeAspect="1"/>
          </p:cNvPicPr>
          <p:nvPr/>
        </p:nvPicPr>
        <p:blipFill rotWithShape="1">
          <a:blip r:embed="rId4">
            <a:extLst>
              <a:ext uri="{28A0092B-C50C-407E-A947-70E740481C1C}">
                <a14:useLocalDpi xmlns:a14="http://schemas.microsoft.com/office/drawing/2010/main" val="0"/>
              </a:ext>
            </a:extLst>
          </a:blip>
          <a:srcRect r="78851"/>
          <a:stretch/>
        </p:blipFill>
        <p:spPr>
          <a:xfrm>
            <a:off x="218938" y="2230603"/>
            <a:ext cx="921496" cy="3541381"/>
          </a:xfrm>
          <a:prstGeom prst="rect">
            <a:avLst/>
          </a:prstGeom>
        </p:spPr>
      </p:pic>
      <p:graphicFrame>
        <p:nvGraphicFramePr>
          <p:cNvPr id="19" name="Table 19">
            <a:extLst>
              <a:ext uri="{FF2B5EF4-FFF2-40B4-BE49-F238E27FC236}">
                <a16:creationId xmlns:a16="http://schemas.microsoft.com/office/drawing/2014/main" id="{77C21C53-5CF4-F2EC-5A8C-6C9131BFCEB6}"/>
              </a:ext>
            </a:extLst>
          </p:cNvPr>
          <p:cNvGraphicFramePr>
            <a:graphicFrameLocks noGrp="1"/>
          </p:cNvGraphicFramePr>
          <p:nvPr>
            <p:extLst>
              <p:ext uri="{D42A27DB-BD31-4B8C-83A1-F6EECF244321}">
                <p14:modId xmlns:p14="http://schemas.microsoft.com/office/powerpoint/2010/main" val="696232006"/>
              </p:ext>
            </p:extLst>
          </p:nvPr>
        </p:nvGraphicFramePr>
        <p:xfrm>
          <a:off x="4092913" y="1574155"/>
          <a:ext cx="1255729" cy="4073702"/>
        </p:xfrm>
        <a:graphic>
          <a:graphicData uri="http://schemas.openxmlformats.org/drawingml/2006/table">
            <a:tbl>
              <a:tblPr firstRow="1" bandRow="1">
                <a:tableStyleId>{5C22544A-7EE6-4342-B048-85BDC9FD1C3A}</a:tableStyleId>
              </a:tblPr>
              <a:tblGrid>
                <a:gridCol w="1255729">
                  <a:extLst>
                    <a:ext uri="{9D8B030D-6E8A-4147-A177-3AD203B41FA5}">
                      <a16:colId xmlns:a16="http://schemas.microsoft.com/office/drawing/2014/main" val="2877373852"/>
                    </a:ext>
                  </a:extLst>
                </a:gridCol>
              </a:tblGrid>
              <a:tr h="678526">
                <a:tc>
                  <a:txBody>
                    <a:bodyPr/>
                    <a:lstStyle/>
                    <a:p>
                      <a:r>
                        <a:rPr lang="en-US" dirty="0"/>
                        <a:t>Predicted </a:t>
                      </a:r>
                      <a:br>
                        <a:rPr lang="en-US" dirty="0"/>
                      </a:br>
                      <a:r>
                        <a:rPr lang="en-US" dirty="0"/>
                        <a:t>Class</a:t>
                      </a:r>
                    </a:p>
                  </a:txBody>
                  <a:tcPr/>
                </a:tc>
                <a:extLst>
                  <a:ext uri="{0D108BD9-81ED-4DB2-BD59-A6C34878D82A}">
                    <a16:rowId xmlns:a16="http://schemas.microsoft.com/office/drawing/2014/main" val="1993942711"/>
                  </a:ext>
                </a:extLst>
              </a:tr>
              <a:tr h="848794">
                <a:tc>
                  <a:txBody>
                    <a:bodyPr/>
                    <a:lstStyle/>
                    <a:p>
                      <a:r>
                        <a:rPr lang="en-US" dirty="0"/>
                        <a:t>Class: 1</a:t>
                      </a:r>
                    </a:p>
                  </a:txBody>
                  <a:tcPr/>
                </a:tc>
                <a:extLst>
                  <a:ext uri="{0D108BD9-81ED-4DB2-BD59-A6C34878D82A}">
                    <a16:rowId xmlns:a16="http://schemas.microsoft.com/office/drawing/2014/main" val="247834936"/>
                  </a:ext>
                </a:extLst>
              </a:tr>
              <a:tr h="848794">
                <a:tc>
                  <a:txBody>
                    <a:bodyPr/>
                    <a:lstStyle/>
                    <a:p>
                      <a:r>
                        <a:rPr lang="en-US" dirty="0"/>
                        <a:t>Class: 0</a:t>
                      </a:r>
                    </a:p>
                  </a:txBody>
                  <a:tcPr/>
                </a:tc>
                <a:extLst>
                  <a:ext uri="{0D108BD9-81ED-4DB2-BD59-A6C34878D82A}">
                    <a16:rowId xmlns:a16="http://schemas.microsoft.com/office/drawing/2014/main" val="1426919571"/>
                  </a:ext>
                </a:extLst>
              </a:tr>
              <a:tr h="848794">
                <a:tc>
                  <a:txBody>
                    <a:bodyPr/>
                    <a:lstStyle/>
                    <a:p>
                      <a:r>
                        <a:rPr lang="en-US" dirty="0"/>
                        <a:t>Class: 0</a:t>
                      </a:r>
                    </a:p>
                  </a:txBody>
                  <a:tcPr/>
                </a:tc>
                <a:extLst>
                  <a:ext uri="{0D108BD9-81ED-4DB2-BD59-A6C34878D82A}">
                    <a16:rowId xmlns:a16="http://schemas.microsoft.com/office/drawing/2014/main" val="2990169811"/>
                  </a:ext>
                </a:extLst>
              </a:tr>
              <a:tr h="848794">
                <a:tc>
                  <a:txBody>
                    <a:bodyPr/>
                    <a:lstStyle/>
                    <a:p>
                      <a:r>
                        <a:rPr lang="en-US" dirty="0"/>
                        <a:t>Class: 1</a:t>
                      </a:r>
                    </a:p>
                  </a:txBody>
                  <a:tcPr/>
                </a:tc>
                <a:extLst>
                  <a:ext uri="{0D108BD9-81ED-4DB2-BD59-A6C34878D82A}">
                    <a16:rowId xmlns:a16="http://schemas.microsoft.com/office/drawing/2014/main" val="779366998"/>
                  </a:ext>
                </a:extLst>
              </a:tr>
            </a:tbl>
          </a:graphicData>
        </a:graphic>
      </p:graphicFrame>
      <p:sp>
        <p:nvSpPr>
          <p:cNvPr id="20" name="Rectangle 19">
            <a:extLst>
              <a:ext uri="{FF2B5EF4-FFF2-40B4-BE49-F238E27FC236}">
                <a16:creationId xmlns:a16="http://schemas.microsoft.com/office/drawing/2014/main" id="{9F75F611-488E-91C1-1B8E-578A1E0B9AC8}"/>
              </a:ext>
            </a:extLst>
          </p:cNvPr>
          <p:cNvSpPr/>
          <p:nvPr/>
        </p:nvSpPr>
        <p:spPr>
          <a:xfrm>
            <a:off x="627581" y="5962838"/>
            <a:ext cx="4817726" cy="75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Attribution:</a:t>
            </a:r>
            <a:r>
              <a:rPr lang="en-US" sz="2400" dirty="0"/>
              <a:t> Why did the classifier predict Class:1 for the first image? </a:t>
            </a:r>
          </a:p>
        </p:txBody>
      </p:sp>
      <p:pic>
        <p:nvPicPr>
          <p:cNvPr id="1026" name="Picture 2">
            <a:extLst>
              <a:ext uri="{FF2B5EF4-FFF2-40B4-BE49-F238E27FC236}">
                <a16:creationId xmlns:a16="http://schemas.microsoft.com/office/drawing/2014/main" id="{A43EE1EE-D642-9A16-31B4-C4275BA992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67"/>
          <a:stretch/>
        </p:blipFill>
        <p:spPr bwMode="auto">
          <a:xfrm>
            <a:off x="6477856" y="2097210"/>
            <a:ext cx="5526032" cy="332224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7B968D8-82BD-8C97-E664-758EFB82F924}"/>
              </a:ext>
            </a:extLst>
          </p:cNvPr>
          <p:cNvSpPr/>
          <p:nvPr/>
        </p:nvSpPr>
        <p:spPr>
          <a:xfrm>
            <a:off x="6363986" y="5936679"/>
            <a:ext cx="5526032" cy="75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Attribution:</a:t>
            </a:r>
            <a:r>
              <a:rPr lang="en-US" sz="2400" dirty="0"/>
              <a:t> For a given the microservice system, why did the latency increase?</a:t>
            </a:r>
          </a:p>
        </p:txBody>
      </p:sp>
    </p:spTree>
    <p:extLst>
      <p:ext uri="{BB962C8B-B14F-4D97-AF65-F5344CB8AC3E}">
        <p14:creationId xmlns:p14="http://schemas.microsoft.com/office/powerpoint/2010/main" val="101532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4376-3742-E7F6-FD39-B96A9DE6D8B9}"/>
              </a:ext>
            </a:extLst>
          </p:cNvPr>
          <p:cNvSpPr>
            <a:spLocks noGrp="1"/>
          </p:cNvSpPr>
          <p:nvPr>
            <p:ph type="title"/>
          </p:nvPr>
        </p:nvSpPr>
        <p:spPr>
          <a:xfrm>
            <a:off x="838200" y="365125"/>
            <a:ext cx="10658582" cy="1325563"/>
          </a:xfrm>
        </p:spPr>
        <p:txBody>
          <a:bodyPr>
            <a:noAutofit/>
          </a:bodyPr>
          <a:lstStyle/>
          <a:p>
            <a:r>
              <a:rPr lang="en-US" dirty="0"/>
              <a:t>Three key applications of causal ML:</a:t>
            </a:r>
            <a:br>
              <a:rPr lang="en-US" dirty="0"/>
            </a:br>
            <a:r>
              <a:rPr lang="en-US" b="1" dirty="0"/>
              <a:t>Out-of-distribution generalization</a:t>
            </a:r>
            <a:endParaRPr lang="en-US" dirty="0"/>
          </a:p>
        </p:txBody>
      </p:sp>
      <p:sp>
        <p:nvSpPr>
          <p:cNvPr id="3" name="Content Placeholder 2">
            <a:extLst>
              <a:ext uri="{FF2B5EF4-FFF2-40B4-BE49-F238E27FC236}">
                <a16:creationId xmlns:a16="http://schemas.microsoft.com/office/drawing/2014/main" id="{6F4F56F9-0E00-DAF0-B4C3-40BBE69C73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7C2359-8A54-C722-05D3-405A52395E57}"/>
              </a:ext>
            </a:extLst>
          </p:cNvPr>
          <p:cNvPicPr>
            <a:picLocks noChangeAspect="1"/>
          </p:cNvPicPr>
          <p:nvPr/>
        </p:nvPicPr>
        <p:blipFill rotWithShape="1">
          <a:blip r:embed="rId3"/>
          <a:srcRect t="14152"/>
          <a:stretch/>
        </p:blipFill>
        <p:spPr>
          <a:xfrm>
            <a:off x="838200" y="2315688"/>
            <a:ext cx="10053740" cy="4025735"/>
          </a:xfrm>
          <a:prstGeom prst="rect">
            <a:avLst/>
          </a:prstGeom>
        </p:spPr>
      </p:pic>
      <p:sp>
        <p:nvSpPr>
          <p:cNvPr id="5" name="TextBox 4">
            <a:extLst>
              <a:ext uri="{FF2B5EF4-FFF2-40B4-BE49-F238E27FC236}">
                <a16:creationId xmlns:a16="http://schemas.microsoft.com/office/drawing/2014/main" id="{B377AD06-D97F-1C6D-3A1D-717852DC68BF}"/>
              </a:ext>
            </a:extLst>
          </p:cNvPr>
          <p:cNvSpPr txBox="1"/>
          <p:nvPr/>
        </p:nvSpPr>
        <p:spPr>
          <a:xfrm>
            <a:off x="426764" y="6231666"/>
            <a:ext cx="2921644" cy="338554"/>
          </a:xfrm>
          <a:prstGeom prst="rect">
            <a:avLst/>
          </a:prstGeom>
          <a:noFill/>
        </p:spPr>
        <p:txBody>
          <a:bodyPr wrap="square" rtlCol="0">
            <a:spAutoFit/>
          </a:bodyPr>
          <a:lstStyle/>
          <a:p>
            <a:r>
              <a:rPr lang="en-US" sz="1600">
                <a:solidFill>
                  <a:schemeClr val="tx1">
                    <a:lumMod val="75000"/>
                    <a:lumOff val="25000"/>
                  </a:schemeClr>
                </a:solidFill>
                <a:latin typeface="Avenir Next LT Pro" panose="020B0504020202020204" pitchFamily="34" charset="0"/>
              </a:rPr>
              <a:t>Koh et al., WILDS, ICML 2021</a:t>
            </a:r>
          </a:p>
        </p:txBody>
      </p:sp>
    </p:spTree>
    <p:extLst>
      <p:ext uri="{BB962C8B-B14F-4D97-AF65-F5344CB8AC3E}">
        <p14:creationId xmlns:p14="http://schemas.microsoft.com/office/powerpoint/2010/main" val="270166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A6AD-9A27-FB98-B079-33308E68D3C7}"/>
              </a:ext>
            </a:extLst>
          </p:cNvPr>
          <p:cNvSpPr>
            <a:spLocks noGrp="1"/>
          </p:cNvSpPr>
          <p:nvPr>
            <p:ph type="title"/>
          </p:nvPr>
        </p:nvSpPr>
        <p:spPr>
          <a:xfrm>
            <a:off x="570216" y="2362145"/>
            <a:ext cx="11106364" cy="2852737"/>
          </a:xfrm>
        </p:spPr>
        <p:txBody>
          <a:bodyPr>
            <a:noAutofit/>
          </a:bodyPr>
          <a:lstStyle/>
          <a:p>
            <a:pPr algn="ctr"/>
            <a:r>
              <a:rPr lang="en-US" sz="5200" b="1" dirty="0"/>
              <a:t>Causal ML:</a:t>
            </a:r>
            <a:br>
              <a:rPr lang="en-US" sz="5200" b="1" dirty="0"/>
            </a:br>
            <a:r>
              <a:rPr lang="en-US" sz="5200" dirty="0"/>
              <a:t> Machine learning + causality</a:t>
            </a:r>
            <a:br>
              <a:rPr lang="en-US" sz="4400" dirty="0"/>
            </a:br>
            <a:br>
              <a:rPr lang="en-US" sz="4400" dirty="0"/>
            </a:br>
            <a:r>
              <a:rPr lang="en-US" sz="4400" dirty="0">
                <a:solidFill>
                  <a:schemeClr val="accent1"/>
                </a:solidFill>
              </a:rPr>
              <a:t>A necessary ingredient for general-purpose AI</a:t>
            </a:r>
          </a:p>
        </p:txBody>
      </p:sp>
      <p:sp>
        <p:nvSpPr>
          <p:cNvPr id="3" name="Text Placeholder 2">
            <a:extLst>
              <a:ext uri="{FF2B5EF4-FFF2-40B4-BE49-F238E27FC236}">
                <a16:creationId xmlns:a16="http://schemas.microsoft.com/office/drawing/2014/main" id="{85715AC0-698B-EEC0-21C3-91B7AE7702E2}"/>
              </a:ext>
            </a:extLst>
          </p:cNvPr>
          <p:cNvSpPr>
            <a:spLocks noGrp="1"/>
          </p:cNvSpPr>
          <p:nvPr>
            <p:ph type="body" idx="1"/>
          </p:nvPr>
        </p:nvSpPr>
        <p:spPr/>
        <p:txBody>
          <a:bodyPr/>
          <a:lstStyle/>
          <a:p>
            <a:endParaRPr lang="en-US" dirty="0"/>
          </a:p>
        </p:txBody>
      </p:sp>
      <p:sp>
        <p:nvSpPr>
          <p:cNvPr id="4" name="Title 1">
            <a:extLst>
              <a:ext uri="{FF2B5EF4-FFF2-40B4-BE49-F238E27FC236}">
                <a16:creationId xmlns:a16="http://schemas.microsoft.com/office/drawing/2014/main" id="{05C2E012-6FA7-67FF-B6E0-9A74C1781812}"/>
              </a:ext>
            </a:extLst>
          </p:cNvPr>
          <p:cNvSpPr txBox="1">
            <a:spLocks/>
          </p:cNvSpPr>
          <p:nvPr/>
        </p:nvSpPr>
        <p:spPr>
          <a:xfrm>
            <a:off x="838200" y="365125"/>
            <a:ext cx="10658582"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To summarize, </a:t>
            </a:r>
          </a:p>
        </p:txBody>
      </p:sp>
    </p:spTree>
    <p:extLst>
      <p:ext uri="{BB962C8B-B14F-4D97-AF65-F5344CB8AC3E}">
        <p14:creationId xmlns:p14="http://schemas.microsoft.com/office/powerpoint/2010/main" val="422363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1CDC5-6B53-270A-C98B-B5F372C43338}"/>
              </a:ext>
            </a:extLst>
          </p:cNvPr>
          <p:cNvSpPr>
            <a:spLocks noGrp="1"/>
          </p:cNvSpPr>
          <p:nvPr>
            <p:ph type="title"/>
          </p:nvPr>
        </p:nvSpPr>
        <p:spPr/>
        <p:txBody>
          <a:bodyPr>
            <a:normAutofit fontScale="90000"/>
          </a:bodyPr>
          <a:lstStyle/>
          <a:p>
            <a:r>
              <a:rPr lang="en-US" b="1" dirty="0">
                <a:solidFill>
                  <a:schemeClr val="accent1"/>
                </a:solidFill>
              </a:rPr>
              <a:t>Section 2: </a:t>
            </a:r>
            <a:r>
              <a:rPr lang="en-US" dirty="0">
                <a:solidFill>
                  <a:schemeClr val="accent1"/>
                </a:solidFill>
              </a:rPr>
              <a:t>Fundamental concepts in causality</a:t>
            </a:r>
            <a:br>
              <a:rPr lang="en-US" dirty="0">
                <a:solidFill>
                  <a:schemeClr val="accent1"/>
                </a:solidFill>
              </a:rPr>
            </a:br>
            <a:r>
              <a:rPr lang="en-US" dirty="0">
                <a:solidFill>
                  <a:schemeClr val="accent1"/>
                </a:solidFill>
              </a:rPr>
              <a:t>(</a:t>
            </a:r>
            <a:r>
              <a:rPr lang="en-US" sz="4900" dirty="0">
                <a:solidFill>
                  <a:schemeClr val="accent1"/>
                </a:solidFill>
              </a:rPr>
              <a:t>intervention, counterfactual, &amp; causal graph)</a:t>
            </a:r>
          </a:p>
        </p:txBody>
      </p:sp>
      <p:sp>
        <p:nvSpPr>
          <p:cNvPr id="5" name="Text Placeholder 4">
            <a:extLst>
              <a:ext uri="{FF2B5EF4-FFF2-40B4-BE49-F238E27FC236}">
                <a16:creationId xmlns:a16="http://schemas.microsoft.com/office/drawing/2014/main" id="{65A66037-1EC0-C65D-088E-346C78F8B9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301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1AC8-AC81-1073-1D96-ADFBB8B98CF6}"/>
              </a:ext>
            </a:extLst>
          </p:cNvPr>
          <p:cNvSpPr>
            <a:spLocks noGrp="1"/>
          </p:cNvSpPr>
          <p:nvPr>
            <p:ph type="title"/>
          </p:nvPr>
        </p:nvSpPr>
        <p:spPr/>
        <p:txBody>
          <a:bodyPr/>
          <a:lstStyle/>
          <a:p>
            <a:r>
              <a:rPr lang="en-US" dirty="0"/>
              <a:t>Two session series on Causal ML</a:t>
            </a:r>
          </a:p>
        </p:txBody>
      </p:sp>
      <p:sp>
        <p:nvSpPr>
          <p:cNvPr id="3" name="Content Placeholder 2">
            <a:extLst>
              <a:ext uri="{FF2B5EF4-FFF2-40B4-BE49-F238E27FC236}">
                <a16:creationId xmlns:a16="http://schemas.microsoft.com/office/drawing/2014/main" id="{E32AD05B-7AA1-994E-7EFE-7D6C6545E8ED}"/>
              </a:ext>
            </a:extLst>
          </p:cNvPr>
          <p:cNvSpPr>
            <a:spLocks noGrp="1"/>
          </p:cNvSpPr>
          <p:nvPr>
            <p:ph idx="1"/>
          </p:nvPr>
        </p:nvSpPr>
        <p:spPr/>
        <p:txBody>
          <a:bodyPr/>
          <a:lstStyle/>
          <a:p>
            <a:pPr marL="0" indent="0">
              <a:buNone/>
            </a:pPr>
            <a:endParaRPr lang="en-US" b="1" dirty="0"/>
          </a:p>
          <a:p>
            <a:r>
              <a:rPr lang="en-US" b="1" dirty="0">
                <a:solidFill>
                  <a:schemeClr val="accent1"/>
                </a:solidFill>
              </a:rPr>
              <a:t>Session 1:</a:t>
            </a:r>
            <a:r>
              <a:rPr lang="en-US" dirty="0">
                <a:solidFill>
                  <a:schemeClr val="accent1"/>
                </a:solidFill>
              </a:rPr>
              <a:t> Intro to causal machine learning</a:t>
            </a:r>
          </a:p>
          <a:p>
            <a:pPr lvl="1"/>
            <a:r>
              <a:rPr lang="en-US" dirty="0"/>
              <a:t>Estimating causal effect, explaining outcomes, and out-of-distribution generalization</a:t>
            </a:r>
          </a:p>
          <a:p>
            <a:pPr lvl="1"/>
            <a:endParaRPr lang="en-US" dirty="0"/>
          </a:p>
          <a:p>
            <a:r>
              <a:rPr lang="en-US" b="1" dirty="0">
                <a:solidFill>
                  <a:schemeClr val="accent1"/>
                </a:solidFill>
              </a:rPr>
              <a:t>Session 2: </a:t>
            </a:r>
            <a:r>
              <a:rPr lang="en-US" dirty="0">
                <a:solidFill>
                  <a:schemeClr val="accent1"/>
                </a:solidFill>
              </a:rPr>
              <a:t>Causal machine learning in practice</a:t>
            </a:r>
          </a:p>
          <a:p>
            <a:pPr lvl="1"/>
            <a:r>
              <a:rPr lang="en-US" dirty="0" err="1"/>
              <a:t>PyWhy</a:t>
            </a:r>
            <a:r>
              <a:rPr lang="en-US" dirty="0"/>
              <a:t>/</a:t>
            </a:r>
            <a:r>
              <a:rPr lang="en-US" dirty="0" err="1"/>
              <a:t>DoWhy</a:t>
            </a:r>
            <a:r>
              <a:rPr lang="en-US" dirty="0"/>
              <a:t> and the promise of large language models</a:t>
            </a:r>
          </a:p>
        </p:txBody>
      </p:sp>
    </p:spTree>
    <p:extLst>
      <p:ext uri="{BB962C8B-B14F-4D97-AF65-F5344CB8AC3E}">
        <p14:creationId xmlns:p14="http://schemas.microsoft.com/office/powerpoint/2010/main" val="411315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7081A-DF93-B7D4-C1EA-109632FF9DDC}"/>
              </a:ext>
            </a:extLst>
          </p:cNvPr>
          <p:cNvSpPr>
            <a:spLocks noGrp="1"/>
          </p:cNvSpPr>
          <p:nvPr>
            <p:ph type="title"/>
          </p:nvPr>
        </p:nvSpPr>
        <p:spPr/>
        <p:txBody>
          <a:bodyPr/>
          <a:lstStyle/>
          <a:p>
            <a:r>
              <a:rPr lang="en-US" b="1" dirty="0">
                <a:solidFill>
                  <a:schemeClr val="accent1"/>
                </a:solidFill>
              </a:rPr>
              <a:t>Intervention:</a:t>
            </a:r>
            <a:r>
              <a:rPr lang="en-US" dirty="0">
                <a:solidFill>
                  <a:schemeClr val="accent1"/>
                </a:solidFill>
              </a:rPr>
              <a:t> </a:t>
            </a:r>
            <a:r>
              <a:rPr lang="en-US" dirty="0"/>
              <a:t>A formal definition for taking an action</a:t>
            </a:r>
          </a:p>
        </p:txBody>
      </p:sp>
      <p:sp>
        <p:nvSpPr>
          <p:cNvPr id="5" name="Content Placeholder 4">
            <a:extLst>
              <a:ext uri="{FF2B5EF4-FFF2-40B4-BE49-F238E27FC236}">
                <a16:creationId xmlns:a16="http://schemas.microsoft.com/office/drawing/2014/main" id="{E2ED59C3-01D8-4557-3420-73B6667431F7}"/>
              </a:ext>
            </a:extLst>
          </p:cNvPr>
          <p:cNvSpPr>
            <a:spLocks noGrp="1"/>
          </p:cNvSpPr>
          <p:nvPr>
            <p:ph idx="1"/>
          </p:nvPr>
        </p:nvSpPr>
        <p:spPr/>
        <p:txBody>
          <a:bodyPr/>
          <a:lstStyle/>
          <a:p>
            <a:pPr marL="0" indent="0">
              <a:buNone/>
            </a:pPr>
            <a:r>
              <a:rPr lang="en-US" b="1" i="0" dirty="0">
                <a:solidFill>
                  <a:srgbClr val="494E52"/>
                </a:solidFill>
                <a:effectLst/>
                <a:latin typeface="-apple-system"/>
              </a:rPr>
              <a:t>Intervention:</a:t>
            </a:r>
            <a:r>
              <a:rPr lang="en-US" b="0" i="0" dirty="0">
                <a:solidFill>
                  <a:srgbClr val="494E52"/>
                </a:solidFill>
                <a:effectLst/>
                <a:latin typeface="-apple-system"/>
              </a:rPr>
              <a:t> An active action taken that changes the distribution of a variable </a:t>
            </a:r>
            <a:r>
              <a:rPr lang="en-US" b="0" i="1" dirty="0">
                <a:solidFill>
                  <a:srgbClr val="494E52"/>
                </a:solidFill>
                <a:effectLst/>
                <a:latin typeface="-apple-system"/>
              </a:rPr>
              <a:t>T</a:t>
            </a:r>
            <a:r>
              <a:rPr lang="en-US" b="0" i="0" dirty="0">
                <a:solidFill>
                  <a:srgbClr val="494E52"/>
                </a:solidFill>
                <a:effectLst/>
                <a:latin typeface="-apple-system"/>
              </a:rPr>
              <a:t>.</a:t>
            </a:r>
          </a:p>
          <a:p>
            <a:r>
              <a:rPr lang="en-US" dirty="0">
                <a:solidFill>
                  <a:srgbClr val="494E52"/>
                </a:solidFill>
                <a:latin typeface="-apple-system"/>
              </a:rPr>
              <a:t>Different from </a:t>
            </a:r>
            <a:r>
              <a:rPr lang="en-US" i="1" dirty="0">
                <a:solidFill>
                  <a:srgbClr val="494E52"/>
                </a:solidFill>
                <a:latin typeface="-apple-system"/>
              </a:rPr>
              <a:t>observing</a:t>
            </a:r>
            <a:r>
              <a:rPr lang="en-US" dirty="0">
                <a:solidFill>
                  <a:srgbClr val="494E52"/>
                </a:solidFill>
                <a:latin typeface="-apple-system"/>
              </a:rPr>
              <a:t> two different values of T.</a:t>
            </a:r>
          </a:p>
        </p:txBody>
      </p:sp>
      <p:pic>
        <p:nvPicPr>
          <p:cNvPr id="6" name="Picture 5">
            <a:extLst>
              <a:ext uri="{FF2B5EF4-FFF2-40B4-BE49-F238E27FC236}">
                <a16:creationId xmlns:a16="http://schemas.microsoft.com/office/drawing/2014/main" id="{E1839F3A-0CD2-57FD-379F-8A881B7900CB}"/>
              </a:ext>
            </a:extLst>
          </p:cNvPr>
          <p:cNvPicPr>
            <a:picLocks/>
          </p:cNvPicPr>
          <p:nvPr/>
        </p:nvPicPr>
        <p:blipFill>
          <a:blip r:embed="rId2">
            <a:duotone>
              <a:schemeClr val="accent2">
                <a:shade val="45000"/>
                <a:satMod val="135000"/>
              </a:schemeClr>
              <a:prstClr val="white"/>
            </a:duotone>
          </a:blip>
          <a:stretch>
            <a:fillRect/>
          </a:stretch>
        </p:blipFill>
        <p:spPr>
          <a:xfrm>
            <a:off x="1065499" y="4140485"/>
            <a:ext cx="1096263" cy="1096263"/>
          </a:xfrm>
          <a:prstGeom prst="rect">
            <a:avLst/>
          </a:prstGeom>
        </p:spPr>
      </p:pic>
      <p:pic>
        <p:nvPicPr>
          <p:cNvPr id="7" name="Picture 6">
            <a:extLst>
              <a:ext uri="{FF2B5EF4-FFF2-40B4-BE49-F238E27FC236}">
                <a16:creationId xmlns:a16="http://schemas.microsoft.com/office/drawing/2014/main" id="{5D5AD32D-A943-CE3B-6DB1-8E8A839FCC78}"/>
              </a:ext>
            </a:extLst>
          </p:cNvPr>
          <p:cNvPicPr>
            <a:picLocks/>
          </p:cNvPicPr>
          <p:nvPr/>
        </p:nvPicPr>
        <p:blipFill>
          <a:blip r:embed="rId3">
            <a:duotone>
              <a:schemeClr val="accent1">
                <a:shade val="45000"/>
                <a:satMod val="135000"/>
              </a:schemeClr>
              <a:prstClr val="white"/>
            </a:duotone>
          </a:blip>
          <a:stretch>
            <a:fillRect/>
          </a:stretch>
        </p:blipFill>
        <p:spPr>
          <a:xfrm>
            <a:off x="1688994" y="3951676"/>
            <a:ext cx="832539" cy="832539"/>
          </a:xfrm>
          <a:prstGeom prst="rect">
            <a:avLst/>
          </a:prstGeom>
        </p:spPr>
      </p:pic>
      <p:pic>
        <p:nvPicPr>
          <p:cNvPr id="9" name="Picture 8">
            <a:extLst>
              <a:ext uri="{FF2B5EF4-FFF2-40B4-BE49-F238E27FC236}">
                <a16:creationId xmlns:a16="http://schemas.microsoft.com/office/drawing/2014/main" id="{76071BB2-1744-AEAB-EBC1-C6B583E20370}"/>
              </a:ext>
            </a:extLst>
          </p:cNvPr>
          <p:cNvPicPr>
            <a:picLocks/>
          </p:cNvPicPr>
          <p:nvPr/>
        </p:nvPicPr>
        <p:blipFill>
          <a:blip r:embed="rId4">
            <a:duotone>
              <a:schemeClr val="accent2">
                <a:shade val="45000"/>
                <a:satMod val="135000"/>
              </a:schemeClr>
              <a:prstClr val="white"/>
            </a:duotone>
          </a:blip>
          <a:stretch>
            <a:fillRect/>
          </a:stretch>
        </p:blipFill>
        <p:spPr>
          <a:xfrm>
            <a:off x="2278730" y="3661723"/>
            <a:ext cx="977729" cy="977729"/>
          </a:xfrm>
          <a:prstGeom prst="rect">
            <a:avLst/>
          </a:prstGeom>
        </p:spPr>
      </p:pic>
      <p:pic>
        <p:nvPicPr>
          <p:cNvPr id="10" name="Picture 9">
            <a:extLst>
              <a:ext uri="{FF2B5EF4-FFF2-40B4-BE49-F238E27FC236}">
                <a16:creationId xmlns:a16="http://schemas.microsoft.com/office/drawing/2014/main" id="{F20E4971-ADF9-BD71-2BD7-DCD05B0D28D4}"/>
              </a:ext>
            </a:extLst>
          </p:cNvPr>
          <p:cNvPicPr>
            <a:picLocks/>
          </p:cNvPicPr>
          <p:nvPr/>
        </p:nvPicPr>
        <p:blipFill>
          <a:blip r:embed="rId5"/>
          <a:stretch>
            <a:fillRect/>
          </a:stretch>
        </p:blipFill>
        <p:spPr>
          <a:xfrm>
            <a:off x="2812519" y="4048387"/>
            <a:ext cx="693010" cy="693010"/>
          </a:xfrm>
          <a:prstGeom prst="rect">
            <a:avLst/>
          </a:prstGeom>
        </p:spPr>
      </p:pic>
      <p:sp>
        <p:nvSpPr>
          <p:cNvPr id="11" name="Rectangle 10">
            <a:extLst>
              <a:ext uri="{FF2B5EF4-FFF2-40B4-BE49-F238E27FC236}">
                <a16:creationId xmlns:a16="http://schemas.microsoft.com/office/drawing/2014/main" id="{4930EB78-ABD0-9DD3-9C81-63A9EF25C333}"/>
              </a:ext>
            </a:extLst>
          </p:cNvPr>
          <p:cNvSpPr/>
          <p:nvPr/>
        </p:nvSpPr>
        <p:spPr>
          <a:xfrm>
            <a:off x="950360" y="5424755"/>
            <a:ext cx="3113069" cy="977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Observed data</a:t>
            </a:r>
          </a:p>
          <a:p>
            <a:pPr algn="ctr"/>
            <a:r>
              <a:rPr lang="en-US" sz="2400" dirty="0"/>
              <a:t>Cycling (T)={0,0,1}</a:t>
            </a:r>
          </a:p>
        </p:txBody>
      </p:sp>
      <p:pic>
        <p:nvPicPr>
          <p:cNvPr id="12" name="Picture 11">
            <a:extLst>
              <a:ext uri="{FF2B5EF4-FFF2-40B4-BE49-F238E27FC236}">
                <a16:creationId xmlns:a16="http://schemas.microsoft.com/office/drawing/2014/main" id="{9D3243BC-DE31-7979-B623-0D4429151144}"/>
              </a:ext>
            </a:extLst>
          </p:cNvPr>
          <p:cNvPicPr>
            <a:picLocks/>
          </p:cNvPicPr>
          <p:nvPr/>
        </p:nvPicPr>
        <p:blipFill>
          <a:blip r:embed="rId2">
            <a:duotone>
              <a:schemeClr val="accent2">
                <a:shade val="45000"/>
                <a:satMod val="135000"/>
              </a:schemeClr>
              <a:prstClr val="white"/>
            </a:duotone>
          </a:blip>
          <a:stretch>
            <a:fillRect/>
          </a:stretch>
        </p:blipFill>
        <p:spPr>
          <a:xfrm>
            <a:off x="6381551" y="4140485"/>
            <a:ext cx="1096263" cy="1096263"/>
          </a:xfrm>
          <a:prstGeom prst="rect">
            <a:avLst/>
          </a:prstGeom>
        </p:spPr>
      </p:pic>
      <p:pic>
        <p:nvPicPr>
          <p:cNvPr id="13" name="Picture 12">
            <a:extLst>
              <a:ext uri="{FF2B5EF4-FFF2-40B4-BE49-F238E27FC236}">
                <a16:creationId xmlns:a16="http://schemas.microsoft.com/office/drawing/2014/main" id="{98210FE4-2089-6393-EF26-8B4F33010D4A}"/>
              </a:ext>
            </a:extLst>
          </p:cNvPr>
          <p:cNvPicPr>
            <a:picLocks/>
          </p:cNvPicPr>
          <p:nvPr/>
        </p:nvPicPr>
        <p:blipFill>
          <a:blip r:embed="rId3">
            <a:duotone>
              <a:schemeClr val="accent1">
                <a:shade val="45000"/>
                <a:satMod val="135000"/>
              </a:schemeClr>
              <a:prstClr val="white"/>
            </a:duotone>
          </a:blip>
          <a:stretch>
            <a:fillRect/>
          </a:stretch>
        </p:blipFill>
        <p:spPr>
          <a:xfrm>
            <a:off x="7005046" y="3951676"/>
            <a:ext cx="832539" cy="832539"/>
          </a:xfrm>
          <a:prstGeom prst="rect">
            <a:avLst/>
          </a:prstGeom>
        </p:spPr>
      </p:pic>
      <p:grpSp>
        <p:nvGrpSpPr>
          <p:cNvPr id="14" name="Group 13">
            <a:extLst>
              <a:ext uri="{FF2B5EF4-FFF2-40B4-BE49-F238E27FC236}">
                <a16:creationId xmlns:a16="http://schemas.microsoft.com/office/drawing/2014/main" id="{1D1FFDBE-9DBF-94EB-9935-D800BE7EECF9}"/>
              </a:ext>
            </a:extLst>
          </p:cNvPr>
          <p:cNvGrpSpPr/>
          <p:nvPr/>
        </p:nvGrpSpPr>
        <p:grpSpPr>
          <a:xfrm>
            <a:off x="7594782" y="3661723"/>
            <a:ext cx="1226799" cy="1079674"/>
            <a:chOff x="713088" y="4611644"/>
            <a:chExt cx="1226799" cy="1079674"/>
          </a:xfrm>
        </p:grpSpPr>
        <p:pic>
          <p:nvPicPr>
            <p:cNvPr id="15" name="Picture 14">
              <a:extLst>
                <a:ext uri="{FF2B5EF4-FFF2-40B4-BE49-F238E27FC236}">
                  <a16:creationId xmlns:a16="http://schemas.microsoft.com/office/drawing/2014/main" id="{0A960F25-F83C-426D-B897-37043811DA53}"/>
                </a:ext>
              </a:extLst>
            </p:cNvPr>
            <p:cNvPicPr>
              <a:picLocks/>
            </p:cNvPicPr>
            <p:nvPr/>
          </p:nvPicPr>
          <p:blipFill>
            <a:blip r:embed="rId4">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16" name="Picture 15">
              <a:extLst>
                <a:ext uri="{FF2B5EF4-FFF2-40B4-BE49-F238E27FC236}">
                  <a16:creationId xmlns:a16="http://schemas.microsoft.com/office/drawing/2014/main" id="{01F152D1-691D-92B8-797E-5CC46E62DEBD}"/>
                </a:ext>
              </a:extLst>
            </p:cNvPr>
            <p:cNvPicPr>
              <a:picLocks/>
            </p:cNvPicPr>
            <p:nvPr/>
          </p:nvPicPr>
          <p:blipFill>
            <a:blip r:embed="rId5"/>
            <a:stretch>
              <a:fillRect/>
            </a:stretch>
          </p:blipFill>
          <p:spPr>
            <a:xfrm>
              <a:off x="1246877" y="4998308"/>
              <a:ext cx="693010" cy="693010"/>
            </a:xfrm>
            <a:prstGeom prst="rect">
              <a:avLst/>
            </a:prstGeom>
          </p:spPr>
        </p:pic>
      </p:grpSp>
      <p:sp>
        <p:nvSpPr>
          <p:cNvPr id="17" name="Rectangle 16">
            <a:extLst>
              <a:ext uri="{FF2B5EF4-FFF2-40B4-BE49-F238E27FC236}">
                <a16:creationId xmlns:a16="http://schemas.microsoft.com/office/drawing/2014/main" id="{8EFBB57C-1943-8175-30C3-32F90168655B}"/>
              </a:ext>
            </a:extLst>
          </p:cNvPr>
          <p:cNvSpPr/>
          <p:nvPr/>
        </p:nvSpPr>
        <p:spPr>
          <a:xfrm>
            <a:off x="6266412" y="5424755"/>
            <a:ext cx="3113069" cy="977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Interventional data</a:t>
            </a:r>
          </a:p>
          <a:p>
            <a:pPr algn="ctr"/>
            <a:r>
              <a:rPr lang="en-US" sz="2400" dirty="0"/>
              <a:t>Cycling (T)={1,0,1}</a:t>
            </a:r>
          </a:p>
        </p:txBody>
      </p:sp>
      <p:pic>
        <p:nvPicPr>
          <p:cNvPr id="18" name="Picture 17">
            <a:extLst>
              <a:ext uri="{FF2B5EF4-FFF2-40B4-BE49-F238E27FC236}">
                <a16:creationId xmlns:a16="http://schemas.microsoft.com/office/drawing/2014/main" id="{CD5AC4BB-F46C-516A-23AE-074A316C7509}"/>
              </a:ext>
            </a:extLst>
          </p:cNvPr>
          <p:cNvPicPr>
            <a:picLocks/>
          </p:cNvPicPr>
          <p:nvPr/>
        </p:nvPicPr>
        <p:blipFill>
          <a:blip r:embed="rId5"/>
          <a:stretch>
            <a:fillRect/>
          </a:stretch>
        </p:blipFill>
        <p:spPr>
          <a:xfrm>
            <a:off x="6922605" y="4637742"/>
            <a:ext cx="693010" cy="693010"/>
          </a:xfrm>
          <a:prstGeom prst="rect">
            <a:avLst/>
          </a:prstGeom>
        </p:spPr>
      </p:pic>
      <p:sp>
        <p:nvSpPr>
          <p:cNvPr id="19" name="Arrow: Right 18">
            <a:extLst>
              <a:ext uri="{FF2B5EF4-FFF2-40B4-BE49-F238E27FC236}">
                <a16:creationId xmlns:a16="http://schemas.microsoft.com/office/drawing/2014/main" id="{7B704D3F-EE5B-49E2-BCEF-69CB82B2E731}"/>
              </a:ext>
            </a:extLst>
          </p:cNvPr>
          <p:cNvSpPr/>
          <p:nvPr/>
        </p:nvSpPr>
        <p:spPr>
          <a:xfrm>
            <a:off x="4356243" y="4222969"/>
            <a:ext cx="1664807" cy="30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D94F664-0BEE-BA0C-8DBF-FDAF6E40625A}"/>
              </a:ext>
            </a:extLst>
          </p:cNvPr>
          <p:cNvSpPr txBox="1"/>
          <p:nvPr/>
        </p:nvSpPr>
        <p:spPr>
          <a:xfrm>
            <a:off x="4486583" y="3903366"/>
            <a:ext cx="1554106" cy="400110"/>
          </a:xfrm>
          <a:prstGeom prst="rect">
            <a:avLst/>
          </a:prstGeom>
          <a:noFill/>
        </p:spPr>
        <p:txBody>
          <a:bodyPr wrap="square" rtlCol="0">
            <a:spAutoFit/>
          </a:bodyPr>
          <a:lstStyle/>
          <a:p>
            <a:r>
              <a:rPr lang="en-US" sz="2000" dirty="0"/>
              <a:t>Intervention</a:t>
            </a:r>
          </a:p>
        </p:txBody>
      </p:sp>
    </p:spTree>
    <p:extLst>
      <p:ext uri="{BB962C8B-B14F-4D97-AF65-F5344CB8AC3E}">
        <p14:creationId xmlns:p14="http://schemas.microsoft.com/office/powerpoint/2010/main" val="3850905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420C-8E83-40F0-8511-1B9DBBA1F666}"/>
              </a:ext>
            </a:extLst>
          </p:cNvPr>
          <p:cNvSpPr>
            <a:spLocks noGrp="1"/>
          </p:cNvSpPr>
          <p:nvPr>
            <p:ph type="title"/>
          </p:nvPr>
        </p:nvSpPr>
        <p:spPr/>
        <p:txBody>
          <a:bodyPr/>
          <a:lstStyle/>
          <a:p>
            <a:r>
              <a:rPr lang="en-US" dirty="0"/>
              <a:t>Mathematically represented using the </a:t>
            </a:r>
            <a:br>
              <a:rPr lang="en-US" dirty="0"/>
            </a:br>
            <a:r>
              <a:rPr lang="en-US" b="1" dirty="0"/>
              <a:t>do-operator</a:t>
            </a:r>
          </a:p>
        </p:txBody>
      </p:sp>
      <p:sp>
        <p:nvSpPr>
          <p:cNvPr id="3" name="Content Placeholder 2">
            <a:extLst>
              <a:ext uri="{FF2B5EF4-FFF2-40B4-BE49-F238E27FC236}">
                <a16:creationId xmlns:a16="http://schemas.microsoft.com/office/drawing/2014/main" id="{B1454A2A-5239-4C14-6C46-B91EA5AF64F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6736825-C728-4488-EB65-3B3913467925}"/>
              </a:ext>
            </a:extLst>
          </p:cNvPr>
          <p:cNvPicPr>
            <a:picLocks/>
          </p:cNvPicPr>
          <p:nvPr/>
        </p:nvPicPr>
        <p:blipFill>
          <a:blip r:embed="rId2">
            <a:duotone>
              <a:schemeClr val="accent2">
                <a:shade val="45000"/>
                <a:satMod val="135000"/>
              </a:schemeClr>
              <a:prstClr val="white"/>
            </a:duotone>
          </a:blip>
          <a:stretch>
            <a:fillRect/>
          </a:stretch>
        </p:blipFill>
        <p:spPr>
          <a:xfrm>
            <a:off x="1872020" y="2169450"/>
            <a:ext cx="1096263" cy="1096263"/>
          </a:xfrm>
          <a:prstGeom prst="rect">
            <a:avLst/>
          </a:prstGeom>
        </p:spPr>
      </p:pic>
      <p:pic>
        <p:nvPicPr>
          <p:cNvPr id="5" name="Picture 4">
            <a:extLst>
              <a:ext uri="{FF2B5EF4-FFF2-40B4-BE49-F238E27FC236}">
                <a16:creationId xmlns:a16="http://schemas.microsoft.com/office/drawing/2014/main" id="{2948BB96-98F8-3E90-7223-23600D71F29B}"/>
              </a:ext>
            </a:extLst>
          </p:cNvPr>
          <p:cNvPicPr>
            <a:picLocks/>
          </p:cNvPicPr>
          <p:nvPr/>
        </p:nvPicPr>
        <p:blipFill>
          <a:blip r:embed="rId3">
            <a:duotone>
              <a:schemeClr val="accent1">
                <a:shade val="45000"/>
                <a:satMod val="135000"/>
              </a:schemeClr>
              <a:prstClr val="white"/>
            </a:duotone>
          </a:blip>
          <a:stretch>
            <a:fillRect/>
          </a:stretch>
        </p:blipFill>
        <p:spPr>
          <a:xfrm>
            <a:off x="2495515" y="1980641"/>
            <a:ext cx="832539" cy="832539"/>
          </a:xfrm>
          <a:prstGeom prst="rect">
            <a:avLst/>
          </a:prstGeom>
        </p:spPr>
      </p:pic>
      <p:pic>
        <p:nvPicPr>
          <p:cNvPr id="6" name="Picture 5">
            <a:extLst>
              <a:ext uri="{FF2B5EF4-FFF2-40B4-BE49-F238E27FC236}">
                <a16:creationId xmlns:a16="http://schemas.microsoft.com/office/drawing/2014/main" id="{D30E80A0-EB16-7EB2-3733-856A8C133A38}"/>
              </a:ext>
            </a:extLst>
          </p:cNvPr>
          <p:cNvPicPr>
            <a:picLocks/>
          </p:cNvPicPr>
          <p:nvPr/>
        </p:nvPicPr>
        <p:blipFill>
          <a:blip r:embed="rId4">
            <a:duotone>
              <a:schemeClr val="accent2">
                <a:shade val="45000"/>
                <a:satMod val="135000"/>
              </a:schemeClr>
              <a:prstClr val="white"/>
            </a:duotone>
          </a:blip>
          <a:stretch>
            <a:fillRect/>
          </a:stretch>
        </p:blipFill>
        <p:spPr>
          <a:xfrm>
            <a:off x="3085251" y="1690688"/>
            <a:ext cx="977729" cy="977729"/>
          </a:xfrm>
          <a:prstGeom prst="rect">
            <a:avLst/>
          </a:prstGeom>
        </p:spPr>
      </p:pic>
      <p:pic>
        <p:nvPicPr>
          <p:cNvPr id="7" name="Picture 6">
            <a:extLst>
              <a:ext uri="{FF2B5EF4-FFF2-40B4-BE49-F238E27FC236}">
                <a16:creationId xmlns:a16="http://schemas.microsoft.com/office/drawing/2014/main" id="{A5895254-B6B3-1D65-5E02-778CE0F500AA}"/>
              </a:ext>
            </a:extLst>
          </p:cNvPr>
          <p:cNvPicPr>
            <a:picLocks/>
          </p:cNvPicPr>
          <p:nvPr/>
        </p:nvPicPr>
        <p:blipFill>
          <a:blip r:embed="rId5"/>
          <a:stretch>
            <a:fillRect/>
          </a:stretch>
        </p:blipFill>
        <p:spPr>
          <a:xfrm>
            <a:off x="3619040" y="2077352"/>
            <a:ext cx="693010" cy="693010"/>
          </a:xfrm>
          <a:prstGeom prst="rect">
            <a:avLst/>
          </a:prstGeom>
        </p:spPr>
      </p:pic>
      <p:sp>
        <p:nvSpPr>
          <p:cNvPr id="8" name="Rectangle 7">
            <a:extLst>
              <a:ext uri="{FF2B5EF4-FFF2-40B4-BE49-F238E27FC236}">
                <a16:creationId xmlns:a16="http://schemas.microsoft.com/office/drawing/2014/main" id="{745644D6-5399-EBD5-1B80-29D84811D530}"/>
              </a:ext>
            </a:extLst>
          </p:cNvPr>
          <p:cNvSpPr/>
          <p:nvPr/>
        </p:nvSpPr>
        <p:spPr>
          <a:xfrm>
            <a:off x="1756881" y="3453720"/>
            <a:ext cx="3113069" cy="977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Observed data</a:t>
            </a:r>
          </a:p>
          <a:p>
            <a:pPr algn="ctr"/>
            <a:r>
              <a:rPr lang="en-US" sz="2400" dirty="0"/>
              <a:t>Cycling (T)={0,0,1}</a:t>
            </a:r>
          </a:p>
        </p:txBody>
      </p:sp>
      <p:pic>
        <p:nvPicPr>
          <p:cNvPr id="9" name="Picture 8">
            <a:extLst>
              <a:ext uri="{FF2B5EF4-FFF2-40B4-BE49-F238E27FC236}">
                <a16:creationId xmlns:a16="http://schemas.microsoft.com/office/drawing/2014/main" id="{C0D18379-3334-C5BD-44EB-DE10099A2C64}"/>
              </a:ext>
            </a:extLst>
          </p:cNvPr>
          <p:cNvPicPr>
            <a:picLocks/>
          </p:cNvPicPr>
          <p:nvPr/>
        </p:nvPicPr>
        <p:blipFill>
          <a:blip r:embed="rId2">
            <a:duotone>
              <a:schemeClr val="accent2">
                <a:shade val="45000"/>
                <a:satMod val="135000"/>
              </a:schemeClr>
              <a:prstClr val="white"/>
            </a:duotone>
          </a:blip>
          <a:stretch>
            <a:fillRect/>
          </a:stretch>
        </p:blipFill>
        <p:spPr>
          <a:xfrm>
            <a:off x="7188072" y="2169450"/>
            <a:ext cx="1096263" cy="1096263"/>
          </a:xfrm>
          <a:prstGeom prst="rect">
            <a:avLst/>
          </a:prstGeom>
        </p:spPr>
      </p:pic>
      <p:pic>
        <p:nvPicPr>
          <p:cNvPr id="10" name="Picture 9">
            <a:extLst>
              <a:ext uri="{FF2B5EF4-FFF2-40B4-BE49-F238E27FC236}">
                <a16:creationId xmlns:a16="http://schemas.microsoft.com/office/drawing/2014/main" id="{EF82A73A-F94A-3026-139B-7A10BF70AF19}"/>
              </a:ext>
            </a:extLst>
          </p:cNvPr>
          <p:cNvPicPr>
            <a:picLocks/>
          </p:cNvPicPr>
          <p:nvPr/>
        </p:nvPicPr>
        <p:blipFill>
          <a:blip r:embed="rId3">
            <a:duotone>
              <a:schemeClr val="accent1">
                <a:shade val="45000"/>
                <a:satMod val="135000"/>
              </a:schemeClr>
              <a:prstClr val="white"/>
            </a:duotone>
          </a:blip>
          <a:stretch>
            <a:fillRect/>
          </a:stretch>
        </p:blipFill>
        <p:spPr>
          <a:xfrm>
            <a:off x="7811567" y="1980641"/>
            <a:ext cx="832539" cy="832539"/>
          </a:xfrm>
          <a:prstGeom prst="rect">
            <a:avLst/>
          </a:prstGeom>
        </p:spPr>
      </p:pic>
      <p:grpSp>
        <p:nvGrpSpPr>
          <p:cNvPr id="11" name="Group 10">
            <a:extLst>
              <a:ext uri="{FF2B5EF4-FFF2-40B4-BE49-F238E27FC236}">
                <a16:creationId xmlns:a16="http://schemas.microsoft.com/office/drawing/2014/main" id="{A2EE01C1-E9C2-CA66-A47C-2EE81372A1E9}"/>
              </a:ext>
            </a:extLst>
          </p:cNvPr>
          <p:cNvGrpSpPr/>
          <p:nvPr/>
        </p:nvGrpSpPr>
        <p:grpSpPr>
          <a:xfrm>
            <a:off x="8401303" y="1690688"/>
            <a:ext cx="1226799" cy="1079674"/>
            <a:chOff x="713088" y="4611644"/>
            <a:chExt cx="1226799" cy="1079674"/>
          </a:xfrm>
        </p:grpSpPr>
        <p:pic>
          <p:nvPicPr>
            <p:cNvPr id="12" name="Picture 11">
              <a:extLst>
                <a:ext uri="{FF2B5EF4-FFF2-40B4-BE49-F238E27FC236}">
                  <a16:creationId xmlns:a16="http://schemas.microsoft.com/office/drawing/2014/main" id="{D53896CA-A605-E1C9-BD1C-F9926272D5C0}"/>
                </a:ext>
              </a:extLst>
            </p:cNvPr>
            <p:cNvPicPr>
              <a:picLocks/>
            </p:cNvPicPr>
            <p:nvPr/>
          </p:nvPicPr>
          <p:blipFill>
            <a:blip r:embed="rId4">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13" name="Picture 12">
              <a:extLst>
                <a:ext uri="{FF2B5EF4-FFF2-40B4-BE49-F238E27FC236}">
                  <a16:creationId xmlns:a16="http://schemas.microsoft.com/office/drawing/2014/main" id="{F58B5A34-BB11-C133-4ED5-78985C139EC8}"/>
                </a:ext>
              </a:extLst>
            </p:cNvPr>
            <p:cNvPicPr>
              <a:picLocks/>
            </p:cNvPicPr>
            <p:nvPr/>
          </p:nvPicPr>
          <p:blipFill>
            <a:blip r:embed="rId5"/>
            <a:stretch>
              <a:fillRect/>
            </a:stretch>
          </p:blipFill>
          <p:spPr>
            <a:xfrm>
              <a:off x="1246877" y="4998308"/>
              <a:ext cx="693010" cy="693010"/>
            </a:xfrm>
            <a:prstGeom prst="rect">
              <a:avLst/>
            </a:prstGeom>
          </p:spPr>
        </p:pic>
      </p:grpSp>
      <p:sp>
        <p:nvSpPr>
          <p:cNvPr id="14" name="Rectangle 13">
            <a:extLst>
              <a:ext uri="{FF2B5EF4-FFF2-40B4-BE49-F238E27FC236}">
                <a16:creationId xmlns:a16="http://schemas.microsoft.com/office/drawing/2014/main" id="{9F93B0C7-25CC-9542-DF88-204831DAC1C8}"/>
              </a:ext>
            </a:extLst>
          </p:cNvPr>
          <p:cNvSpPr/>
          <p:nvPr/>
        </p:nvSpPr>
        <p:spPr>
          <a:xfrm>
            <a:off x="7072933" y="3453720"/>
            <a:ext cx="3113069" cy="977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Interventional data</a:t>
            </a:r>
          </a:p>
          <a:p>
            <a:pPr algn="ctr"/>
            <a:r>
              <a:rPr lang="en-US" sz="2400" dirty="0"/>
              <a:t>Cycling (T)={1,0,1}</a:t>
            </a:r>
          </a:p>
        </p:txBody>
      </p:sp>
      <p:pic>
        <p:nvPicPr>
          <p:cNvPr id="15" name="Picture 14">
            <a:extLst>
              <a:ext uri="{FF2B5EF4-FFF2-40B4-BE49-F238E27FC236}">
                <a16:creationId xmlns:a16="http://schemas.microsoft.com/office/drawing/2014/main" id="{513B27E3-F514-5B11-18FB-CE35EF49D5E9}"/>
              </a:ext>
            </a:extLst>
          </p:cNvPr>
          <p:cNvPicPr>
            <a:picLocks/>
          </p:cNvPicPr>
          <p:nvPr/>
        </p:nvPicPr>
        <p:blipFill>
          <a:blip r:embed="rId5"/>
          <a:stretch>
            <a:fillRect/>
          </a:stretch>
        </p:blipFill>
        <p:spPr>
          <a:xfrm>
            <a:off x="7729126" y="2666707"/>
            <a:ext cx="693010" cy="693010"/>
          </a:xfrm>
          <a:prstGeom prst="rect">
            <a:avLst/>
          </a:prstGeom>
        </p:spPr>
      </p:pic>
      <p:sp>
        <p:nvSpPr>
          <p:cNvPr id="16" name="Arrow: Right 15">
            <a:extLst>
              <a:ext uri="{FF2B5EF4-FFF2-40B4-BE49-F238E27FC236}">
                <a16:creationId xmlns:a16="http://schemas.microsoft.com/office/drawing/2014/main" id="{65667A47-AF34-D146-76B7-80F8C92A13C4}"/>
              </a:ext>
            </a:extLst>
          </p:cNvPr>
          <p:cNvSpPr/>
          <p:nvPr/>
        </p:nvSpPr>
        <p:spPr>
          <a:xfrm>
            <a:off x="5162764" y="2251934"/>
            <a:ext cx="1664807" cy="30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23C625-FA28-E629-3EC7-55B584CFBB25}"/>
              </a:ext>
            </a:extLst>
          </p:cNvPr>
          <p:cNvSpPr txBox="1"/>
          <p:nvPr/>
        </p:nvSpPr>
        <p:spPr>
          <a:xfrm>
            <a:off x="5293104" y="1932331"/>
            <a:ext cx="1554106" cy="400110"/>
          </a:xfrm>
          <a:prstGeom prst="rect">
            <a:avLst/>
          </a:prstGeom>
          <a:noFill/>
        </p:spPr>
        <p:txBody>
          <a:bodyPr wrap="square" rtlCol="0">
            <a:spAutoFit/>
          </a:bodyPr>
          <a:lstStyle/>
          <a:p>
            <a:r>
              <a:rPr lang="en-US" sz="2000" dirty="0"/>
              <a:t>Intervention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967D22-5845-7A20-DD06-CE049E8C5653}"/>
                  </a:ext>
                </a:extLst>
              </p:cNvPr>
              <p:cNvSpPr txBox="1"/>
              <p:nvPr/>
            </p:nvSpPr>
            <p:spPr>
              <a:xfrm>
                <a:off x="1227762" y="4936479"/>
                <a:ext cx="31541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a:latin typeface="Cambria Math" panose="02040503050406030204" pitchFamily="18" charset="0"/>
                        </a:rPr>
                        <m:t>𝑷</m:t>
                      </m:r>
                      <m:d>
                        <m:dPr>
                          <m:endChr m:val="|"/>
                          <m:ctrlPr>
                            <a:rPr lang="en-US" sz="2400" b="1" i="1" dirty="0">
                              <a:latin typeface="Cambria Math" panose="02040503050406030204" pitchFamily="18" charset="0"/>
                            </a:rPr>
                          </m:ctrlPr>
                        </m:dPr>
                        <m:e>
                          <m:r>
                            <a:rPr lang="en-US" sz="2400" b="1" i="1" dirty="0">
                              <a:latin typeface="Cambria Math" panose="02040503050406030204" pitchFamily="18" charset="0"/>
                            </a:rPr>
                            <m:t>𝑯𝒆𝒂𝒍𝒕𝒉</m:t>
                          </m:r>
                        </m:e>
                      </m:d>
                      <m:r>
                        <a:rPr lang="en-US" sz="2400" b="1" i="1" dirty="0">
                          <a:latin typeface="Cambria Math" panose="02040503050406030204" pitchFamily="18" charset="0"/>
                        </a:rPr>
                        <m:t>𝑪𝒚𝒄𝒍𝒊𝒏𝒈</m:t>
                      </m:r>
                      <m:r>
                        <a:rPr lang="en-US" sz="2400" b="1" i="1" dirty="0">
                          <a:latin typeface="Cambria Math" panose="02040503050406030204" pitchFamily="18" charset="0"/>
                        </a:rPr>
                        <m:t>, </m:t>
                      </m:r>
                      <m:r>
                        <a:rPr lang="en-US" sz="2400" b="1" i="1" dirty="0">
                          <a:latin typeface="Cambria Math" panose="02040503050406030204" pitchFamily="18" charset="0"/>
                        </a:rPr>
                        <m:t>𝑨𝒈𝒆</m:t>
                      </m:r>
                      <m:r>
                        <a:rPr lang="en-US" sz="2400" b="1" i="1" dirty="0">
                          <a:latin typeface="Cambria Math" panose="02040503050406030204" pitchFamily="18" charset="0"/>
                        </a:rPr>
                        <m:t>, </m:t>
                      </m:r>
                      <m:r>
                        <a:rPr lang="en-US" sz="2400" b="1" i="1" dirty="0">
                          <a:latin typeface="Cambria Math" panose="02040503050406030204" pitchFamily="18" charset="0"/>
                        </a:rPr>
                        <m:t>𝑪𝒐𝒍𝒐𝒓</m:t>
                      </m:r>
                      <m:r>
                        <a:rPr lang="en-US" sz="2400" b="1" i="1" dirty="0">
                          <a:latin typeface="Cambria Math" panose="02040503050406030204" pitchFamily="18" charset="0"/>
                        </a:rPr>
                        <m:t>)</m:t>
                      </m:r>
                    </m:oMath>
                  </m:oMathPara>
                </a14:m>
                <a:endParaRPr lang="en-US" sz="2400" b="1" dirty="0"/>
              </a:p>
            </p:txBody>
          </p:sp>
        </mc:Choice>
        <mc:Fallback xmlns="">
          <p:sp>
            <p:nvSpPr>
              <p:cNvPr id="18" name="TextBox 17">
                <a:extLst>
                  <a:ext uri="{FF2B5EF4-FFF2-40B4-BE49-F238E27FC236}">
                    <a16:creationId xmlns:a16="http://schemas.microsoft.com/office/drawing/2014/main" id="{93967D22-5845-7A20-DD06-CE049E8C5653}"/>
                  </a:ext>
                </a:extLst>
              </p:cNvPr>
              <p:cNvSpPr txBox="1">
                <a:spLocks noRot="1" noChangeAspect="1" noMove="1" noResize="1" noEditPoints="1" noAdjustHandles="1" noChangeArrowheads="1" noChangeShapeType="1" noTextEdit="1"/>
              </p:cNvSpPr>
              <p:nvPr/>
            </p:nvSpPr>
            <p:spPr>
              <a:xfrm>
                <a:off x="1227762" y="4936479"/>
                <a:ext cx="3154166" cy="461665"/>
              </a:xfrm>
              <a:prstGeom prst="rect">
                <a:avLst/>
              </a:prstGeom>
              <a:blipFill>
                <a:blip r:embed="rId6"/>
                <a:stretch>
                  <a:fillRect l="-386" r="-4594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9833D9A-96B1-6808-E1B9-1A16A1010928}"/>
                  </a:ext>
                </a:extLst>
              </p:cNvPr>
              <p:cNvSpPr txBox="1"/>
              <p:nvPr/>
            </p:nvSpPr>
            <p:spPr>
              <a:xfrm>
                <a:off x="6375114" y="4751812"/>
                <a:ext cx="536824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dirty="0" smtClean="0">
                              <a:latin typeface="Cambria Math" panose="02040503050406030204" pitchFamily="18" charset="0"/>
                            </a:rPr>
                          </m:ctrlPr>
                        </m:sSupPr>
                        <m:e>
                          <m:r>
                            <a:rPr lang="en-US" sz="2400" b="1" i="1" dirty="0" smtClean="0">
                              <a:latin typeface="Cambria Math" panose="02040503050406030204" pitchFamily="18" charset="0"/>
                            </a:rPr>
                            <m:t>𝑷</m:t>
                          </m:r>
                        </m:e>
                        <m:sup>
                          <m:r>
                            <a:rPr lang="en-US" sz="2400" b="1" i="1" dirty="0" smtClean="0">
                              <a:latin typeface="Cambria Math" panose="02040503050406030204" pitchFamily="18" charset="0"/>
                            </a:rPr>
                            <m:t>∗</m:t>
                          </m:r>
                        </m:sup>
                      </m:sSup>
                      <m:d>
                        <m:dPr>
                          <m:endChr m:val="|"/>
                          <m:ctrlPr>
                            <a:rPr lang="en-US" sz="2400" b="1" i="1" dirty="0">
                              <a:latin typeface="Cambria Math" panose="02040503050406030204" pitchFamily="18" charset="0"/>
                            </a:rPr>
                          </m:ctrlPr>
                        </m:dPr>
                        <m:e>
                          <m:r>
                            <a:rPr lang="en-US" sz="2400" b="1" i="1" dirty="0">
                              <a:latin typeface="Cambria Math" panose="02040503050406030204" pitchFamily="18" charset="0"/>
                            </a:rPr>
                            <m:t>𝑯𝒆𝒂𝒍𝒕𝒉</m:t>
                          </m:r>
                        </m:e>
                      </m:d>
                      <m:r>
                        <a:rPr lang="en-US" sz="2400" b="1" i="1" dirty="0">
                          <a:latin typeface="Cambria Math" panose="02040503050406030204" pitchFamily="18" charset="0"/>
                        </a:rPr>
                        <m:t>𝑪𝒚𝒄𝒍𝒊𝒏𝒈</m:t>
                      </m:r>
                      <m:r>
                        <a:rPr lang="en-US" sz="2400" b="1" i="1" dirty="0">
                          <a:latin typeface="Cambria Math" panose="02040503050406030204" pitchFamily="18" charset="0"/>
                        </a:rPr>
                        <m:t>, </m:t>
                      </m:r>
                      <m:r>
                        <a:rPr lang="en-US" sz="2400" b="1" i="1" dirty="0">
                          <a:latin typeface="Cambria Math" panose="02040503050406030204" pitchFamily="18" charset="0"/>
                        </a:rPr>
                        <m:t>𝑨𝒈𝒆</m:t>
                      </m:r>
                      <m:r>
                        <a:rPr lang="en-US" sz="2400" b="1" i="1" dirty="0">
                          <a:latin typeface="Cambria Math" panose="02040503050406030204" pitchFamily="18" charset="0"/>
                        </a:rPr>
                        <m:t>, </m:t>
                      </m:r>
                      <m:r>
                        <a:rPr lang="en-US" sz="2400" b="1" i="1" dirty="0">
                          <a:latin typeface="Cambria Math" panose="02040503050406030204" pitchFamily="18" charset="0"/>
                        </a:rPr>
                        <m:t>𝑪𝒐𝒍𝒐𝒓</m:t>
                      </m:r>
                      <m:r>
                        <a:rPr lang="en-US" sz="2400" b="1" i="1" dirty="0">
                          <a:latin typeface="Cambria Math" panose="02040503050406030204" pitchFamily="18" charset="0"/>
                        </a:rPr>
                        <m:t>)</m:t>
                      </m:r>
                    </m:oMath>
                  </m:oMathPara>
                </a14:m>
                <a:endParaRPr lang="en-US" sz="2400" b="1" dirty="0"/>
              </a:p>
              <a:p>
                <a:r>
                  <a:rPr lang="en-US" sz="2400" b="1" dirty="0"/>
                  <a:t>=</a:t>
                </a:r>
                <a14:m>
                  <m:oMath xmlns:m="http://schemas.openxmlformats.org/officeDocument/2006/math">
                    <m:r>
                      <a:rPr lang="en-US" sz="2400" b="1" i="1" smtClean="0">
                        <a:latin typeface="Cambria Math" panose="02040503050406030204" pitchFamily="18" charset="0"/>
                      </a:rPr>
                      <m:t>𝑷</m:t>
                    </m:r>
                    <m:r>
                      <a:rPr lang="en-US" sz="2400" b="1" i="1" smtClean="0">
                        <a:latin typeface="Cambria Math" panose="02040503050406030204" pitchFamily="18" charset="0"/>
                      </a:rPr>
                      <m:t>(</m:t>
                    </m:r>
                    <m:r>
                      <a:rPr lang="en-US" sz="2400" b="1" i="1" smtClean="0">
                        <a:latin typeface="Cambria Math" panose="02040503050406030204" pitchFamily="18" charset="0"/>
                      </a:rPr>
                      <m:t>𝑯𝒆𝒂𝒍𝒕𝒉</m:t>
                    </m:r>
                    <m:r>
                      <a:rPr lang="en-US" sz="2400" b="1" i="1" smtClean="0">
                        <a:latin typeface="Cambria Math" panose="02040503050406030204" pitchFamily="18" charset="0"/>
                      </a:rPr>
                      <m:t>|</m:t>
                    </m:r>
                    <m:r>
                      <a:rPr lang="en-US" sz="2400" b="1" i="1" smtClean="0">
                        <a:latin typeface="Cambria Math" panose="02040503050406030204" pitchFamily="18" charset="0"/>
                      </a:rPr>
                      <m:t>𝒅𝒐</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𝑪𝒚𝒄𝒍𝒊𝒏𝒈</m:t>
                        </m:r>
                      </m:e>
                    </m:d>
                    <m:r>
                      <a:rPr lang="en-US" sz="2400" b="1" i="1" smtClean="0">
                        <a:latin typeface="Cambria Math" panose="02040503050406030204" pitchFamily="18" charset="0"/>
                      </a:rPr>
                      <m:t>, </m:t>
                    </m:r>
                    <m:r>
                      <a:rPr lang="en-US" sz="2400" b="1" i="1" smtClean="0">
                        <a:latin typeface="Cambria Math" panose="02040503050406030204" pitchFamily="18" charset="0"/>
                      </a:rPr>
                      <m:t>𝑨𝒈𝒆</m:t>
                    </m:r>
                    <m:r>
                      <a:rPr lang="en-US" sz="2400" b="1" i="1" smtClean="0">
                        <a:latin typeface="Cambria Math" panose="02040503050406030204" pitchFamily="18" charset="0"/>
                      </a:rPr>
                      <m:t>, </m:t>
                    </m:r>
                    <m:r>
                      <a:rPr lang="en-US" sz="2400" b="1" i="1" smtClean="0">
                        <a:latin typeface="Cambria Math" panose="02040503050406030204" pitchFamily="18" charset="0"/>
                      </a:rPr>
                      <m:t>𝑪𝒐𝒍𝒐𝒓</m:t>
                    </m:r>
                    <m:r>
                      <a:rPr lang="en-US" sz="2400" b="1" i="1" smtClean="0">
                        <a:latin typeface="Cambria Math" panose="02040503050406030204" pitchFamily="18" charset="0"/>
                      </a:rPr>
                      <m:t>)</m:t>
                    </m:r>
                  </m:oMath>
                </a14:m>
                <a:endParaRPr lang="en-US" sz="2400" b="1" dirty="0"/>
              </a:p>
            </p:txBody>
          </p:sp>
        </mc:Choice>
        <mc:Fallback xmlns="">
          <p:sp>
            <p:nvSpPr>
              <p:cNvPr id="19" name="TextBox 18">
                <a:extLst>
                  <a:ext uri="{FF2B5EF4-FFF2-40B4-BE49-F238E27FC236}">
                    <a16:creationId xmlns:a16="http://schemas.microsoft.com/office/drawing/2014/main" id="{29833D9A-96B1-6808-E1B9-1A16A1010928}"/>
                  </a:ext>
                </a:extLst>
              </p:cNvPr>
              <p:cNvSpPr txBox="1">
                <a:spLocks noRot="1" noChangeAspect="1" noMove="1" noResize="1" noEditPoints="1" noAdjustHandles="1" noChangeArrowheads="1" noChangeShapeType="1" noTextEdit="1"/>
              </p:cNvSpPr>
              <p:nvPr/>
            </p:nvSpPr>
            <p:spPr>
              <a:xfrm>
                <a:off x="6375114" y="4751812"/>
                <a:ext cx="5368248" cy="830997"/>
              </a:xfrm>
              <a:prstGeom prst="rect">
                <a:avLst/>
              </a:prstGeom>
              <a:blipFill>
                <a:blip r:embed="rId7"/>
                <a:stretch>
                  <a:fillRect l="-1818" r="-455" b="-15328"/>
                </a:stretch>
              </a:blipFill>
            </p:spPr>
            <p:txBody>
              <a:bodyPr/>
              <a:lstStyle/>
              <a:p>
                <a:r>
                  <a:rPr lang="en-US">
                    <a:noFill/>
                  </a:rPr>
                  <a:t> </a:t>
                </a:r>
              </a:p>
            </p:txBody>
          </p:sp>
        </mc:Fallback>
      </mc:AlternateContent>
    </p:spTree>
    <p:extLst>
      <p:ext uri="{BB962C8B-B14F-4D97-AF65-F5344CB8AC3E}">
        <p14:creationId xmlns:p14="http://schemas.microsoft.com/office/powerpoint/2010/main" val="1393981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0BD1-1D36-4061-BF37-7BC6D4DE72D4}"/>
              </a:ext>
            </a:extLst>
          </p:cNvPr>
          <p:cNvSpPr>
            <a:spLocks noGrp="1"/>
          </p:cNvSpPr>
          <p:nvPr>
            <p:ph type="title"/>
          </p:nvPr>
        </p:nvSpPr>
        <p:spPr>
          <a:xfrm>
            <a:off x="838200" y="365125"/>
            <a:ext cx="10879476" cy="1325563"/>
          </a:xfrm>
        </p:spPr>
        <p:txBody>
          <a:bodyPr>
            <a:normAutofit/>
          </a:bodyPr>
          <a:lstStyle/>
          <a:p>
            <a:r>
              <a:rPr lang="en-US" b="1" dirty="0"/>
              <a:t>Important: </a:t>
            </a:r>
            <a:r>
              <a:rPr lang="en-US" dirty="0"/>
              <a:t>A  do-intervention affects only the desired variable, </a:t>
            </a:r>
            <a:r>
              <a:rPr lang="en-US" b="1" dirty="0"/>
              <a:t>keeping everything else fixed</a:t>
            </a:r>
          </a:p>
        </p:txBody>
      </p:sp>
      <p:sp>
        <p:nvSpPr>
          <p:cNvPr id="3" name="Content Placeholder 2">
            <a:extLst>
              <a:ext uri="{FF2B5EF4-FFF2-40B4-BE49-F238E27FC236}">
                <a16:creationId xmlns:a16="http://schemas.microsoft.com/office/drawing/2014/main" id="{0F03BF73-198A-C9E3-F170-6D0DFA5AC6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EF9C57-F2AC-944E-8DFA-1389C5E58984}"/>
              </a:ext>
            </a:extLst>
          </p:cNvPr>
          <p:cNvPicPr>
            <a:picLocks/>
          </p:cNvPicPr>
          <p:nvPr/>
        </p:nvPicPr>
        <p:blipFill>
          <a:blip r:embed="rId2">
            <a:duotone>
              <a:schemeClr val="accent2">
                <a:shade val="45000"/>
                <a:satMod val="135000"/>
              </a:schemeClr>
              <a:prstClr val="white"/>
            </a:duotone>
          </a:blip>
          <a:stretch>
            <a:fillRect/>
          </a:stretch>
        </p:blipFill>
        <p:spPr>
          <a:xfrm>
            <a:off x="1543244" y="2445253"/>
            <a:ext cx="1096263" cy="1096263"/>
          </a:xfrm>
          <a:prstGeom prst="rect">
            <a:avLst/>
          </a:prstGeom>
        </p:spPr>
      </p:pic>
      <p:pic>
        <p:nvPicPr>
          <p:cNvPr id="5" name="Picture 4">
            <a:extLst>
              <a:ext uri="{FF2B5EF4-FFF2-40B4-BE49-F238E27FC236}">
                <a16:creationId xmlns:a16="http://schemas.microsoft.com/office/drawing/2014/main" id="{F13758D4-F053-A110-A5E2-17C5696AD280}"/>
              </a:ext>
            </a:extLst>
          </p:cNvPr>
          <p:cNvPicPr>
            <a:picLocks/>
          </p:cNvPicPr>
          <p:nvPr/>
        </p:nvPicPr>
        <p:blipFill>
          <a:blip r:embed="rId3">
            <a:duotone>
              <a:schemeClr val="accent1">
                <a:shade val="45000"/>
                <a:satMod val="135000"/>
              </a:schemeClr>
              <a:prstClr val="white"/>
            </a:duotone>
          </a:blip>
          <a:stretch>
            <a:fillRect/>
          </a:stretch>
        </p:blipFill>
        <p:spPr>
          <a:xfrm>
            <a:off x="2166739" y="2256444"/>
            <a:ext cx="832539" cy="832539"/>
          </a:xfrm>
          <a:prstGeom prst="rect">
            <a:avLst/>
          </a:prstGeom>
        </p:spPr>
      </p:pic>
      <p:pic>
        <p:nvPicPr>
          <p:cNvPr id="6" name="Picture 5">
            <a:extLst>
              <a:ext uri="{FF2B5EF4-FFF2-40B4-BE49-F238E27FC236}">
                <a16:creationId xmlns:a16="http://schemas.microsoft.com/office/drawing/2014/main" id="{F873F5A4-5BAA-7D49-ECF9-408D5F98F7FE}"/>
              </a:ext>
            </a:extLst>
          </p:cNvPr>
          <p:cNvPicPr>
            <a:picLocks/>
          </p:cNvPicPr>
          <p:nvPr/>
        </p:nvPicPr>
        <p:blipFill>
          <a:blip r:embed="rId4">
            <a:duotone>
              <a:schemeClr val="accent2">
                <a:shade val="45000"/>
                <a:satMod val="135000"/>
              </a:schemeClr>
              <a:prstClr val="white"/>
            </a:duotone>
          </a:blip>
          <a:stretch>
            <a:fillRect/>
          </a:stretch>
        </p:blipFill>
        <p:spPr>
          <a:xfrm>
            <a:off x="2756475" y="1966491"/>
            <a:ext cx="977729" cy="977729"/>
          </a:xfrm>
          <a:prstGeom prst="rect">
            <a:avLst/>
          </a:prstGeom>
        </p:spPr>
      </p:pic>
      <p:pic>
        <p:nvPicPr>
          <p:cNvPr id="7" name="Picture 6">
            <a:extLst>
              <a:ext uri="{FF2B5EF4-FFF2-40B4-BE49-F238E27FC236}">
                <a16:creationId xmlns:a16="http://schemas.microsoft.com/office/drawing/2014/main" id="{B56D8777-318C-06CE-CDE3-DAB06055D3D4}"/>
              </a:ext>
            </a:extLst>
          </p:cNvPr>
          <p:cNvPicPr>
            <a:picLocks/>
          </p:cNvPicPr>
          <p:nvPr/>
        </p:nvPicPr>
        <p:blipFill>
          <a:blip r:embed="rId5"/>
          <a:stretch>
            <a:fillRect/>
          </a:stretch>
        </p:blipFill>
        <p:spPr>
          <a:xfrm>
            <a:off x="3290264" y="2353155"/>
            <a:ext cx="693010" cy="693010"/>
          </a:xfrm>
          <a:prstGeom prst="rect">
            <a:avLst/>
          </a:prstGeom>
        </p:spPr>
      </p:pic>
      <p:sp>
        <p:nvSpPr>
          <p:cNvPr id="8" name="Rectangle 7">
            <a:extLst>
              <a:ext uri="{FF2B5EF4-FFF2-40B4-BE49-F238E27FC236}">
                <a16:creationId xmlns:a16="http://schemas.microsoft.com/office/drawing/2014/main" id="{3736ECF2-EDD0-F962-93E8-F55EC1A50AD6}"/>
              </a:ext>
            </a:extLst>
          </p:cNvPr>
          <p:cNvSpPr/>
          <p:nvPr/>
        </p:nvSpPr>
        <p:spPr>
          <a:xfrm>
            <a:off x="1428105" y="3729523"/>
            <a:ext cx="3113069" cy="977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Observed data 1</a:t>
            </a:r>
          </a:p>
          <a:p>
            <a:pPr algn="ctr"/>
            <a:r>
              <a:rPr lang="en-US" sz="2400" dirty="0"/>
              <a:t>Cycling (T)={0,0,1}</a:t>
            </a:r>
          </a:p>
        </p:txBody>
      </p:sp>
      <p:pic>
        <p:nvPicPr>
          <p:cNvPr id="9" name="Picture 8">
            <a:extLst>
              <a:ext uri="{FF2B5EF4-FFF2-40B4-BE49-F238E27FC236}">
                <a16:creationId xmlns:a16="http://schemas.microsoft.com/office/drawing/2014/main" id="{04530DC4-A0BF-59B4-55DB-9374E7D76F7D}"/>
              </a:ext>
            </a:extLst>
          </p:cNvPr>
          <p:cNvPicPr>
            <a:picLocks/>
          </p:cNvPicPr>
          <p:nvPr/>
        </p:nvPicPr>
        <p:blipFill>
          <a:blip r:embed="rId2">
            <a:duotone>
              <a:schemeClr val="accent4">
                <a:shade val="45000"/>
                <a:satMod val="135000"/>
              </a:schemeClr>
              <a:prstClr val="white"/>
            </a:duotone>
          </a:blip>
          <a:stretch>
            <a:fillRect/>
          </a:stretch>
        </p:blipFill>
        <p:spPr>
          <a:xfrm>
            <a:off x="6859296" y="2445253"/>
            <a:ext cx="1096263" cy="1096263"/>
          </a:xfrm>
          <a:prstGeom prst="rect">
            <a:avLst/>
          </a:prstGeom>
        </p:spPr>
      </p:pic>
      <p:pic>
        <p:nvPicPr>
          <p:cNvPr id="10" name="Picture 9">
            <a:extLst>
              <a:ext uri="{FF2B5EF4-FFF2-40B4-BE49-F238E27FC236}">
                <a16:creationId xmlns:a16="http://schemas.microsoft.com/office/drawing/2014/main" id="{B5F8FC58-B716-D68A-A5CF-83942DA27838}"/>
              </a:ext>
            </a:extLst>
          </p:cNvPr>
          <p:cNvPicPr>
            <a:picLocks/>
          </p:cNvPicPr>
          <p:nvPr/>
        </p:nvPicPr>
        <p:blipFill>
          <a:blip r:embed="rId3">
            <a:duotone>
              <a:schemeClr val="accent1">
                <a:shade val="45000"/>
                <a:satMod val="135000"/>
              </a:schemeClr>
              <a:prstClr val="white"/>
            </a:duotone>
          </a:blip>
          <a:stretch>
            <a:fillRect/>
          </a:stretch>
        </p:blipFill>
        <p:spPr>
          <a:xfrm>
            <a:off x="7482791" y="2256444"/>
            <a:ext cx="832539" cy="832539"/>
          </a:xfrm>
          <a:prstGeom prst="rect">
            <a:avLst/>
          </a:prstGeom>
        </p:spPr>
      </p:pic>
      <p:grpSp>
        <p:nvGrpSpPr>
          <p:cNvPr id="11" name="Group 10">
            <a:extLst>
              <a:ext uri="{FF2B5EF4-FFF2-40B4-BE49-F238E27FC236}">
                <a16:creationId xmlns:a16="http://schemas.microsoft.com/office/drawing/2014/main" id="{FDEA69A9-3FD9-03AE-3589-43338802026C}"/>
              </a:ext>
            </a:extLst>
          </p:cNvPr>
          <p:cNvGrpSpPr/>
          <p:nvPr/>
        </p:nvGrpSpPr>
        <p:grpSpPr>
          <a:xfrm>
            <a:off x="8072527" y="1966491"/>
            <a:ext cx="1226799" cy="1079674"/>
            <a:chOff x="713088" y="4611644"/>
            <a:chExt cx="1226799" cy="1079674"/>
          </a:xfrm>
        </p:grpSpPr>
        <p:pic>
          <p:nvPicPr>
            <p:cNvPr id="12" name="Picture 11">
              <a:extLst>
                <a:ext uri="{FF2B5EF4-FFF2-40B4-BE49-F238E27FC236}">
                  <a16:creationId xmlns:a16="http://schemas.microsoft.com/office/drawing/2014/main" id="{1EDDF295-9AB3-9063-B1A9-D8BB8C4054E9}"/>
                </a:ext>
              </a:extLst>
            </p:cNvPr>
            <p:cNvPicPr>
              <a:picLocks/>
            </p:cNvPicPr>
            <p:nvPr/>
          </p:nvPicPr>
          <p:blipFill>
            <a:blip r:embed="rId4">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13" name="Picture 12">
              <a:extLst>
                <a:ext uri="{FF2B5EF4-FFF2-40B4-BE49-F238E27FC236}">
                  <a16:creationId xmlns:a16="http://schemas.microsoft.com/office/drawing/2014/main" id="{DA7D9BC2-4189-B7C5-7333-77CB565489EF}"/>
                </a:ext>
              </a:extLst>
            </p:cNvPr>
            <p:cNvPicPr>
              <a:picLocks/>
            </p:cNvPicPr>
            <p:nvPr/>
          </p:nvPicPr>
          <p:blipFill>
            <a:blip r:embed="rId5"/>
            <a:stretch>
              <a:fillRect/>
            </a:stretch>
          </p:blipFill>
          <p:spPr>
            <a:xfrm>
              <a:off x="1246877" y="4998308"/>
              <a:ext cx="693010" cy="693010"/>
            </a:xfrm>
            <a:prstGeom prst="rect">
              <a:avLst/>
            </a:prstGeom>
          </p:spPr>
        </p:pic>
      </p:grpSp>
      <p:sp>
        <p:nvSpPr>
          <p:cNvPr id="14" name="Rectangle 13">
            <a:extLst>
              <a:ext uri="{FF2B5EF4-FFF2-40B4-BE49-F238E27FC236}">
                <a16:creationId xmlns:a16="http://schemas.microsoft.com/office/drawing/2014/main" id="{113F873B-DABD-8FC9-EF9C-953510A72807}"/>
              </a:ext>
            </a:extLst>
          </p:cNvPr>
          <p:cNvSpPr/>
          <p:nvPr/>
        </p:nvSpPr>
        <p:spPr>
          <a:xfrm>
            <a:off x="6744157" y="3729523"/>
            <a:ext cx="3113069" cy="977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Observed data 2</a:t>
            </a:r>
          </a:p>
          <a:p>
            <a:pPr algn="ctr"/>
            <a:r>
              <a:rPr lang="en-US" sz="2400" dirty="0"/>
              <a:t>Cycling (T)={1,0,1}</a:t>
            </a:r>
          </a:p>
        </p:txBody>
      </p:sp>
      <p:pic>
        <p:nvPicPr>
          <p:cNvPr id="15" name="Picture 14">
            <a:extLst>
              <a:ext uri="{FF2B5EF4-FFF2-40B4-BE49-F238E27FC236}">
                <a16:creationId xmlns:a16="http://schemas.microsoft.com/office/drawing/2014/main" id="{34E73C83-064A-551C-8079-12C97BFBFD7C}"/>
              </a:ext>
            </a:extLst>
          </p:cNvPr>
          <p:cNvPicPr>
            <a:picLocks/>
          </p:cNvPicPr>
          <p:nvPr/>
        </p:nvPicPr>
        <p:blipFill>
          <a:blip r:embed="rId5"/>
          <a:stretch>
            <a:fillRect/>
          </a:stretch>
        </p:blipFill>
        <p:spPr>
          <a:xfrm>
            <a:off x="7400350" y="2942510"/>
            <a:ext cx="693010" cy="693010"/>
          </a:xfrm>
          <a:prstGeom prst="rect">
            <a:avLst/>
          </a:prstGeom>
        </p:spPr>
      </p:pic>
      <p:sp>
        <p:nvSpPr>
          <p:cNvPr id="16" name="Arrow: Right 15">
            <a:extLst>
              <a:ext uri="{FF2B5EF4-FFF2-40B4-BE49-F238E27FC236}">
                <a16:creationId xmlns:a16="http://schemas.microsoft.com/office/drawing/2014/main" id="{9DD0ED03-5EEB-2447-64D9-3470CAEAAF95}"/>
              </a:ext>
            </a:extLst>
          </p:cNvPr>
          <p:cNvSpPr/>
          <p:nvPr/>
        </p:nvSpPr>
        <p:spPr>
          <a:xfrm>
            <a:off x="4833988" y="2527737"/>
            <a:ext cx="1664807" cy="30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8AB43F5-56FB-DB21-D74D-24B153EF12DB}"/>
              </a:ext>
            </a:extLst>
          </p:cNvPr>
          <p:cNvSpPr txBox="1"/>
          <p:nvPr/>
        </p:nvSpPr>
        <p:spPr>
          <a:xfrm>
            <a:off x="4889338" y="1964827"/>
            <a:ext cx="1554106" cy="707886"/>
          </a:xfrm>
          <a:prstGeom prst="rect">
            <a:avLst/>
          </a:prstGeom>
          <a:noFill/>
        </p:spPr>
        <p:txBody>
          <a:bodyPr wrap="square" rtlCol="0">
            <a:spAutoFit/>
          </a:bodyPr>
          <a:lstStyle/>
          <a:p>
            <a:r>
              <a:rPr lang="en-US" sz="2000" dirty="0"/>
              <a:t>Not an Intervention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9F64EE6-8668-46CB-607F-A98B569C87F2}"/>
                  </a:ext>
                </a:extLst>
              </p:cNvPr>
              <p:cNvSpPr txBox="1"/>
              <p:nvPr/>
            </p:nvSpPr>
            <p:spPr>
              <a:xfrm>
                <a:off x="1227762" y="4936479"/>
                <a:ext cx="31541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a:latin typeface="Cambria Math" panose="02040503050406030204" pitchFamily="18" charset="0"/>
                        </a:rPr>
                        <m:t>𝑷</m:t>
                      </m:r>
                      <m:d>
                        <m:dPr>
                          <m:endChr m:val="|"/>
                          <m:ctrlPr>
                            <a:rPr lang="en-US" sz="2400" b="1" i="1" dirty="0">
                              <a:latin typeface="Cambria Math" panose="02040503050406030204" pitchFamily="18" charset="0"/>
                            </a:rPr>
                          </m:ctrlPr>
                        </m:dPr>
                        <m:e>
                          <m:r>
                            <a:rPr lang="en-US" sz="2400" b="1" i="1" dirty="0">
                              <a:latin typeface="Cambria Math" panose="02040503050406030204" pitchFamily="18" charset="0"/>
                            </a:rPr>
                            <m:t>𝑯𝒆𝒂𝒍𝒕𝒉</m:t>
                          </m:r>
                        </m:e>
                      </m:d>
                      <m:r>
                        <a:rPr lang="en-US" sz="2400" b="1" i="1" dirty="0">
                          <a:latin typeface="Cambria Math" panose="02040503050406030204" pitchFamily="18" charset="0"/>
                        </a:rPr>
                        <m:t>𝑪𝒚𝒄𝒍𝒊𝒏𝒈</m:t>
                      </m:r>
                      <m:r>
                        <a:rPr lang="en-US" sz="2400" b="1" i="1" dirty="0">
                          <a:latin typeface="Cambria Math" panose="02040503050406030204" pitchFamily="18" charset="0"/>
                        </a:rPr>
                        <m:t>, </m:t>
                      </m:r>
                      <m:r>
                        <a:rPr lang="en-US" sz="2400" b="1" i="1" dirty="0">
                          <a:latin typeface="Cambria Math" panose="02040503050406030204" pitchFamily="18" charset="0"/>
                        </a:rPr>
                        <m:t>𝑨𝒈𝒆</m:t>
                      </m:r>
                      <m:r>
                        <a:rPr lang="en-US" sz="2400" b="1" i="1" dirty="0">
                          <a:latin typeface="Cambria Math" panose="02040503050406030204" pitchFamily="18" charset="0"/>
                        </a:rPr>
                        <m:t>, </m:t>
                      </m:r>
                      <m:r>
                        <a:rPr lang="en-US" sz="2400" b="1" i="1" dirty="0">
                          <a:latin typeface="Cambria Math" panose="02040503050406030204" pitchFamily="18" charset="0"/>
                        </a:rPr>
                        <m:t>𝑪𝒐𝒍𝒐𝒓</m:t>
                      </m:r>
                      <m:r>
                        <a:rPr lang="en-US" sz="2400" b="1" i="1" dirty="0">
                          <a:latin typeface="Cambria Math" panose="02040503050406030204" pitchFamily="18" charset="0"/>
                        </a:rPr>
                        <m:t>)</m:t>
                      </m:r>
                    </m:oMath>
                  </m:oMathPara>
                </a14:m>
                <a:endParaRPr lang="en-US" sz="2400" b="1" dirty="0"/>
              </a:p>
            </p:txBody>
          </p:sp>
        </mc:Choice>
        <mc:Fallback xmlns="">
          <p:sp>
            <p:nvSpPr>
              <p:cNvPr id="19" name="TextBox 18">
                <a:extLst>
                  <a:ext uri="{FF2B5EF4-FFF2-40B4-BE49-F238E27FC236}">
                    <a16:creationId xmlns:a16="http://schemas.microsoft.com/office/drawing/2014/main" id="{29F64EE6-8668-46CB-607F-A98B569C87F2}"/>
                  </a:ext>
                </a:extLst>
              </p:cNvPr>
              <p:cNvSpPr txBox="1">
                <a:spLocks noRot="1" noChangeAspect="1" noMove="1" noResize="1" noEditPoints="1" noAdjustHandles="1" noChangeArrowheads="1" noChangeShapeType="1" noTextEdit="1"/>
              </p:cNvSpPr>
              <p:nvPr/>
            </p:nvSpPr>
            <p:spPr>
              <a:xfrm>
                <a:off x="1227762" y="4936479"/>
                <a:ext cx="3154166" cy="461665"/>
              </a:xfrm>
              <a:prstGeom prst="rect">
                <a:avLst/>
              </a:prstGeom>
              <a:blipFill>
                <a:blip r:embed="rId6"/>
                <a:stretch>
                  <a:fillRect l="-386" r="-4594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AD0C415-03DA-CF1C-DE7A-9C51DF06EC4C}"/>
                  </a:ext>
                </a:extLst>
              </p:cNvPr>
              <p:cNvSpPr txBox="1"/>
              <p:nvPr/>
            </p:nvSpPr>
            <p:spPr>
              <a:xfrm>
                <a:off x="6277510" y="4751812"/>
                <a:ext cx="546585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dirty="0" smtClean="0">
                              <a:latin typeface="Cambria Math" panose="02040503050406030204" pitchFamily="18" charset="0"/>
                            </a:rPr>
                          </m:ctrlPr>
                        </m:sSupPr>
                        <m:e>
                          <m:r>
                            <a:rPr lang="en-US" sz="2400" b="1" i="1" dirty="0" smtClean="0">
                              <a:latin typeface="Cambria Math" panose="02040503050406030204" pitchFamily="18" charset="0"/>
                            </a:rPr>
                            <m:t>𝑷</m:t>
                          </m:r>
                        </m:e>
                        <m:sup>
                          <m:r>
                            <a:rPr lang="en-US" sz="2400" b="1" i="1" dirty="0" smtClean="0">
                              <a:latin typeface="Cambria Math" panose="02040503050406030204" pitchFamily="18" charset="0"/>
                            </a:rPr>
                            <m:t>∗</m:t>
                          </m:r>
                        </m:sup>
                      </m:sSup>
                      <m:d>
                        <m:dPr>
                          <m:endChr m:val="|"/>
                          <m:ctrlPr>
                            <a:rPr lang="en-US" sz="2400" b="1" i="1" dirty="0">
                              <a:latin typeface="Cambria Math" panose="02040503050406030204" pitchFamily="18" charset="0"/>
                            </a:rPr>
                          </m:ctrlPr>
                        </m:dPr>
                        <m:e>
                          <m:r>
                            <a:rPr lang="en-US" sz="2400" b="1" i="1" dirty="0">
                              <a:latin typeface="Cambria Math" panose="02040503050406030204" pitchFamily="18" charset="0"/>
                            </a:rPr>
                            <m:t>𝑯𝒆𝒂𝒍𝒕𝒉</m:t>
                          </m:r>
                        </m:e>
                      </m:d>
                      <m:r>
                        <a:rPr lang="en-US" sz="2400" b="1" i="1" dirty="0">
                          <a:latin typeface="Cambria Math" panose="02040503050406030204" pitchFamily="18" charset="0"/>
                        </a:rPr>
                        <m:t>𝑪𝒚𝒄𝒍𝒊𝒏𝒈</m:t>
                      </m:r>
                      <m:r>
                        <a:rPr lang="en-US" sz="2400" b="1" i="1" dirty="0">
                          <a:latin typeface="Cambria Math" panose="02040503050406030204" pitchFamily="18" charset="0"/>
                        </a:rPr>
                        <m:t>, </m:t>
                      </m:r>
                      <m:r>
                        <a:rPr lang="en-US" sz="2400" b="1" i="1" dirty="0">
                          <a:latin typeface="Cambria Math" panose="02040503050406030204" pitchFamily="18" charset="0"/>
                        </a:rPr>
                        <m:t>𝑨𝒈𝒆</m:t>
                      </m:r>
                      <m:r>
                        <a:rPr lang="en-US" sz="2400" b="1" i="1" dirty="0">
                          <a:latin typeface="Cambria Math" panose="02040503050406030204" pitchFamily="18" charset="0"/>
                        </a:rPr>
                        <m:t>, </m:t>
                      </m:r>
                      <m:r>
                        <a:rPr lang="en-US" sz="2400" b="1" i="1" dirty="0">
                          <a:latin typeface="Cambria Math" panose="02040503050406030204" pitchFamily="18" charset="0"/>
                        </a:rPr>
                        <m:t>𝑪𝒐𝒍𝒐𝒓</m:t>
                      </m:r>
                      <m:r>
                        <a:rPr lang="en-US" sz="2400" b="1" i="1" dirty="0">
                          <a:latin typeface="Cambria Math" panose="02040503050406030204" pitchFamily="18" charset="0"/>
                        </a:rPr>
                        <m:t>)</m:t>
                      </m:r>
                    </m:oMath>
                  </m:oMathPara>
                </a14:m>
                <a:endParaRPr lang="en-US" sz="2400" b="1" dirty="0"/>
              </a:p>
              <a:p>
                <a:r>
                  <a:rPr lang="en-US" sz="2400" b="1" dirty="0"/>
                  <a:t>!=</a:t>
                </a:r>
                <a14:m>
                  <m:oMath xmlns:m="http://schemas.openxmlformats.org/officeDocument/2006/math">
                    <m:r>
                      <a:rPr lang="en-US" sz="2400" b="1" i="1" strike="sngStrike" smtClean="0">
                        <a:latin typeface="Cambria Math" panose="02040503050406030204" pitchFamily="18" charset="0"/>
                      </a:rPr>
                      <m:t>𝑷</m:t>
                    </m:r>
                    <m:r>
                      <a:rPr lang="en-US" sz="2400" b="1" i="1" strike="sngStrike" smtClean="0">
                        <a:latin typeface="Cambria Math" panose="02040503050406030204" pitchFamily="18" charset="0"/>
                      </a:rPr>
                      <m:t>(</m:t>
                    </m:r>
                    <m:r>
                      <a:rPr lang="en-US" sz="2400" b="1" i="1" strike="sngStrike" smtClean="0">
                        <a:latin typeface="Cambria Math" panose="02040503050406030204" pitchFamily="18" charset="0"/>
                      </a:rPr>
                      <m:t>𝑯𝒆𝒂𝒍𝒕𝒉</m:t>
                    </m:r>
                    <m:r>
                      <a:rPr lang="en-US" sz="2400" b="1" i="1" strike="sngStrike" smtClean="0">
                        <a:latin typeface="Cambria Math" panose="02040503050406030204" pitchFamily="18" charset="0"/>
                      </a:rPr>
                      <m:t>|</m:t>
                    </m:r>
                    <m:r>
                      <a:rPr lang="en-US" sz="2400" b="1" i="1" strike="sngStrike" smtClean="0">
                        <a:latin typeface="Cambria Math" panose="02040503050406030204" pitchFamily="18" charset="0"/>
                      </a:rPr>
                      <m:t>𝒅𝒐</m:t>
                    </m:r>
                    <m:d>
                      <m:dPr>
                        <m:ctrlPr>
                          <a:rPr lang="en-US" sz="2400" b="1" i="1" strike="sngStrike" smtClean="0">
                            <a:latin typeface="Cambria Math" panose="02040503050406030204" pitchFamily="18" charset="0"/>
                          </a:rPr>
                        </m:ctrlPr>
                      </m:dPr>
                      <m:e>
                        <m:r>
                          <a:rPr lang="en-US" sz="2400" b="1" i="1" strike="sngStrike" smtClean="0">
                            <a:latin typeface="Cambria Math" panose="02040503050406030204" pitchFamily="18" charset="0"/>
                          </a:rPr>
                          <m:t>𝑪𝒚𝒄𝒍𝒊𝒏𝒈</m:t>
                        </m:r>
                      </m:e>
                    </m:d>
                    <m:r>
                      <a:rPr lang="en-US" sz="2400" b="1" i="1" strike="sngStrike" smtClean="0">
                        <a:latin typeface="Cambria Math" panose="02040503050406030204" pitchFamily="18" charset="0"/>
                      </a:rPr>
                      <m:t>, </m:t>
                    </m:r>
                    <m:r>
                      <a:rPr lang="en-US" sz="2400" b="1" i="1" strike="sngStrike" smtClean="0">
                        <a:latin typeface="Cambria Math" panose="02040503050406030204" pitchFamily="18" charset="0"/>
                      </a:rPr>
                      <m:t>𝑨𝒈𝒆</m:t>
                    </m:r>
                    <m:r>
                      <a:rPr lang="en-US" sz="2400" b="1" i="1" strike="sngStrike" smtClean="0">
                        <a:latin typeface="Cambria Math" panose="02040503050406030204" pitchFamily="18" charset="0"/>
                      </a:rPr>
                      <m:t>, </m:t>
                    </m:r>
                    <m:r>
                      <a:rPr lang="en-US" sz="2400" b="1" i="1" strike="sngStrike" smtClean="0">
                        <a:latin typeface="Cambria Math" panose="02040503050406030204" pitchFamily="18" charset="0"/>
                      </a:rPr>
                      <m:t>𝑪𝒐𝒍𝒐𝒓</m:t>
                    </m:r>
                    <m:r>
                      <a:rPr lang="en-US" sz="2400" b="1" i="1" strike="sngStrike" smtClean="0">
                        <a:latin typeface="Cambria Math" panose="02040503050406030204" pitchFamily="18" charset="0"/>
                      </a:rPr>
                      <m:t>)</m:t>
                    </m:r>
                  </m:oMath>
                </a14:m>
                <a:endParaRPr lang="en-US" sz="2400" b="1" strike="sngStrike" dirty="0"/>
              </a:p>
            </p:txBody>
          </p:sp>
        </mc:Choice>
        <mc:Fallback xmlns="">
          <p:sp>
            <p:nvSpPr>
              <p:cNvPr id="20" name="TextBox 19">
                <a:extLst>
                  <a:ext uri="{FF2B5EF4-FFF2-40B4-BE49-F238E27FC236}">
                    <a16:creationId xmlns:a16="http://schemas.microsoft.com/office/drawing/2014/main" id="{8AD0C415-03DA-CF1C-DE7A-9C51DF06EC4C}"/>
                  </a:ext>
                </a:extLst>
              </p:cNvPr>
              <p:cNvSpPr txBox="1">
                <a:spLocks noRot="1" noChangeAspect="1" noMove="1" noResize="1" noEditPoints="1" noAdjustHandles="1" noChangeArrowheads="1" noChangeShapeType="1" noTextEdit="1"/>
              </p:cNvSpPr>
              <p:nvPr/>
            </p:nvSpPr>
            <p:spPr>
              <a:xfrm>
                <a:off x="6277510" y="4751812"/>
                <a:ext cx="5465852" cy="830997"/>
              </a:xfrm>
              <a:prstGeom prst="rect">
                <a:avLst/>
              </a:prstGeom>
              <a:blipFill>
                <a:blip r:embed="rId7"/>
                <a:stretch>
                  <a:fillRect l="-1786" r="-446" b="-15328"/>
                </a:stretch>
              </a:blipFill>
            </p:spPr>
            <p:txBody>
              <a:bodyPr/>
              <a:lstStyle/>
              <a:p>
                <a:r>
                  <a:rPr lang="en-US">
                    <a:noFill/>
                  </a:rPr>
                  <a:t> </a:t>
                </a:r>
              </a:p>
            </p:txBody>
          </p:sp>
        </mc:Fallback>
      </mc:AlternateContent>
    </p:spTree>
    <p:extLst>
      <p:ext uri="{BB962C8B-B14F-4D97-AF65-F5344CB8AC3E}">
        <p14:creationId xmlns:p14="http://schemas.microsoft.com/office/powerpoint/2010/main" val="148813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9525-43EB-F04E-95F6-49CDB883D5CD}"/>
              </a:ext>
            </a:extLst>
          </p:cNvPr>
          <p:cNvSpPr>
            <a:spLocks noGrp="1"/>
          </p:cNvSpPr>
          <p:nvPr>
            <p:ph type="title"/>
          </p:nvPr>
        </p:nvSpPr>
        <p:spPr/>
        <p:txBody>
          <a:bodyPr/>
          <a:lstStyle/>
          <a:p>
            <a:r>
              <a:rPr lang="en-US" dirty="0"/>
              <a:t>Second important concept: </a:t>
            </a:r>
            <a:r>
              <a:rPr lang="en-US" b="1" dirty="0">
                <a:solidFill>
                  <a:schemeClr val="accent1"/>
                </a:solidFill>
              </a:rPr>
              <a:t>counterfactual</a:t>
            </a:r>
            <a:br>
              <a:rPr lang="en-US" dirty="0">
                <a:solidFill>
                  <a:schemeClr val="accent1"/>
                </a:solidFill>
              </a:rPr>
            </a:br>
            <a:r>
              <a:rPr lang="en-US" dirty="0"/>
              <a:t>(What would have happened </a:t>
            </a:r>
            <a:r>
              <a:rPr lang="en-US" i="1" dirty="0"/>
              <a:t>if</a:t>
            </a:r>
            <a:r>
              <a:rPr lang="en-US" dirty="0"/>
              <a:t>)</a:t>
            </a:r>
          </a:p>
        </p:txBody>
      </p:sp>
      <p:pic>
        <p:nvPicPr>
          <p:cNvPr id="4" name="Picture 3" descr="&lt;strong&gt;World&lt;/strong&gt; Icon — Shine Set: global, globe">
            <a:extLst>
              <a:ext uri="{FF2B5EF4-FFF2-40B4-BE49-F238E27FC236}">
                <a16:creationId xmlns:a16="http://schemas.microsoft.com/office/drawing/2014/main" id="{E70153FE-8707-F1C3-AF07-0DB802D7D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475" y="2249469"/>
            <a:ext cx="2828631" cy="2828631"/>
          </a:xfrm>
          <a:prstGeom prst="rect">
            <a:avLst/>
          </a:prstGeom>
        </p:spPr>
      </p:pic>
      <p:pic>
        <p:nvPicPr>
          <p:cNvPr id="5" name="Picture 4" descr="&lt;strong&gt;World&lt;/strong&gt; Icon — Shine Set: global, globe">
            <a:extLst>
              <a:ext uri="{FF2B5EF4-FFF2-40B4-BE49-F238E27FC236}">
                <a16:creationId xmlns:a16="http://schemas.microsoft.com/office/drawing/2014/main" id="{D596AB18-C2E7-3876-1D90-0D47DB9D27A2}"/>
              </a:ext>
            </a:extLst>
          </p:cNvPr>
          <p:cNvPicPr>
            <a:picLocks/>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613084" y="2248908"/>
            <a:ext cx="2829615" cy="2829615"/>
          </a:xfrm>
          <a:prstGeom prst="rect">
            <a:avLst/>
          </a:prstGeom>
        </p:spPr>
      </p:pic>
      <p:sp>
        <p:nvSpPr>
          <p:cNvPr id="6" name="TextBox 5">
            <a:extLst>
              <a:ext uri="{FF2B5EF4-FFF2-40B4-BE49-F238E27FC236}">
                <a16:creationId xmlns:a16="http://schemas.microsoft.com/office/drawing/2014/main" id="{5844567F-8E43-0BBA-2A48-A81F35A23E67}"/>
              </a:ext>
            </a:extLst>
          </p:cNvPr>
          <p:cNvSpPr txBox="1"/>
          <p:nvPr/>
        </p:nvSpPr>
        <p:spPr>
          <a:xfrm>
            <a:off x="2381790" y="1732141"/>
            <a:ext cx="2298000" cy="830997"/>
          </a:xfrm>
          <a:prstGeom prst="rect">
            <a:avLst/>
          </a:prstGeom>
          <a:noFill/>
        </p:spPr>
        <p:txBody>
          <a:bodyPr wrap="square" rtlCol="0">
            <a:spAutoFit/>
          </a:bodyPr>
          <a:lstStyle/>
          <a:p>
            <a:r>
              <a:rPr lang="en-US" sz="2400" b="1" dirty="0"/>
              <a:t>     Real World 		</a:t>
            </a:r>
          </a:p>
        </p:txBody>
      </p:sp>
      <p:sp>
        <p:nvSpPr>
          <p:cNvPr id="7" name="TextBox 6">
            <a:extLst>
              <a:ext uri="{FF2B5EF4-FFF2-40B4-BE49-F238E27FC236}">
                <a16:creationId xmlns:a16="http://schemas.microsoft.com/office/drawing/2014/main" id="{0AA71DB0-E614-E8DF-B708-FF52D4DA8A6A}"/>
              </a:ext>
            </a:extLst>
          </p:cNvPr>
          <p:cNvSpPr txBox="1"/>
          <p:nvPr/>
        </p:nvSpPr>
        <p:spPr>
          <a:xfrm>
            <a:off x="5964148" y="1690688"/>
            <a:ext cx="4607960" cy="830997"/>
          </a:xfrm>
          <a:prstGeom prst="rect">
            <a:avLst/>
          </a:prstGeom>
          <a:noFill/>
        </p:spPr>
        <p:txBody>
          <a:bodyPr wrap="square" rtlCol="0">
            <a:spAutoFit/>
          </a:bodyPr>
          <a:lstStyle/>
          <a:p>
            <a:r>
              <a:rPr lang="en-US" sz="2400" b="1" dirty="0"/>
              <a:t>     Counterfactual  World 		</a:t>
            </a:r>
          </a:p>
        </p:txBody>
      </p:sp>
      <p:pic>
        <p:nvPicPr>
          <p:cNvPr id="8" name="Picture 7">
            <a:extLst>
              <a:ext uri="{FF2B5EF4-FFF2-40B4-BE49-F238E27FC236}">
                <a16:creationId xmlns:a16="http://schemas.microsoft.com/office/drawing/2014/main" id="{8DAAC060-8B7C-06AE-1F31-A7DA6070BB62}"/>
              </a:ext>
            </a:extLst>
          </p:cNvPr>
          <p:cNvPicPr>
            <a:picLocks/>
          </p:cNvPicPr>
          <p:nvPr/>
        </p:nvPicPr>
        <p:blipFill>
          <a:blip r:embed="rId3">
            <a:duotone>
              <a:schemeClr val="accent2">
                <a:shade val="45000"/>
                <a:satMod val="135000"/>
              </a:schemeClr>
              <a:prstClr val="white"/>
            </a:duotone>
          </a:blip>
          <a:stretch>
            <a:fillRect/>
          </a:stretch>
        </p:blipFill>
        <p:spPr>
          <a:xfrm>
            <a:off x="1621642" y="5205464"/>
            <a:ext cx="1096263" cy="1096263"/>
          </a:xfrm>
          <a:prstGeom prst="rect">
            <a:avLst/>
          </a:prstGeom>
        </p:spPr>
      </p:pic>
      <p:grpSp>
        <p:nvGrpSpPr>
          <p:cNvPr id="11" name="Group 10">
            <a:extLst>
              <a:ext uri="{FF2B5EF4-FFF2-40B4-BE49-F238E27FC236}">
                <a16:creationId xmlns:a16="http://schemas.microsoft.com/office/drawing/2014/main" id="{7D1FE5D6-81A2-73A6-54F6-B956CEB98DEF}"/>
              </a:ext>
            </a:extLst>
          </p:cNvPr>
          <p:cNvGrpSpPr/>
          <p:nvPr/>
        </p:nvGrpSpPr>
        <p:grpSpPr>
          <a:xfrm>
            <a:off x="4138519" y="5205464"/>
            <a:ext cx="1234064" cy="1190267"/>
            <a:chOff x="6289084" y="5205464"/>
            <a:chExt cx="1234064" cy="1190267"/>
          </a:xfrm>
        </p:grpSpPr>
        <p:pic>
          <p:nvPicPr>
            <p:cNvPr id="9" name="Picture 8">
              <a:extLst>
                <a:ext uri="{FF2B5EF4-FFF2-40B4-BE49-F238E27FC236}">
                  <a16:creationId xmlns:a16="http://schemas.microsoft.com/office/drawing/2014/main" id="{25DFC602-27F4-5FE6-5242-36E9ACE3CC15}"/>
                </a:ext>
              </a:extLst>
            </p:cNvPr>
            <p:cNvPicPr>
              <a:picLocks/>
            </p:cNvPicPr>
            <p:nvPr/>
          </p:nvPicPr>
          <p:blipFill>
            <a:blip r:embed="rId3">
              <a:duotone>
                <a:schemeClr val="accent2">
                  <a:shade val="45000"/>
                  <a:satMod val="135000"/>
                </a:schemeClr>
                <a:prstClr val="white"/>
              </a:duotone>
            </a:blip>
            <a:stretch>
              <a:fillRect/>
            </a:stretch>
          </p:blipFill>
          <p:spPr>
            <a:xfrm>
              <a:off x="6289084" y="5205464"/>
              <a:ext cx="1096263" cy="1096263"/>
            </a:xfrm>
            <a:prstGeom prst="rect">
              <a:avLst/>
            </a:prstGeom>
          </p:spPr>
        </p:pic>
        <p:pic>
          <p:nvPicPr>
            <p:cNvPr id="10" name="Picture 9">
              <a:extLst>
                <a:ext uri="{FF2B5EF4-FFF2-40B4-BE49-F238E27FC236}">
                  <a16:creationId xmlns:a16="http://schemas.microsoft.com/office/drawing/2014/main" id="{6A1F1BB9-63CB-416A-A7B4-0C18447D95BC}"/>
                </a:ext>
              </a:extLst>
            </p:cNvPr>
            <p:cNvPicPr>
              <a:picLocks/>
            </p:cNvPicPr>
            <p:nvPr/>
          </p:nvPicPr>
          <p:blipFill>
            <a:blip r:embed="rId4"/>
            <a:stretch>
              <a:fillRect/>
            </a:stretch>
          </p:blipFill>
          <p:spPr>
            <a:xfrm>
              <a:off x="6830138" y="5702721"/>
              <a:ext cx="693010" cy="693010"/>
            </a:xfrm>
            <a:prstGeom prst="rect">
              <a:avLst/>
            </a:prstGeom>
          </p:spPr>
        </p:pic>
      </p:grpSp>
      <p:sp>
        <p:nvSpPr>
          <p:cNvPr id="12" name="Arrow: Right 11">
            <a:extLst>
              <a:ext uri="{FF2B5EF4-FFF2-40B4-BE49-F238E27FC236}">
                <a16:creationId xmlns:a16="http://schemas.microsoft.com/office/drawing/2014/main" id="{E017A813-517B-6A42-248A-CC3D4AF62E6B}"/>
              </a:ext>
            </a:extLst>
          </p:cNvPr>
          <p:cNvSpPr/>
          <p:nvPr/>
        </p:nvSpPr>
        <p:spPr>
          <a:xfrm>
            <a:off x="2652735" y="5636881"/>
            <a:ext cx="1664807" cy="30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3AD928E-7F2E-27FA-3999-3913CF6D210F}"/>
              </a:ext>
            </a:extLst>
          </p:cNvPr>
          <p:cNvSpPr txBox="1"/>
          <p:nvPr/>
        </p:nvSpPr>
        <p:spPr>
          <a:xfrm>
            <a:off x="2783075" y="5317278"/>
            <a:ext cx="1554106" cy="400110"/>
          </a:xfrm>
          <a:prstGeom prst="rect">
            <a:avLst/>
          </a:prstGeom>
          <a:noFill/>
        </p:spPr>
        <p:txBody>
          <a:bodyPr wrap="square" rtlCol="0">
            <a:spAutoFit/>
          </a:bodyPr>
          <a:lstStyle/>
          <a:p>
            <a:r>
              <a:rPr lang="en-US" sz="2000" dirty="0"/>
              <a:t>Intervention</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80A7417-6384-EBB3-3D7D-7D6DE5B25D2C}"/>
                  </a:ext>
                </a:extLst>
              </p:cNvPr>
              <p:cNvSpPr/>
              <p:nvPr/>
            </p:nvSpPr>
            <p:spPr>
              <a:xfrm>
                <a:off x="1556472" y="6371095"/>
                <a:ext cx="1096263" cy="362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𝑯𝒆𝒂𝒍𝒕</m:t>
                      </m:r>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𝒉</m:t>
                          </m:r>
                        </m:e>
                        <m:sub>
                          <m:r>
                            <a:rPr lang="en-US" sz="2000" b="1" i="1" dirty="0" err="1">
                              <a:latin typeface="Cambria Math" panose="02040503050406030204" pitchFamily="18" charset="0"/>
                            </a:rPr>
                            <m:t>𝒕</m:t>
                          </m:r>
                        </m:sub>
                      </m:sSub>
                    </m:oMath>
                  </m:oMathPara>
                </a14:m>
                <a:endParaRPr lang="en-US" sz="2000" b="1" dirty="0"/>
              </a:p>
            </p:txBody>
          </p:sp>
        </mc:Choice>
        <mc:Fallback xmlns="">
          <p:sp>
            <p:nvSpPr>
              <p:cNvPr id="14" name="Rectangle 13">
                <a:extLst>
                  <a:ext uri="{FF2B5EF4-FFF2-40B4-BE49-F238E27FC236}">
                    <a16:creationId xmlns:a16="http://schemas.microsoft.com/office/drawing/2014/main" id="{B80A7417-6384-EBB3-3D7D-7D6DE5B25D2C}"/>
                  </a:ext>
                </a:extLst>
              </p:cNvPr>
              <p:cNvSpPr>
                <a:spLocks noRot="1" noChangeAspect="1" noMove="1" noResize="1" noEditPoints="1" noAdjustHandles="1" noChangeArrowheads="1" noChangeShapeType="1" noTextEdit="1"/>
              </p:cNvSpPr>
              <p:nvPr/>
            </p:nvSpPr>
            <p:spPr>
              <a:xfrm>
                <a:off x="1556472" y="6371095"/>
                <a:ext cx="1096263" cy="362049"/>
              </a:xfrm>
              <a:prstGeom prst="rect">
                <a:avLst/>
              </a:prstGeom>
              <a:blipFill>
                <a:blip r:embed="rId5"/>
                <a:stretch>
                  <a:fillRect l="-3279"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C6E27E0-44F3-91EA-F599-FE5DF13C9AFD}"/>
                  </a:ext>
                </a:extLst>
              </p:cNvPr>
              <p:cNvSpPr/>
              <p:nvPr/>
            </p:nvSpPr>
            <p:spPr>
              <a:xfrm>
                <a:off x="4226941" y="6363251"/>
                <a:ext cx="1311920" cy="369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𝑯𝒆𝒂𝒍𝒕</m:t>
                      </m:r>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𝒉</m:t>
                          </m:r>
                        </m:e>
                        <m:sub>
                          <m:r>
                            <a:rPr lang="en-US" sz="2000" b="1" i="1" dirty="0" err="1">
                              <a:latin typeface="Cambria Math" panose="02040503050406030204" pitchFamily="18" charset="0"/>
                            </a:rPr>
                            <m:t>𝒕</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sub>
                      </m:sSub>
                    </m:oMath>
                  </m:oMathPara>
                </a14:m>
                <a:endParaRPr lang="en-US" sz="2000" b="1" dirty="0"/>
              </a:p>
            </p:txBody>
          </p:sp>
        </mc:Choice>
        <mc:Fallback xmlns="">
          <p:sp>
            <p:nvSpPr>
              <p:cNvPr id="17" name="Rectangle 16">
                <a:extLst>
                  <a:ext uri="{FF2B5EF4-FFF2-40B4-BE49-F238E27FC236}">
                    <a16:creationId xmlns:a16="http://schemas.microsoft.com/office/drawing/2014/main" id="{EC6E27E0-44F3-91EA-F599-FE5DF13C9AFD}"/>
                  </a:ext>
                </a:extLst>
              </p:cNvPr>
              <p:cNvSpPr>
                <a:spLocks noRot="1" noChangeAspect="1" noMove="1" noResize="1" noEditPoints="1" noAdjustHandles="1" noChangeArrowheads="1" noChangeShapeType="1" noTextEdit="1"/>
              </p:cNvSpPr>
              <p:nvPr/>
            </p:nvSpPr>
            <p:spPr>
              <a:xfrm>
                <a:off x="4226941" y="6363251"/>
                <a:ext cx="1311920" cy="369893"/>
              </a:xfrm>
              <a:prstGeom prst="rect">
                <a:avLst/>
              </a:prstGeom>
              <a:blipFill>
                <a:blip r:embed="rId6"/>
                <a:stretch>
                  <a:fillRect l="-4110" b="-1563"/>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6C10718F-8910-67C8-6B44-A77A380E5D41}"/>
              </a:ext>
            </a:extLst>
          </p:cNvPr>
          <p:cNvPicPr>
            <a:picLocks/>
          </p:cNvPicPr>
          <p:nvPr/>
        </p:nvPicPr>
        <p:blipFill>
          <a:blip r:embed="rId3">
            <a:duotone>
              <a:schemeClr val="accent2">
                <a:shade val="45000"/>
                <a:satMod val="135000"/>
              </a:schemeClr>
              <a:prstClr val="white"/>
            </a:duotone>
          </a:blip>
          <a:stretch>
            <a:fillRect/>
          </a:stretch>
        </p:blipFill>
        <p:spPr>
          <a:xfrm>
            <a:off x="6237988" y="5167312"/>
            <a:ext cx="1096263" cy="1096263"/>
          </a:xfrm>
          <a:prstGeom prst="rect">
            <a:avLst/>
          </a:prstGeom>
        </p:spPr>
      </p:pic>
      <p:pic>
        <p:nvPicPr>
          <p:cNvPr id="28" name="Picture 27">
            <a:extLst>
              <a:ext uri="{FF2B5EF4-FFF2-40B4-BE49-F238E27FC236}">
                <a16:creationId xmlns:a16="http://schemas.microsoft.com/office/drawing/2014/main" id="{84A4FD14-EB32-4681-EEB6-3EAF838D40C7}"/>
              </a:ext>
            </a:extLst>
          </p:cNvPr>
          <p:cNvPicPr>
            <a:picLocks/>
          </p:cNvPicPr>
          <p:nvPr/>
        </p:nvPicPr>
        <p:blipFill>
          <a:blip r:embed="rId3">
            <a:duotone>
              <a:schemeClr val="accent2">
                <a:shade val="45000"/>
                <a:satMod val="135000"/>
              </a:schemeClr>
              <a:prstClr val="white"/>
            </a:duotone>
          </a:blip>
          <a:stretch>
            <a:fillRect/>
          </a:stretch>
        </p:blipFill>
        <p:spPr>
          <a:xfrm>
            <a:off x="8754865" y="5167312"/>
            <a:ext cx="1096263" cy="1096263"/>
          </a:xfrm>
          <a:prstGeom prst="rect">
            <a:avLst/>
          </a:prstGeom>
        </p:spPr>
      </p:pic>
      <p:sp>
        <p:nvSpPr>
          <p:cNvPr id="30" name="Arrow: Right 29">
            <a:extLst>
              <a:ext uri="{FF2B5EF4-FFF2-40B4-BE49-F238E27FC236}">
                <a16:creationId xmlns:a16="http://schemas.microsoft.com/office/drawing/2014/main" id="{1E269F34-1924-0270-2266-DC9500F23659}"/>
              </a:ext>
            </a:extLst>
          </p:cNvPr>
          <p:cNvSpPr/>
          <p:nvPr/>
        </p:nvSpPr>
        <p:spPr>
          <a:xfrm>
            <a:off x="7269081" y="5598729"/>
            <a:ext cx="1664807" cy="30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D04B38E-5B9F-42BB-1C7C-1A84A490739F}"/>
              </a:ext>
            </a:extLst>
          </p:cNvPr>
          <p:cNvSpPr txBox="1"/>
          <p:nvPr/>
        </p:nvSpPr>
        <p:spPr>
          <a:xfrm>
            <a:off x="7399421" y="5279126"/>
            <a:ext cx="1554106" cy="400110"/>
          </a:xfrm>
          <a:prstGeom prst="rect">
            <a:avLst/>
          </a:prstGeom>
          <a:noFill/>
        </p:spPr>
        <p:txBody>
          <a:bodyPr wrap="square" rtlCol="0">
            <a:spAutoFit/>
          </a:bodyPr>
          <a:lstStyle/>
          <a:p>
            <a:r>
              <a:rPr lang="en-US" sz="2000" dirty="0"/>
              <a:t>Intervention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4E9C816-7B0D-F471-04CE-FFB36E4CB42C}"/>
                  </a:ext>
                </a:extLst>
              </p:cNvPr>
              <p:cNvSpPr/>
              <p:nvPr/>
            </p:nvSpPr>
            <p:spPr>
              <a:xfrm>
                <a:off x="6172818" y="6332943"/>
                <a:ext cx="1096263" cy="362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𝑯𝒆𝒂𝒍𝒕</m:t>
                      </m:r>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𝒉</m:t>
                          </m:r>
                        </m:e>
                        <m:sub>
                          <m:r>
                            <a:rPr lang="en-US" sz="2000" b="1" i="1" dirty="0" err="1">
                              <a:latin typeface="Cambria Math" panose="02040503050406030204" pitchFamily="18" charset="0"/>
                            </a:rPr>
                            <m:t>𝒕</m:t>
                          </m:r>
                        </m:sub>
                      </m:sSub>
                    </m:oMath>
                  </m:oMathPara>
                </a14:m>
                <a:endParaRPr lang="en-US" sz="2000" b="1" dirty="0"/>
              </a:p>
            </p:txBody>
          </p:sp>
        </mc:Choice>
        <mc:Fallback xmlns="">
          <p:sp>
            <p:nvSpPr>
              <p:cNvPr id="32" name="Rectangle 31">
                <a:extLst>
                  <a:ext uri="{FF2B5EF4-FFF2-40B4-BE49-F238E27FC236}">
                    <a16:creationId xmlns:a16="http://schemas.microsoft.com/office/drawing/2014/main" id="{54E9C816-7B0D-F471-04CE-FFB36E4CB42C}"/>
                  </a:ext>
                </a:extLst>
              </p:cNvPr>
              <p:cNvSpPr>
                <a:spLocks noRot="1" noChangeAspect="1" noMove="1" noResize="1" noEditPoints="1" noAdjustHandles="1" noChangeArrowheads="1" noChangeShapeType="1" noTextEdit="1"/>
              </p:cNvSpPr>
              <p:nvPr/>
            </p:nvSpPr>
            <p:spPr>
              <a:xfrm>
                <a:off x="6172818" y="6332943"/>
                <a:ext cx="1096263" cy="362049"/>
              </a:xfrm>
              <a:prstGeom prst="rect">
                <a:avLst/>
              </a:prstGeom>
              <a:blipFill>
                <a:blip r:embed="rId7"/>
                <a:stretch>
                  <a:fillRect l="-3846"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D2DF9972-429F-9E20-7D91-29488686B515}"/>
                  </a:ext>
                </a:extLst>
              </p:cNvPr>
              <p:cNvSpPr/>
              <p:nvPr/>
            </p:nvSpPr>
            <p:spPr>
              <a:xfrm>
                <a:off x="8843287" y="6325099"/>
                <a:ext cx="1311920" cy="369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m:t>
                      </m:r>
                    </m:oMath>
                  </m:oMathPara>
                </a14:m>
                <a:endParaRPr lang="en-US" sz="2000" dirty="0"/>
              </a:p>
            </p:txBody>
          </p:sp>
        </mc:Choice>
        <mc:Fallback xmlns="">
          <p:sp>
            <p:nvSpPr>
              <p:cNvPr id="33" name="Rectangle 32">
                <a:extLst>
                  <a:ext uri="{FF2B5EF4-FFF2-40B4-BE49-F238E27FC236}">
                    <a16:creationId xmlns:a16="http://schemas.microsoft.com/office/drawing/2014/main" id="{D2DF9972-429F-9E20-7D91-29488686B515}"/>
                  </a:ext>
                </a:extLst>
              </p:cNvPr>
              <p:cNvSpPr>
                <a:spLocks noRot="1" noChangeAspect="1" noMove="1" noResize="1" noEditPoints="1" noAdjustHandles="1" noChangeArrowheads="1" noChangeShapeType="1" noTextEdit="1"/>
              </p:cNvSpPr>
              <p:nvPr/>
            </p:nvSpPr>
            <p:spPr>
              <a:xfrm>
                <a:off x="8843287" y="6325099"/>
                <a:ext cx="1311920" cy="369893"/>
              </a:xfrm>
              <a:prstGeom prst="rect">
                <a:avLst/>
              </a:prstGeom>
              <a:blipFill>
                <a:blip r:embed="rId8"/>
                <a:stretch>
                  <a:fillRect/>
                </a:stretch>
              </a:blipFill>
            </p:spPr>
            <p:txBody>
              <a:bodyPr/>
              <a:lstStyle/>
              <a:p>
                <a:r>
                  <a:rPr lang="en-US">
                    <a:noFill/>
                  </a:rPr>
                  <a:t> </a:t>
                </a:r>
              </a:p>
            </p:txBody>
          </p:sp>
        </mc:Fallback>
      </mc:AlternateContent>
      <p:sp>
        <p:nvSpPr>
          <p:cNvPr id="34" name="Multiplication Sign 33">
            <a:extLst>
              <a:ext uri="{FF2B5EF4-FFF2-40B4-BE49-F238E27FC236}">
                <a16:creationId xmlns:a16="http://schemas.microsoft.com/office/drawing/2014/main" id="{2CB46255-43D8-63E2-0886-653A20C5D47D}"/>
              </a:ext>
            </a:extLst>
          </p:cNvPr>
          <p:cNvSpPr/>
          <p:nvPr/>
        </p:nvSpPr>
        <p:spPr>
          <a:xfrm>
            <a:off x="7565590" y="5118767"/>
            <a:ext cx="1071787" cy="1167908"/>
          </a:xfrm>
          <a:prstGeom prst="mathMultiply">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21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A60D-02FE-D163-5956-171C4CC23829}"/>
              </a:ext>
            </a:extLst>
          </p:cNvPr>
          <p:cNvSpPr>
            <a:spLocks noGrp="1"/>
          </p:cNvSpPr>
          <p:nvPr>
            <p:ph type="title"/>
          </p:nvPr>
        </p:nvSpPr>
        <p:spPr/>
        <p:txBody>
          <a:bodyPr>
            <a:normAutofit fontScale="90000"/>
          </a:bodyPr>
          <a:lstStyle/>
          <a:p>
            <a:r>
              <a:rPr lang="en-US" b="1" dirty="0"/>
              <a:t>Counterfactual: </a:t>
            </a:r>
            <a:r>
              <a:rPr lang="en-US" dirty="0"/>
              <a:t>Complicated to express formally, </a:t>
            </a:r>
            <a:br>
              <a:rPr lang="en-US" dirty="0"/>
            </a:br>
            <a:r>
              <a:rPr lang="en-US" dirty="0"/>
              <a:t>but intuitive to grasp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6409CED-BA0D-DB8F-1F4C-61F8F75ABFE3}"/>
                  </a:ext>
                </a:extLst>
              </p:cNvPr>
              <p:cNvSpPr>
                <a:spLocks noGrp="1"/>
              </p:cNvSpPr>
              <p:nvPr>
                <p:ph idx="1"/>
              </p:nvPr>
            </p:nvSpPr>
            <p:spPr>
              <a:xfrm>
                <a:off x="838199" y="1825625"/>
                <a:ext cx="10843517" cy="4351338"/>
              </a:xfrm>
            </p:spPr>
            <p:txBody>
              <a:bodyPr>
                <a:normAutofit fontScale="92500"/>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𝑷</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𝑯𝒆𝒂𝒍𝒕</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𝒉</m:t>
                              </m:r>
                            </m:e>
                            <m:sub>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sub>
                          </m:sSub>
                        </m:e>
                        <m:e>
                          <m:r>
                            <a:rPr lang="en-US" b="1" i="1" dirty="0" smtClean="0">
                              <a:latin typeface="Cambria Math" panose="02040503050406030204" pitchFamily="18" charset="0"/>
                            </a:rPr>
                            <m:t>𝑯𝒆𝒂𝒍𝒕</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𝒉</m:t>
                              </m:r>
                            </m:e>
                            <m:sub>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𝟏</m:t>
                              </m:r>
                            </m:sub>
                            <m:sup>
                              <m:r>
                                <a:rPr lang="en-US" b="1" i="1" dirty="0" smtClean="0">
                                  <a:latin typeface="Cambria Math" panose="02040503050406030204" pitchFamily="18" charset="0"/>
                                </a:rPr>
                                <m:t>∗</m:t>
                              </m:r>
                            </m:sup>
                          </m:sSubSup>
                          <m:r>
                            <a:rPr lang="en-US" b="1" i="1" dirty="0" smtClean="0">
                              <a:latin typeface="Cambria Math" panose="02040503050406030204" pitchFamily="18" charset="0"/>
                            </a:rPr>
                            <m:t>, </m:t>
                          </m:r>
                          <m:r>
                            <a:rPr lang="en-US" b="1" i="1" dirty="0" smtClean="0">
                              <a:latin typeface="Cambria Math" panose="02040503050406030204" pitchFamily="18" charset="0"/>
                            </a:rPr>
                            <m:t>𝑯𝒆𝒂𝒍𝒕</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𝒉</m:t>
                              </m:r>
                            </m:e>
                            <m:sub>
                              <m:r>
                                <a:rPr lang="en-US" b="1" i="1" dirty="0" smtClean="0">
                                  <a:latin typeface="Cambria Math" panose="02040503050406030204" pitchFamily="18" charset="0"/>
                                </a:rPr>
                                <m:t>𝒕</m:t>
                              </m:r>
                            </m:sub>
                            <m:sup>
                              <m:r>
                                <a:rPr lang="en-US" b="1" i="1" dirty="0" smtClean="0">
                                  <a:latin typeface="Cambria Math" panose="02040503050406030204" pitchFamily="18" charset="0"/>
                                </a:rPr>
                                <m:t>∗</m:t>
                              </m:r>
                            </m:sup>
                          </m:sSubSup>
                          <m:r>
                            <a:rPr lang="en-US" b="1" i="1" dirty="0" smtClean="0">
                              <a:latin typeface="Cambria Math" panose="02040503050406030204" pitchFamily="18" charset="0"/>
                            </a:rPr>
                            <m:t>, </m:t>
                          </m:r>
                          <m:r>
                            <a:rPr lang="en-US" b="1" i="1" dirty="0" smtClean="0">
                              <a:latin typeface="Cambria Math" panose="02040503050406030204" pitchFamily="18" charset="0"/>
                            </a:rPr>
                            <m:t>𝑪𝒚𝒄𝒍</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𝒆</m:t>
                              </m:r>
                            </m:e>
                            <m:sub>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𝟏</m:t>
                              </m:r>
                            </m:sub>
                          </m:sSub>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solidFill>
                                <a:schemeClr val="accent2"/>
                              </a:solidFill>
                              <a:latin typeface="Cambria Math" panose="02040503050406030204" pitchFamily="18" charset="0"/>
                            </a:rPr>
                            <m:t>𝒅𝒐</m:t>
                          </m:r>
                          <m:d>
                            <m:dPr>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𝑪𝒚𝒄𝒍</m:t>
                              </m:r>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𝒆</m:t>
                                  </m:r>
                                </m:e>
                                <m:sub>
                                  <m:r>
                                    <a:rPr lang="en-US" b="1" i="1" dirty="0" smtClean="0">
                                      <a:solidFill>
                                        <a:schemeClr val="accent2"/>
                                      </a:solidFill>
                                      <a:latin typeface="Cambria Math" panose="02040503050406030204" pitchFamily="18" charset="0"/>
                                    </a:rPr>
                                    <m:t>𝒕</m:t>
                                  </m:r>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𝟏</m:t>
                                  </m:r>
                                </m:sub>
                              </m:sSub>
                            </m:e>
                          </m:d>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𝟎</m:t>
                          </m:r>
                        </m:e>
                      </m:d>
                    </m:oMath>
                  </m:oMathPara>
                </a14:m>
                <a:endParaRPr lang="en-US" b="1" dirty="0"/>
              </a:p>
              <a:p>
                <a:pPr marL="0" indent="0">
                  <a:buNone/>
                </a:pPr>
                <a:endParaRPr lang="en-US" b="1" dirty="0"/>
              </a:p>
              <a:p>
                <a:pPr marL="0" indent="0">
                  <a:buNone/>
                </a:pPr>
                <a:r>
                  <a:rPr lang="en-US" dirty="0"/>
                  <a:t>Given that person started cycling and improved their health, </a:t>
                </a:r>
                <a:r>
                  <a:rPr lang="en-US" b="1" i="1" dirty="0"/>
                  <a:t>what would have happened to their health </a:t>
                </a:r>
                <a:r>
                  <a:rPr lang="en-US" b="1" i="1" dirty="0">
                    <a:solidFill>
                      <a:schemeClr val="accent2"/>
                    </a:solidFill>
                  </a:rPr>
                  <a:t>if they did not start cycling, </a:t>
                </a:r>
                <a:br>
                  <a:rPr lang="en-US" b="1" i="1" dirty="0">
                    <a:solidFill>
                      <a:schemeClr val="accent2"/>
                    </a:solidFill>
                  </a:rPr>
                </a:br>
                <a:r>
                  <a:rPr lang="en-US" b="1" i="1" dirty="0">
                    <a:solidFill>
                      <a:schemeClr val="accent2"/>
                    </a:solidFill>
                  </a:rPr>
                  <a:t>but everything else remained the same</a:t>
                </a:r>
                <a:r>
                  <a:rPr lang="en-US" dirty="0"/>
                  <a:t>?</a:t>
                </a:r>
              </a:p>
            </p:txBody>
          </p:sp>
        </mc:Choice>
        <mc:Fallback>
          <p:sp>
            <p:nvSpPr>
              <p:cNvPr id="3" name="Content Placeholder 2">
                <a:extLst>
                  <a:ext uri="{FF2B5EF4-FFF2-40B4-BE49-F238E27FC236}">
                    <a16:creationId xmlns:a16="http://schemas.microsoft.com/office/drawing/2014/main" id="{E6409CED-BA0D-DB8F-1F4C-61F8F75ABFE3}"/>
                  </a:ext>
                </a:extLst>
              </p:cNvPr>
              <p:cNvSpPr>
                <a:spLocks noGrp="1" noRot="1" noChangeAspect="1" noMove="1" noResize="1" noEditPoints="1" noAdjustHandles="1" noChangeArrowheads="1" noChangeShapeType="1" noTextEdit="1"/>
              </p:cNvSpPr>
              <p:nvPr>
                <p:ph idx="1"/>
              </p:nvPr>
            </p:nvSpPr>
            <p:spPr>
              <a:xfrm>
                <a:off x="838199" y="1825625"/>
                <a:ext cx="10843517" cy="4351338"/>
              </a:xfrm>
              <a:blipFill>
                <a:blip r:embed="rId2"/>
                <a:stretch>
                  <a:fillRect l="-956"/>
                </a:stretch>
              </a:blipFill>
            </p:spPr>
            <p:txBody>
              <a:bodyPr/>
              <a:lstStyle/>
              <a:p>
                <a:r>
                  <a:rPr lang="en-US">
                    <a:noFill/>
                  </a:rPr>
                  <a:t> </a:t>
                </a:r>
              </a:p>
            </p:txBody>
          </p:sp>
        </mc:Fallback>
      </mc:AlternateContent>
    </p:spTree>
    <p:extLst>
      <p:ext uri="{BB962C8B-B14F-4D97-AF65-F5344CB8AC3E}">
        <p14:creationId xmlns:p14="http://schemas.microsoft.com/office/powerpoint/2010/main" val="409424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726F-D8F1-A419-E922-E6683547726A}"/>
              </a:ext>
            </a:extLst>
          </p:cNvPr>
          <p:cNvSpPr>
            <a:spLocks noGrp="1"/>
          </p:cNvSpPr>
          <p:nvPr>
            <p:ph type="title"/>
          </p:nvPr>
        </p:nvSpPr>
        <p:spPr/>
        <p:txBody>
          <a:bodyPr/>
          <a:lstStyle/>
          <a:p>
            <a:r>
              <a:rPr lang="en-US" dirty="0"/>
              <a:t>Now we are ready to define the </a:t>
            </a:r>
            <a:r>
              <a:rPr lang="en-US" b="1" dirty="0">
                <a:solidFill>
                  <a:schemeClr val="accent1"/>
                </a:solidFill>
              </a:rPr>
              <a:t>causal effect </a:t>
            </a:r>
            <a:r>
              <a:rPr lang="en-US" dirty="0"/>
              <a:t>of a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FC68A4-B506-C6B7-AAE9-7A4003833148}"/>
                  </a:ext>
                </a:extLst>
              </p:cNvPr>
              <p:cNvSpPr>
                <a:spLocks noGrp="1"/>
              </p:cNvSpPr>
              <p:nvPr>
                <p:ph idx="1"/>
              </p:nvPr>
            </p:nvSpPr>
            <p:spPr/>
            <p:txBody>
              <a:bodyPr/>
              <a:lstStyle/>
              <a:p>
                <a:endParaRPr lang="en-US" sz="1275" dirty="0"/>
              </a:p>
              <a:p>
                <a:pPr marL="28541" lvl="1" indent="0">
                  <a:buNone/>
                </a:pPr>
                <a:r>
                  <a:rPr lang="en-US" sz="2625" b="1" dirty="0">
                    <a:latin typeface="+mj-lt"/>
                  </a:rPr>
                  <a:t>Definition:</a:t>
                </a:r>
                <a:r>
                  <a:rPr lang="en-US" sz="2625" dirty="0">
                    <a:latin typeface="+mj-lt"/>
                  </a:rPr>
                  <a:t> X causes Y </a:t>
                </a:r>
                <a:r>
                  <a:rPr lang="en-US" sz="2625" dirty="0" err="1">
                    <a:latin typeface="+mj-lt"/>
                  </a:rPr>
                  <a:t>iff</a:t>
                </a:r>
                <a:r>
                  <a:rPr lang="en-US" sz="2625" dirty="0">
                    <a:latin typeface="+mj-lt"/>
                  </a:rPr>
                  <a:t> </a:t>
                </a:r>
              </a:p>
              <a:p>
                <a:pPr marL="28541" lvl="1" indent="0">
                  <a:buNone/>
                </a:pPr>
                <a:r>
                  <a:rPr lang="en-US" sz="2625" dirty="0">
                    <a:latin typeface="+mj-lt"/>
                  </a:rPr>
                  <a:t>	changing X leads to a change in Y, </a:t>
                </a:r>
              </a:p>
              <a:p>
                <a:pPr marL="28541" lvl="1" indent="0">
                  <a:buNone/>
                </a:pPr>
                <a:r>
                  <a:rPr lang="en-US" sz="2625" dirty="0">
                    <a:latin typeface="+mj-lt"/>
                  </a:rPr>
                  <a:t>	keeping everything else constant.</a:t>
                </a:r>
              </a:p>
              <a:p>
                <a:pPr marL="257141" lvl="1"/>
                <a:endParaRPr lang="en-US" sz="2625" dirty="0">
                  <a:latin typeface="+mj-lt"/>
                </a:endParaRPr>
              </a:p>
              <a:p>
                <a:pPr marL="28541" lvl="1" indent="0">
                  <a:buNone/>
                </a:pPr>
                <a:r>
                  <a:rPr lang="en-US" sz="2625" dirty="0">
                    <a:latin typeface="+mj-lt"/>
                  </a:rPr>
                  <a:t>The </a:t>
                </a:r>
                <a:r>
                  <a:rPr lang="en-US" sz="2625" b="1" dirty="0">
                    <a:latin typeface="+mj-lt"/>
                  </a:rPr>
                  <a:t>causal effect </a:t>
                </a:r>
                <a:r>
                  <a:rPr lang="en-US" sz="2625" dirty="0">
                    <a:latin typeface="+mj-lt"/>
                  </a:rPr>
                  <a:t>is the magnitude by which Y is changed by a unit change in X.</a:t>
                </a:r>
              </a:p>
              <a:p>
                <a:pPr marL="28541" lvl="1" indent="0">
                  <a:buNone/>
                </a:pPr>
                <a14:m>
                  <m:oMathPara xmlns:m="http://schemas.openxmlformats.org/officeDocument/2006/math">
                    <m:oMathParaPr>
                      <m:jc m:val="centerGroup"/>
                    </m:oMathParaPr>
                    <m:oMath xmlns:m="http://schemas.openxmlformats.org/officeDocument/2006/math">
                      <m:r>
                        <a:rPr lang="en-US" sz="2625" b="0" i="1" smtClean="0">
                          <a:latin typeface="Cambria Math" panose="02040503050406030204" pitchFamily="18" charset="0"/>
                        </a:rPr>
                        <m:t>𝑃</m:t>
                      </m:r>
                      <m:d>
                        <m:dPr>
                          <m:ctrlPr>
                            <a:rPr lang="en-US" sz="2625" b="0" i="1" smtClean="0">
                              <a:latin typeface="Cambria Math" panose="02040503050406030204" pitchFamily="18" charset="0"/>
                            </a:rPr>
                          </m:ctrlPr>
                        </m:dPr>
                        <m:e>
                          <m:r>
                            <a:rPr lang="en-US" sz="2625" b="0" i="1" smtClean="0">
                              <a:latin typeface="Cambria Math" panose="02040503050406030204" pitchFamily="18" charset="0"/>
                            </a:rPr>
                            <m:t>𝑌</m:t>
                          </m:r>
                        </m:e>
                        <m:e>
                          <m:r>
                            <a:rPr lang="en-US" sz="2625" b="0" i="1" smtClean="0">
                              <a:latin typeface="Cambria Math" panose="02040503050406030204" pitchFamily="18" charset="0"/>
                            </a:rPr>
                            <m:t>𝑑𝑜</m:t>
                          </m:r>
                          <m:r>
                            <a:rPr lang="en-US" sz="2625" b="0" i="1" smtClean="0">
                              <a:latin typeface="Cambria Math" panose="02040503050406030204" pitchFamily="18" charset="0"/>
                            </a:rPr>
                            <m:t>(</m:t>
                          </m:r>
                          <m:r>
                            <a:rPr lang="en-US" sz="2625" b="0" i="1" smtClean="0">
                              <a:latin typeface="Cambria Math" panose="02040503050406030204" pitchFamily="18" charset="0"/>
                            </a:rPr>
                            <m:t>𝑋</m:t>
                          </m:r>
                          <m:r>
                            <a:rPr lang="en-US" sz="2625" b="0" i="1" smtClean="0">
                              <a:latin typeface="Cambria Math" panose="02040503050406030204" pitchFamily="18" charset="0"/>
                            </a:rPr>
                            <m:t>=1</m:t>
                          </m:r>
                        </m:e>
                      </m:d>
                      <m:r>
                        <a:rPr lang="en-US" sz="2625" b="0" i="1" smtClean="0">
                          <a:latin typeface="Cambria Math" panose="02040503050406030204" pitchFamily="18" charset="0"/>
                        </a:rPr>
                        <m:t>)−</m:t>
                      </m:r>
                      <m:r>
                        <a:rPr lang="en-US" sz="2625" b="0" i="1" smtClean="0">
                          <a:latin typeface="Cambria Math" panose="02040503050406030204" pitchFamily="18" charset="0"/>
                        </a:rPr>
                        <m:t>𝑃</m:t>
                      </m:r>
                      <m:r>
                        <a:rPr lang="en-US" sz="2625" b="0" i="1" smtClean="0">
                          <a:latin typeface="Cambria Math" panose="02040503050406030204" pitchFamily="18" charset="0"/>
                        </a:rPr>
                        <m:t>(</m:t>
                      </m:r>
                      <m:r>
                        <a:rPr lang="en-US" sz="2625" b="0" i="1" smtClean="0">
                          <a:latin typeface="Cambria Math" panose="02040503050406030204" pitchFamily="18" charset="0"/>
                        </a:rPr>
                        <m:t>𝑌</m:t>
                      </m:r>
                      <m:r>
                        <a:rPr lang="en-US" sz="2625" b="0" i="1" smtClean="0">
                          <a:latin typeface="Cambria Math" panose="02040503050406030204" pitchFamily="18" charset="0"/>
                        </a:rPr>
                        <m:t>|</m:t>
                      </m:r>
                      <m:r>
                        <a:rPr lang="en-US" sz="2625" b="0" i="1" smtClean="0">
                          <a:latin typeface="Cambria Math" panose="02040503050406030204" pitchFamily="18" charset="0"/>
                        </a:rPr>
                        <m:t>𝑑𝑜</m:t>
                      </m:r>
                      <m:d>
                        <m:dPr>
                          <m:ctrlPr>
                            <a:rPr lang="en-US" sz="2625" b="0" i="1" smtClean="0">
                              <a:latin typeface="Cambria Math" panose="02040503050406030204" pitchFamily="18" charset="0"/>
                            </a:rPr>
                          </m:ctrlPr>
                        </m:dPr>
                        <m:e>
                          <m:r>
                            <a:rPr lang="en-US" sz="2625" b="0" i="1" smtClean="0">
                              <a:latin typeface="Cambria Math" panose="02040503050406030204" pitchFamily="18" charset="0"/>
                            </a:rPr>
                            <m:t>𝑋</m:t>
                          </m:r>
                          <m:r>
                            <a:rPr lang="en-US" sz="2625" b="0" i="1" smtClean="0">
                              <a:latin typeface="Cambria Math" panose="02040503050406030204" pitchFamily="18" charset="0"/>
                            </a:rPr>
                            <m:t>=0</m:t>
                          </m:r>
                        </m:e>
                      </m:d>
                      <m:r>
                        <a:rPr lang="en-US" sz="2625" b="0" i="1" smtClean="0">
                          <a:latin typeface="Cambria Math" panose="02040503050406030204" pitchFamily="18" charset="0"/>
                        </a:rPr>
                        <m:t>)</m:t>
                      </m:r>
                    </m:oMath>
                  </m:oMathPara>
                </a14:m>
                <a:endParaRPr lang="en-US" sz="2625" dirty="0">
                  <a:latin typeface="+mj-lt"/>
                </a:endParaRPr>
              </a:p>
              <a:p>
                <a:pPr marL="257141" lvl="1"/>
                <a:endParaRPr lang="en-US" sz="2625" dirty="0">
                  <a:latin typeface="+mj-lt"/>
                </a:endParaRPr>
              </a:p>
              <a:p>
                <a:pPr marL="257141" lvl="1"/>
                <a:endParaRPr lang="en-US" sz="2625" dirty="0">
                  <a:latin typeface="+mj-lt"/>
                </a:endParaRPr>
              </a:p>
              <a:p>
                <a:pPr marL="257141" lvl="1"/>
                <a:endParaRPr lang="en-US" sz="1200" dirty="0"/>
              </a:p>
              <a:p>
                <a:endParaRPr lang="en-US" dirty="0"/>
              </a:p>
            </p:txBody>
          </p:sp>
        </mc:Choice>
        <mc:Fallback xmlns="">
          <p:sp>
            <p:nvSpPr>
              <p:cNvPr id="3" name="Content Placeholder 2">
                <a:extLst>
                  <a:ext uri="{FF2B5EF4-FFF2-40B4-BE49-F238E27FC236}">
                    <a16:creationId xmlns:a16="http://schemas.microsoft.com/office/drawing/2014/main" id="{E3FC68A4-B506-C6B7-AAE9-7A4003833148}"/>
                  </a:ext>
                </a:extLst>
              </p:cNvPr>
              <p:cNvSpPr>
                <a:spLocks noGrp="1" noRot="1" noChangeAspect="1" noMove="1" noResize="1" noEditPoints="1" noAdjustHandles="1" noChangeArrowheads="1" noChangeShapeType="1" noTextEdit="1"/>
              </p:cNvSpPr>
              <p:nvPr>
                <p:ph idx="1"/>
              </p:nvPr>
            </p:nvSpPr>
            <p:spPr>
              <a:blipFill>
                <a:blip r:embed="rId2"/>
                <a:stretch>
                  <a:fillRect l="-812" r="-580"/>
                </a:stretch>
              </a:blipFill>
            </p:spPr>
            <p:txBody>
              <a:bodyPr/>
              <a:lstStyle/>
              <a:p>
                <a:r>
                  <a:rPr lang="en-US">
                    <a:noFill/>
                  </a:rPr>
                  <a:t> </a:t>
                </a:r>
              </a:p>
            </p:txBody>
          </p:sp>
        </mc:Fallback>
      </mc:AlternateContent>
      <p:pic>
        <p:nvPicPr>
          <p:cNvPr id="6" name="Picture 5" descr="&lt;strong&gt;World&lt;/strong&gt; Icon — Shine Set: global, globe">
            <a:extLst>
              <a:ext uri="{FF2B5EF4-FFF2-40B4-BE49-F238E27FC236}">
                <a16:creationId xmlns:a16="http://schemas.microsoft.com/office/drawing/2014/main" id="{6FF0D6EC-3A8F-93B6-AC6B-ED306668E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300" y="5328073"/>
            <a:ext cx="1215729" cy="1215729"/>
          </a:xfrm>
          <a:prstGeom prst="rect">
            <a:avLst/>
          </a:prstGeom>
        </p:spPr>
      </p:pic>
      <p:pic>
        <p:nvPicPr>
          <p:cNvPr id="7" name="Picture 6" descr="&lt;strong&gt;World&lt;/strong&gt; Icon — Shine Set: global, globe">
            <a:extLst>
              <a:ext uri="{FF2B5EF4-FFF2-40B4-BE49-F238E27FC236}">
                <a16:creationId xmlns:a16="http://schemas.microsoft.com/office/drawing/2014/main" id="{F873C2B3-901E-9F6A-CDD7-DA323170EEF9}"/>
              </a:ext>
            </a:extLst>
          </p:cNvPr>
          <p:cNvPicPr>
            <a:picLocks/>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834405" y="5328073"/>
            <a:ext cx="1216152" cy="1216152"/>
          </a:xfrm>
          <a:prstGeom prst="rect">
            <a:avLst/>
          </a:prstGeom>
        </p:spPr>
      </p:pic>
      <p:sp>
        <p:nvSpPr>
          <p:cNvPr id="8" name="TextBox 7">
            <a:extLst>
              <a:ext uri="{FF2B5EF4-FFF2-40B4-BE49-F238E27FC236}">
                <a16:creationId xmlns:a16="http://schemas.microsoft.com/office/drawing/2014/main" id="{7C6F0BD9-12CE-69EB-4CAA-4FD47502289E}"/>
              </a:ext>
            </a:extLst>
          </p:cNvPr>
          <p:cNvSpPr txBox="1"/>
          <p:nvPr/>
        </p:nvSpPr>
        <p:spPr>
          <a:xfrm>
            <a:off x="3730457" y="4954725"/>
            <a:ext cx="1767367" cy="923330"/>
          </a:xfrm>
          <a:prstGeom prst="rect">
            <a:avLst/>
          </a:prstGeom>
          <a:noFill/>
        </p:spPr>
        <p:txBody>
          <a:bodyPr wrap="square" rtlCol="0">
            <a:spAutoFit/>
          </a:bodyPr>
          <a:lstStyle/>
          <a:p>
            <a:r>
              <a:rPr lang="en-US" b="1" dirty="0"/>
              <a:t>     Real World 		</a:t>
            </a:r>
          </a:p>
        </p:txBody>
      </p:sp>
      <p:sp>
        <p:nvSpPr>
          <p:cNvPr id="9" name="TextBox 8">
            <a:extLst>
              <a:ext uri="{FF2B5EF4-FFF2-40B4-BE49-F238E27FC236}">
                <a16:creationId xmlns:a16="http://schemas.microsoft.com/office/drawing/2014/main" id="{64670D04-8D59-101B-B273-8B0400E86F57}"/>
              </a:ext>
            </a:extLst>
          </p:cNvPr>
          <p:cNvSpPr txBox="1"/>
          <p:nvPr/>
        </p:nvSpPr>
        <p:spPr>
          <a:xfrm>
            <a:off x="5843213" y="4967369"/>
            <a:ext cx="522514" cy="1569660"/>
          </a:xfrm>
          <a:prstGeom prst="rect">
            <a:avLst/>
          </a:prstGeom>
          <a:noFill/>
        </p:spPr>
        <p:txBody>
          <a:bodyPr wrap="square" rtlCol="0">
            <a:spAutoFit/>
          </a:bodyPr>
          <a:lstStyle/>
          <a:p>
            <a:r>
              <a:rPr lang="en-US" sz="9600" b="1"/>
              <a:t>-</a:t>
            </a:r>
          </a:p>
        </p:txBody>
      </p:sp>
      <p:sp>
        <p:nvSpPr>
          <p:cNvPr id="10" name="TextBox 9">
            <a:extLst>
              <a:ext uri="{FF2B5EF4-FFF2-40B4-BE49-F238E27FC236}">
                <a16:creationId xmlns:a16="http://schemas.microsoft.com/office/drawing/2014/main" id="{35BA46F1-507A-F505-6F11-8A4A1902E13B}"/>
              </a:ext>
            </a:extLst>
          </p:cNvPr>
          <p:cNvSpPr txBox="1"/>
          <p:nvPr/>
        </p:nvSpPr>
        <p:spPr>
          <a:xfrm>
            <a:off x="6074087" y="4952855"/>
            <a:ext cx="2818200" cy="646331"/>
          </a:xfrm>
          <a:prstGeom prst="rect">
            <a:avLst/>
          </a:prstGeom>
          <a:noFill/>
        </p:spPr>
        <p:txBody>
          <a:bodyPr wrap="square" rtlCol="0">
            <a:spAutoFit/>
          </a:bodyPr>
          <a:lstStyle/>
          <a:p>
            <a:r>
              <a:rPr lang="en-US" b="1" dirty="0"/>
              <a:t>     Counterfactual  World 		</a:t>
            </a:r>
          </a:p>
        </p:txBody>
      </p:sp>
    </p:spTree>
    <p:extLst>
      <p:ext uri="{BB962C8B-B14F-4D97-AF65-F5344CB8AC3E}">
        <p14:creationId xmlns:p14="http://schemas.microsoft.com/office/powerpoint/2010/main" val="363164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2A83-143E-6FE4-83D2-692D425A5112}"/>
              </a:ext>
            </a:extLst>
          </p:cNvPr>
          <p:cNvSpPr>
            <a:spLocks noGrp="1"/>
          </p:cNvSpPr>
          <p:nvPr>
            <p:ph type="title"/>
          </p:nvPr>
        </p:nvSpPr>
        <p:spPr/>
        <p:txBody>
          <a:bodyPr/>
          <a:lstStyle/>
          <a:p>
            <a:r>
              <a:rPr lang="en-US" dirty="0"/>
              <a:t>As we will see, the key problem is that one of the terms is </a:t>
            </a:r>
            <a:r>
              <a:rPr lang="en-US" b="1" dirty="0"/>
              <a:t>never observed in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A256D1-42B0-61EA-E273-215385F3270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𝑑𝑜</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𝑑𝑜</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=0)</m:t>
                          </m:r>
                        </m:e>
                      </m:d>
                    </m:oMath>
                  </m:oMathPara>
                </a14:m>
                <a:endParaRPr lang="en-US" sz="2800" b="0" dirty="0">
                  <a:latin typeface="+mj-lt"/>
                </a:endParaRPr>
              </a:p>
              <a:p>
                <a:pPr marL="0" indent="0">
                  <a:buNone/>
                </a:pPr>
                <a:br>
                  <a:rPr lang="en-US" sz="2800" b="0" dirty="0">
                    <a:latin typeface="+mj-lt"/>
                  </a:rPr>
                </a:b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𝑃</m:t>
                          </m:r>
                        </m:e>
                        <m:sup>
                          <m:r>
                            <a:rPr lang="en-US" sz="2800" b="0" i="1" smtClean="0">
                              <a:latin typeface="Cambria Math" panose="02040503050406030204" pitchFamily="18" charset="0"/>
                            </a:rPr>
                            <m:t>𝑜𝑏𝑠</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𝑋</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solidFill>
                            <a:schemeClr val="accent2"/>
                          </a:solidFill>
                          <a:latin typeface="Cambria Math" panose="02040503050406030204" pitchFamily="18" charset="0"/>
                        </a:rPr>
                        <m:t>𝑃</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𝑌</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𝑑𝑜</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𝑋</m:t>
                      </m:r>
                      <m:r>
                        <a:rPr lang="en-US" sz="2800" b="0" i="1" smtClean="0">
                          <a:solidFill>
                            <a:schemeClr val="accent2"/>
                          </a:solidFill>
                          <a:latin typeface="Cambria Math" panose="02040503050406030204" pitchFamily="18" charset="0"/>
                        </a:rPr>
                        <m:t>=0))</m:t>
                      </m:r>
                    </m:oMath>
                  </m:oMathPara>
                </a14:m>
                <a:endParaRPr lang="en-US" sz="2800" dirty="0">
                  <a:latin typeface="+mj-lt"/>
                </a:endParaRPr>
              </a:p>
              <a:p>
                <a:pPr marL="0" indent="0">
                  <a:buNone/>
                </a:pPr>
                <a:endParaRPr lang="en-US" dirty="0"/>
              </a:p>
              <a:p>
                <a:pPr marL="0" indent="0">
                  <a:buNone/>
                </a:pPr>
                <a:r>
                  <a:rPr lang="en-US" dirty="0"/>
                  <a:t>Predictive ML solves the problem by assuming</a:t>
                </a:r>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𝑃</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𝑌</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𝑑𝑜</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𝑋</m:t>
                      </m:r>
                      <m:r>
                        <a:rPr lang="en-US" sz="2800" b="0" i="1" smtClean="0">
                          <a:solidFill>
                            <a:schemeClr val="accent2"/>
                          </a:solidFill>
                          <a:latin typeface="Cambria Math" panose="02040503050406030204" pitchFamily="18" charset="0"/>
                        </a:rPr>
                        <m:t>=0))=</m:t>
                      </m:r>
                      <m:sSup>
                        <m:sSupPr>
                          <m:ctrlPr>
                            <a:rPr lang="en-US" sz="2800" b="0" i="1" dirty="0" err="1" smtClean="0">
                              <a:solidFill>
                                <a:schemeClr val="accent2"/>
                              </a:solidFill>
                              <a:latin typeface="Cambria Math" panose="02040503050406030204" pitchFamily="18" charset="0"/>
                            </a:rPr>
                          </m:ctrlPr>
                        </m:sSupPr>
                        <m:e>
                          <m:r>
                            <a:rPr lang="en-US" sz="2800" i="1" dirty="0" err="1" smtClean="0">
                              <a:latin typeface="Cambria Math" panose="02040503050406030204" pitchFamily="18" charset="0"/>
                            </a:rPr>
                            <m:t>𝑃</m:t>
                          </m:r>
                        </m:e>
                        <m:sup>
                          <m:r>
                            <a:rPr lang="en-US" sz="2800" i="1" dirty="0" err="1" smtClean="0">
                              <a:latin typeface="Cambria Math" panose="02040503050406030204" pitchFamily="18" charset="0"/>
                            </a:rPr>
                            <m:t>𝑜𝑏𝑠</m:t>
                          </m:r>
                        </m:sup>
                      </m:sSup>
                      <m:r>
                        <a:rPr lang="en-US" sz="2800" i="1" dirty="0" smtClean="0">
                          <a:latin typeface="Cambria Math" panose="02040503050406030204" pitchFamily="18" charset="0"/>
                        </a:rPr>
                        <m:t> (</m:t>
                      </m:r>
                      <m:r>
                        <a:rPr lang="en-US" sz="2800" b="0" i="1" dirty="0" smtClean="0">
                          <a:latin typeface="Cambria Math" panose="02040503050406030204" pitchFamily="18" charset="0"/>
                        </a:rPr>
                        <m:t>𝑌</m:t>
                      </m:r>
                      <m:r>
                        <a:rPr lang="en-US" sz="2800" b="0" i="1" dirty="0" smtClean="0">
                          <a:latin typeface="Cambria Math" panose="02040503050406030204" pitchFamily="18" charset="0"/>
                        </a:rPr>
                        <m:t>|</m:t>
                      </m:r>
                      <m:r>
                        <a:rPr lang="en-US" sz="2800" b="0" i="1" dirty="0" smtClean="0">
                          <a:latin typeface="Cambria Math" panose="02040503050406030204" pitchFamily="18" charset="0"/>
                        </a:rPr>
                        <m:t>𝑋</m:t>
                      </m:r>
                      <m:r>
                        <a:rPr lang="en-US" sz="2800" b="0" i="1" dirty="0" smtClean="0">
                          <a:latin typeface="Cambria Math" panose="02040503050406030204" pitchFamily="18" charset="0"/>
                        </a:rPr>
                        <m:t>=0)</m:t>
                      </m:r>
                    </m:oMath>
                  </m:oMathPara>
                </a14:m>
                <a:endParaRPr lang="en-US" sz="2800" dirty="0">
                  <a:latin typeface="+mj-lt"/>
                </a:endParaRPr>
              </a:p>
              <a:p>
                <a:pPr marL="0" indent="0">
                  <a:buNone/>
                </a:pPr>
                <a:endParaRPr lang="en-US" sz="2800" dirty="0">
                  <a:latin typeface="+mj-lt"/>
                </a:endParaRPr>
              </a:p>
              <a:p>
                <a:pPr marL="0" indent="0">
                  <a:buNone/>
                </a:pPr>
                <a:r>
                  <a:rPr lang="en-US" sz="2800" dirty="0">
                    <a:latin typeface="+mj-lt"/>
                  </a:rPr>
                  <a:t>The goal of causal ML is to find a better approximation.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CA256D1-42B0-61EA-E273-215385F32704}"/>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96028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18310-57E3-B032-F5F6-B4485273DC68}"/>
              </a:ext>
            </a:extLst>
          </p:cNvPr>
          <p:cNvSpPr>
            <a:spLocks noGrp="1"/>
          </p:cNvSpPr>
          <p:nvPr>
            <p:ph type="title"/>
          </p:nvPr>
        </p:nvSpPr>
        <p:spPr/>
        <p:txBody>
          <a:bodyPr>
            <a:normAutofit/>
          </a:bodyPr>
          <a:lstStyle/>
          <a:p>
            <a:r>
              <a:rPr lang="en-US" dirty="0"/>
              <a:t>Final concept: </a:t>
            </a:r>
            <a:r>
              <a:rPr lang="en-US" b="1" dirty="0">
                <a:solidFill>
                  <a:schemeClr val="accent1"/>
                </a:solidFill>
              </a:rPr>
              <a:t>Causal graph</a:t>
            </a:r>
            <a:r>
              <a:rPr lang="en-US" dirty="0"/>
              <a:t> to encode assumptions that help estimate the unseen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C2BFC7-E753-A93B-E106-090FF83F3BB1}"/>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A good graph exposes the key assumptions about how different variables affect each other</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oMath>
                </a14:m>
                <a:r>
                  <a:rPr lang="en-US" dirty="0"/>
                  <a:t>or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FC2BFC7-E753-A93B-E106-090FF83F3BB1}"/>
                  </a:ext>
                </a:extLst>
              </p:cNvPr>
              <p:cNvSpPr>
                <a:spLocks noGrp="1" noRot="1" noChangeAspect="1" noMove="1" noResize="1" noEditPoints="1" noAdjustHandles="1" noChangeArrowheads="1" noChangeShapeType="1" noTextEdit="1"/>
              </p:cNvSpPr>
              <p:nvPr>
                <p:ph idx="1"/>
              </p:nvPr>
            </p:nvSpPr>
            <p:spPr>
              <a:blipFill>
                <a:blip r:embed="rId2"/>
                <a:stretch>
                  <a:fillRect l="-1043" b="-252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0D24C2AE-A8CF-2AE8-E5CF-EE1FBD7CB293}"/>
              </a:ext>
            </a:extLst>
          </p:cNvPr>
          <p:cNvSpPr/>
          <p:nvPr/>
        </p:nvSpPr>
        <p:spPr>
          <a:xfrm>
            <a:off x="3712011" y="3394457"/>
            <a:ext cx="2184346"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Health</a:t>
            </a:r>
            <a:endParaRPr lang="en-US" sz="2400" dirty="0"/>
          </a:p>
        </p:txBody>
      </p:sp>
      <p:sp>
        <p:nvSpPr>
          <p:cNvPr id="5" name="Oval 4">
            <a:extLst>
              <a:ext uri="{FF2B5EF4-FFF2-40B4-BE49-F238E27FC236}">
                <a16:creationId xmlns:a16="http://schemas.microsoft.com/office/drawing/2014/main" id="{86E4F9FF-8EFD-50A6-6FE1-A825E6D7E15F}"/>
              </a:ext>
            </a:extLst>
          </p:cNvPr>
          <p:cNvSpPr/>
          <p:nvPr/>
        </p:nvSpPr>
        <p:spPr>
          <a:xfrm>
            <a:off x="1664179" y="2101065"/>
            <a:ext cx="1140669"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Age</a:t>
            </a:r>
            <a:endParaRPr lang="en-US" sz="2400" dirty="0"/>
          </a:p>
        </p:txBody>
      </p:sp>
      <p:sp>
        <p:nvSpPr>
          <p:cNvPr id="6" name="Oval 5">
            <a:extLst>
              <a:ext uri="{FF2B5EF4-FFF2-40B4-BE49-F238E27FC236}">
                <a16:creationId xmlns:a16="http://schemas.microsoft.com/office/drawing/2014/main" id="{07BE0903-700F-A32E-5516-4F7C10C58517}"/>
              </a:ext>
            </a:extLst>
          </p:cNvPr>
          <p:cNvSpPr/>
          <p:nvPr/>
        </p:nvSpPr>
        <p:spPr>
          <a:xfrm>
            <a:off x="838200" y="3374405"/>
            <a:ext cx="2046291"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 Cycling</a:t>
            </a:r>
          </a:p>
        </p:txBody>
      </p:sp>
      <p:cxnSp>
        <p:nvCxnSpPr>
          <p:cNvPr id="7" name="Straight Arrow Connector 6">
            <a:extLst>
              <a:ext uri="{FF2B5EF4-FFF2-40B4-BE49-F238E27FC236}">
                <a16:creationId xmlns:a16="http://schemas.microsoft.com/office/drawing/2014/main" id="{F7F418DE-8CA3-EDE1-D5B4-17883E782614}"/>
              </a:ext>
            </a:extLst>
          </p:cNvPr>
          <p:cNvCxnSpPr>
            <a:cxnSpLocks/>
            <a:stCxn id="5" idx="4"/>
            <a:endCxn id="6" idx="0"/>
          </p:cNvCxnSpPr>
          <p:nvPr/>
        </p:nvCxnSpPr>
        <p:spPr>
          <a:xfrm flipH="1">
            <a:off x="1861346" y="2796030"/>
            <a:ext cx="373168" cy="5783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882BB82-DCA4-CF54-4401-DB337222545B}"/>
              </a:ext>
            </a:extLst>
          </p:cNvPr>
          <p:cNvCxnSpPr>
            <a:cxnSpLocks/>
            <a:stCxn id="5" idx="4"/>
            <a:endCxn id="4" idx="0"/>
          </p:cNvCxnSpPr>
          <p:nvPr/>
        </p:nvCxnSpPr>
        <p:spPr>
          <a:xfrm>
            <a:off x="2234514" y="2796030"/>
            <a:ext cx="2569670" cy="598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F199A4A-35B9-D80D-B84B-4B75FCC0C59C}"/>
              </a:ext>
            </a:extLst>
          </p:cNvPr>
          <p:cNvSpPr/>
          <p:nvPr/>
        </p:nvSpPr>
        <p:spPr>
          <a:xfrm>
            <a:off x="9132940" y="3374405"/>
            <a:ext cx="2184346"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Renew contract</a:t>
            </a:r>
            <a:endParaRPr lang="en-US" sz="2400" dirty="0"/>
          </a:p>
        </p:txBody>
      </p:sp>
      <p:sp>
        <p:nvSpPr>
          <p:cNvPr id="17" name="Oval 16">
            <a:extLst>
              <a:ext uri="{FF2B5EF4-FFF2-40B4-BE49-F238E27FC236}">
                <a16:creationId xmlns:a16="http://schemas.microsoft.com/office/drawing/2014/main" id="{F1F60F64-1E19-930B-A912-33C67ABD5719}"/>
              </a:ext>
            </a:extLst>
          </p:cNvPr>
          <p:cNvSpPr/>
          <p:nvPr/>
        </p:nvSpPr>
        <p:spPr>
          <a:xfrm>
            <a:off x="7645047" y="2081013"/>
            <a:ext cx="2184346"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Product usage</a:t>
            </a:r>
            <a:endParaRPr lang="en-US" sz="2400" dirty="0"/>
          </a:p>
        </p:txBody>
      </p:sp>
      <p:sp>
        <p:nvSpPr>
          <p:cNvPr id="18" name="Oval 17">
            <a:extLst>
              <a:ext uri="{FF2B5EF4-FFF2-40B4-BE49-F238E27FC236}">
                <a16:creationId xmlns:a16="http://schemas.microsoft.com/office/drawing/2014/main" id="{9D7CBB7F-92A7-AB8B-81D5-E4EE91474B17}"/>
              </a:ext>
            </a:extLst>
          </p:cNvPr>
          <p:cNvSpPr/>
          <p:nvPr/>
        </p:nvSpPr>
        <p:spPr>
          <a:xfrm>
            <a:off x="6259129" y="3354353"/>
            <a:ext cx="2046291"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Discount</a:t>
            </a:r>
          </a:p>
        </p:txBody>
      </p:sp>
      <p:cxnSp>
        <p:nvCxnSpPr>
          <p:cNvPr id="19" name="Straight Arrow Connector 18">
            <a:extLst>
              <a:ext uri="{FF2B5EF4-FFF2-40B4-BE49-F238E27FC236}">
                <a16:creationId xmlns:a16="http://schemas.microsoft.com/office/drawing/2014/main" id="{E5E3E80D-E2E0-AE07-51AE-28B97BE1DE52}"/>
              </a:ext>
            </a:extLst>
          </p:cNvPr>
          <p:cNvCxnSpPr>
            <a:cxnSpLocks/>
            <a:stCxn id="17" idx="4"/>
            <a:endCxn id="18" idx="0"/>
          </p:cNvCxnSpPr>
          <p:nvPr/>
        </p:nvCxnSpPr>
        <p:spPr>
          <a:xfrm flipH="1">
            <a:off x="7282275" y="2775978"/>
            <a:ext cx="1454945" cy="5783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3E4E68-0396-09C9-E5A4-26B627C5D360}"/>
              </a:ext>
            </a:extLst>
          </p:cNvPr>
          <p:cNvCxnSpPr>
            <a:cxnSpLocks/>
            <a:stCxn id="17" idx="4"/>
            <a:endCxn id="16" idx="0"/>
          </p:cNvCxnSpPr>
          <p:nvPr/>
        </p:nvCxnSpPr>
        <p:spPr>
          <a:xfrm>
            <a:off x="8737220" y="2775978"/>
            <a:ext cx="1487893" cy="598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978946-2A09-4B65-3B1E-366E8BAD6E38}"/>
              </a:ext>
            </a:extLst>
          </p:cNvPr>
          <p:cNvSpPr/>
          <p:nvPr/>
        </p:nvSpPr>
        <p:spPr>
          <a:xfrm>
            <a:off x="3180952" y="2081012"/>
            <a:ext cx="2155465" cy="694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Other Attributes</a:t>
            </a:r>
            <a:endParaRPr lang="en-US" sz="2400" dirty="0"/>
          </a:p>
        </p:txBody>
      </p:sp>
      <p:cxnSp>
        <p:nvCxnSpPr>
          <p:cNvPr id="24" name="Straight Arrow Connector 23">
            <a:extLst>
              <a:ext uri="{FF2B5EF4-FFF2-40B4-BE49-F238E27FC236}">
                <a16:creationId xmlns:a16="http://schemas.microsoft.com/office/drawing/2014/main" id="{0835D4CC-3B05-8DA6-B799-25EF62F2CAA2}"/>
              </a:ext>
            </a:extLst>
          </p:cNvPr>
          <p:cNvCxnSpPr>
            <a:cxnSpLocks/>
            <a:stCxn id="23" idx="4"/>
            <a:endCxn id="4" idx="0"/>
          </p:cNvCxnSpPr>
          <p:nvPr/>
        </p:nvCxnSpPr>
        <p:spPr>
          <a:xfrm>
            <a:off x="4258685" y="2775977"/>
            <a:ext cx="545499" cy="618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818A26-B415-F8B5-062C-1C201DAB945F}"/>
              </a:ext>
            </a:extLst>
          </p:cNvPr>
          <p:cNvCxnSpPr>
            <a:cxnSpLocks/>
            <a:stCxn id="23" idx="4"/>
          </p:cNvCxnSpPr>
          <p:nvPr/>
        </p:nvCxnSpPr>
        <p:spPr>
          <a:xfrm flipH="1">
            <a:off x="1916130" y="2775977"/>
            <a:ext cx="2342555" cy="5783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2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F42A-D1FD-F483-2A97-E988A548E7C6}"/>
              </a:ext>
            </a:extLst>
          </p:cNvPr>
          <p:cNvSpPr>
            <a:spLocks noGrp="1"/>
          </p:cNvSpPr>
          <p:nvPr>
            <p:ph type="title"/>
          </p:nvPr>
        </p:nvSpPr>
        <p:spPr/>
        <p:txBody>
          <a:bodyPr/>
          <a:lstStyle/>
          <a:p>
            <a:r>
              <a:rPr lang="en-US" b="1" dirty="0"/>
              <a:t>Failure case:</a:t>
            </a:r>
            <a:r>
              <a:rPr lang="en-US" dirty="0"/>
              <a:t> What can happen </a:t>
            </a:r>
            <a:r>
              <a:rPr lang="en-US" b="1" dirty="0"/>
              <a:t>without causal assumptions</a:t>
            </a:r>
            <a:r>
              <a:rPr lang="en-US" dirty="0"/>
              <a:t>?</a:t>
            </a:r>
          </a:p>
        </p:txBody>
      </p:sp>
      <p:pic>
        <p:nvPicPr>
          <p:cNvPr id="4" name="Picture 3">
            <a:extLst>
              <a:ext uri="{FF2B5EF4-FFF2-40B4-BE49-F238E27FC236}">
                <a16:creationId xmlns:a16="http://schemas.microsoft.com/office/drawing/2014/main" id="{4D6A33A7-C148-0975-7946-189D303AB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802" y="1594429"/>
            <a:ext cx="9911137" cy="4705882"/>
          </a:xfrm>
          <a:prstGeom prst="rect">
            <a:avLst/>
          </a:prstGeom>
        </p:spPr>
      </p:pic>
      <p:sp>
        <p:nvSpPr>
          <p:cNvPr id="5" name="TextBox 4">
            <a:extLst>
              <a:ext uri="{FF2B5EF4-FFF2-40B4-BE49-F238E27FC236}">
                <a16:creationId xmlns:a16="http://schemas.microsoft.com/office/drawing/2014/main" id="{DF663CBB-014A-CD9C-7BDE-2FEDB8CD6283}"/>
              </a:ext>
            </a:extLst>
          </p:cNvPr>
          <p:cNvSpPr txBox="1"/>
          <p:nvPr/>
        </p:nvSpPr>
        <p:spPr>
          <a:xfrm>
            <a:off x="6349430" y="6300311"/>
            <a:ext cx="6183990" cy="603242"/>
          </a:xfrm>
          <a:prstGeom prst="rect">
            <a:avLst/>
          </a:prstGeom>
          <a:noFill/>
        </p:spPr>
        <p:txBody>
          <a:bodyPr wrap="square" lIns="182880" tIns="146304" rIns="182880" bIns="146304" rtlCol="0" anchor="t">
            <a:spAutoFit/>
          </a:bodyPr>
          <a:lstStyle/>
          <a:p>
            <a:r>
              <a:rPr lang="en-US" sz="2000" dirty="0">
                <a:gradFill>
                  <a:gsLst>
                    <a:gs pos="2917">
                      <a:schemeClr val="tx1"/>
                    </a:gs>
                    <a:gs pos="30000">
                      <a:schemeClr val="tx1"/>
                    </a:gs>
                  </a:gsLst>
                  <a:lin ang="5400000" scaled="0"/>
                </a:gradFill>
                <a:hlinkClick r:id="rId3"/>
              </a:rPr>
              <a:t>http://www.tylervigen.com</a:t>
            </a:r>
            <a:r>
              <a:rPr lang="en-US" sz="2000" dirty="0">
                <a:gradFill>
                  <a:gsLst>
                    <a:gs pos="2917">
                      <a:schemeClr val="tx1"/>
                    </a:gs>
                    <a:gs pos="30000">
                      <a:schemeClr val="tx1"/>
                    </a:gs>
                  </a:gsLst>
                  <a:lin ang="5400000" scaled="0"/>
                </a:gradFill>
                <a:cs typeface="Calibri"/>
                <a:hlinkClick r:id="rId3"/>
              </a:rPr>
              <a:t>/spurious-correlations</a:t>
            </a:r>
            <a:endParaRPr lang="en-US" dirty="0">
              <a:gradFill>
                <a:gsLst>
                  <a:gs pos="2917">
                    <a:schemeClr val="tx1"/>
                  </a:gs>
                  <a:gs pos="30000">
                    <a:schemeClr val="tx1"/>
                  </a:gs>
                </a:gsLst>
                <a:lin ang="5400000" scaled="0"/>
              </a:gradFill>
              <a:cs typeface="Calibri"/>
            </a:endParaRPr>
          </a:p>
        </p:txBody>
      </p:sp>
      <p:sp>
        <p:nvSpPr>
          <p:cNvPr id="8" name="Rectangle 7">
            <a:extLst>
              <a:ext uri="{FF2B5EF4-FFF2-40B4-BE49-F238E27FC236}">
                <a16:creationId xmlns:a16="http://schemas.microsoft.com/office/drawing/2014/main" id="{E2A9289E-12AB-EB9F-8397-631E712A2B37}"/>
              </a:ext>
            </a:extLst>
          </p:cNvPr>
          <p:cNvSpPr/>
          <p:nvPr/>
        </p:nvSpPr>
        <p:spPr>
          <a:xfrm>
            <a:off x="2912724" y="1602769"/>
            <a:ext cx="6565186" cy="99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DE535E-F728-B2F9-7AEB-B9F00E038A78}"/>
              </a:ext>
            </a:extLst>
          </p:cNvPr>
          <p:cNvSpPr/>
          <p:nvPr/>
        </p:nvSpPr>
        <p:spPr>
          <a:xfrm>
            <a:off x="3637052" y="5887093"/>
            <a:ext cx="6619982"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55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69B4-B0BD-9309-1AAD-D2F151EF1706}"/>
              </a:ext>
            </a:extLst>
          </p:cNvPr>
          <p:cNvSpPr>
            <a:spLocks noGrp="1"/>
          </p:cNvSpPr>
          <p:nvPr>
            <p:ph type="title"/>
          </p:nvPr>
        </p:nvSpPr>
        <p:spPr/>
        <p:txBody>
          <a:bodyPr/>
          <a:lstStyle/>
          <a:p>
            <a:r>
              <a:rPr lang="en-US" dirty="0"/>
              <a:t>Interpreting a causal graph: </a:t>
            </a:r>
            <a:r>
              <a:rPr lang="en-US" b="1" dirty="0">
                <a:solidFill>
                  <a:schemeClr val="accent1"/>
                </a:solidFill>
              </a:rPr>
              <a:t>d-separation</a:t>
            </a:r>
          </a:p>
        </p:txBody>
      </p:sp>
      <p:sp>
        <p:nvSpPr>
          <p:cNvPr id="3" name="Content Placeholder 2">
            <a:extLst>
              <a:ext uri="{FF2B5EF4-FFF2-40B4-BE49-F238E27FC236}">
                <a16:creationId xmlns:a16="http://schemas.microsoft.com/office/drawing/2014/main" id="{6E5027F8-78A3-9621-984C-018BDDD6709B}"/>
              </a:ext>
            </a:extLst>
          </p:cNvPr>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21E05AE-22F9-42CB-2D0F-285EAEA4C572}"/>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Edges encode mechanisms</a:t>
                </a:r>
              </a:p>
              <a:p>
                <a:pPr lvl="1"/>
                <a:r>
                  <a:rPr lang="en-US" i="1" dirty="0"/>
                  <a:t>direct causes</a:t>
                </a:r>
              </a:p>
              <a:p>
                <a:r>
                  <a:rPr lang="en-US" dirty="0"/>
                  <a:t>Graph implies conditional statistical independences</a:t>
                </a:r>
              </a:p>
              <a:p>
                <a:pPr lvl="1"/>
                <a:r>
                  <a:rPr lang="en-US" dirty="0"/>
                  <a:t>E.g., </a:t>
                </a:r>
                <a14:m>
                  <m:oMath xmlns:m="http://schemas.openxmlformats.org/officeDocument/2006/math">
                    <m:r>
                      <a:rPr lang="en-US" i="1" smtClean="0">
                        <a:latin typeface="Cambria Math" panose="02040503050406030204" pitchFamily="18" charset="0"/>
                      </a:rPr>
                      <m:t>𝐴</m:t>
                    </m:r>
                    <m:r>
                      <m:rPr>
                        <m:nor/>
                      </m:rPr>
                      <a:rPr lang="en-US" smtClean="0">
                        <a:latin typeface="Cambria Math" panose="02040503050406030204" pitchFamily="18" charset="0"/>
                      </a:rPr>
                      <m:t> </m:t>
                    </m:r>
                    <m:r>
                      <m:rPr>
                        <m:nor/>
                      </m:rPr>
                      <a:rPr lang="en-US"/>
                      <m:t>⫫</m:t>
                    </m:r>
                    <m:r>
                      <m:rPr>
                        <m:nor/>
                      </m:rPr>
                      <a:rPr lang="en-US" smtClean="0"/>
                      <m:t> </m:t>
                    </m:r>
                    <m:r>
                      <a:rPr lang="en-US" i="1" smtClean="0">
                        <a:latin typeface="Cambria Math" panose="02040503050406030204" pitchFamily="18" charset="0"/>
                      </a:rPr>
                      <m:t>𝐶</m:t>
                    </m:r>
                  </m:oMath>
                </a14:m>
                <a:r>
                  <a:rPr lang="en-US" dirty="0"/>
                  <a:t>,  </a:t>
                </a:r>
                <a14:m>
                  <m:oMath xmlns:m="http://schemas.openxmlformats.org/officeDocument/2006/math">
                    <m:r>
                      <a:rPr lang="en-US" i="1" smtClean="0">
                        <a:latin typeface="Cambria Math" panose="02040503050406030204" pitchFamily="18" charset="0"/>
                      </a:rPr>
                      <m:t>𝐷</m:t>
                    </m:r>
                    <m:r>
                      <m:rPr>
                        <m:nor/>
                      </m:rPr>
                      <a:rPr lang="en-US" smtClean="0">
                        <a:latin typeface="Cambria Math" panose="02040503050406030204" pitchFamily="18" charset="0"/>
                      </a:rPr>
                      <m:t> </m:t>
                    </m:r>
                    <m:r>
                      <m:rPr>
                        <m:nor/>
                      </m:rPr>
                      <a:rPr lang="en-US"/>
                      <m:t>⫫</m:t>
                    </m:r>
                    <m:r>
                      <m:rPr>
                        <m:nor/>
                      </m:rPr>
                      <a:rPr lang="en-US" smtClean="0"/>
                      <m:t> </m:t>
                    </m:r>
                    <m:r>
                      <m:rPr>
                        <m:nor/>
                      </m:rPr>
                      <a:rPr lang="en-US" smtClean="0">
                        <a:latin typeface="Cambria Math" panose="02040503050406030204" pitchFamily="18" charset="0"/>
                      </a:rPr>
                      <m:t>A</m:t>
                    </m:r>
                    <m:r>
                      <m:rPr>
                        <m:nor/>
                      </m:rPr>
                      <a:rPr lang="en-US" smtClean="0">
                        <a:latin typeface="Cambria Math" panose="02040503050406030204" pitchFamily="18" charset="0"/>
                      </a:rPr>
                      <m:t> | </m:t>
                    </m:r>
                    <m:r>
                      <m:rPr>
                        <m:nor/>
                      </m:rPr>
                      <a:rPr lang="en-US" smtClean="0">
                        <a:latin typeface="Cambria Math" panose="02040503050406030204" pitchFamily="18" charset="0"/>
                      </a:rPr>
                      <m:t>B</m:t>
                    </m:r>
                  </m:oMath>
                </a14:m>
                <a:r>
                  <a:rPr lang="en-US" dirty="0"/>
                  <a:t>, …</a:t>
                </a:r>
              </a:p>
              <a:p>
                <a:pPr lvl="1"/>
                <a:r>
                  <a:rPr lang="en-US" dirty="0"/>
                  <a:t>Identified by </a:t>
                </a:r>
                <a:r>
                  <a:rPr lang="en-US" i="1" dirty="0"/>
                  <a:t>d-separation</a:t>
                </a:r>
                <a:r>
                  <a:rPr lang="en-US" dirty="0"/>
                  <a:t> rules</a:t>
                </a:r>
              </a:p>
              <a:p>
                <a:endParaRPr lang="en-US" dirty="0"/>
              </a:p>
            </p:txBody>
          </p:sp>
        </mc:Choice>
        <mc:Fallback xmlns="">
          <p:sp>
            <p:nvSpPr>
              <p:cNvPr id="4" name="Content Placeholder 2">
                <a:extLst>
                  <a:ext uri="{FF2B5EF4-FFF2-40B4-BE49-F238E27FC236}">
                    <a16:creationId xmlns:a16="http://schemas.microsoft.com/office/drawing/2014/main" id="{521E05AE-22F9-42CB-2D0F-285EAEA4C572}"/>
                  </a:ext>
                </a:extLst>
              </p:cNvPr>
              <p:cNvSpPr txBox="1">
                <a:spLocks noRot="1" noChangeAspect="1" noMove="1" noResize="1" noEditPoints="1" noAdjustHandles="1" noChangeArrowheads="1" noChangeShapeType="1" noTextEdit="1"/>
              </p:cNvSpPr>
              <p:nvPr/>
            </p:nvSpPr>
            <p:spPr>
              <a:xfrm>
                <a:off x="6096000" y="1825625"/>
                <a:ext cx="5257800" cy="4351338"/>
              </a:xfrm>
              <a:prstGeom prst="rect">
                <a:avLst/>
              </a:prstGeom>
              <a:blipFill>
                <a:blip r:embed="rId2"/>
                <a:stretch>
                  <a:fillRect l="-2086" t="-2381"/>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4BA0AC42-22AB-472E-2E5A-E11FAB51A325}"/>
              </a:ext>
            </a:extLst>
          </p:cNvPr>
          <p:cNvGrpSpPr/>
          <p:nvPr/>
        </p:nvGrpSpPr>
        <p:grpSpPr>
          <a:xfrm>
            <a:off x="387532" y="2476343"/>
            <a:ext cx="4846320" cy="3049902"/>
            <a:chOff x="256903" y="1904049"/>
            <a:chExt cx="4846320" cy="3049902"/>
          </a:xfrm>
        </p:grpSpPr>
        <p:sp>
          <p:nvSpPr>
            <p:cNvPr id="6" name="Oval 5">
              <a:extLst>
                <a:ext uri="{FF2B5EF4-FFF2-40B4-BE49-F238E27FC236}">
                  <a16:creationId xmlns:a16="http://schemas.microsoft.com/office/drawing/2014/main" id="{86408DB0-B83F-2D1C-B3B4-F642DCED07C9}"/>
                </a:ext>
              </a:extLst>
            </p:cNvPr>
            <p:cNvSpPr/>
            <p:nvPr/>
          </p:nvSpPr>
          <p:spPr>
            <a:xfrm>
              <a:off x="256903" y="3791357"/>
              <a:ext cx="1162594" cy="1162594"/>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A</a:t>
              </a:r>
            </a:p>
          </p:txBody>
        </p:sp>
        <p:sp>
          <p:nvSpPr>
            <p:cNvPr id="7" name="Oval 6">
              <a:extLst>
                <a:ext uri="{FF2B5EF4-FFF2-40B4-BE49-F238E27FC236}">
                  <a16:creationId xmlns:a16="http://schemas.microsoft.com/office/drawing/2014/main" id="{1371B219-4A9A-E0DF-F354-A43B216C5A52}"/>
                </a:ext>
              </a:extLst>
            </p:cNvPr>
            <p:cNvSpPr/>
            <p:nvPr/>
          </p:nvSpPr>
          <p:spPr>
            <a:xfrm>
              <a:off x="936172" y="1904049"/>
              <a:ext cx="1162594" cy="1162594"/>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C</a:t>
              </a:r>
            </a:p>
          </p:txBody>
        </p:sp>
        <p:sp>
          <p:nvSpPr>
            <p:cNvPr id="8" name="Oval 7">
              <a:extLst>
                <a:ext uri="{FF2B5EF4-FFF2-40B4-BE49-F238E27FC236}">
                  <a16:creationId xmlns:a16="http://schemas.microsoft.com/office/drawing/2014/main" id="{7E340814-E5DC-4B92-1404-CB8E0019B357}"/>
                </a:ext>
              </a:extLst>
            </p:cNvPr>
            <p:cNvSpPr/>
            <p:nvPr/>
          </p:nvSpPr>
          <p:spPr>
            <a:xfrm>
              <a:off x="2098766" y="3791357"/>
              <a:ext cx="1162594" cy="1162594"/>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B</a:t>
              </a:r>
            </a:p>
          </p:txBody>
        </p:sp>
        <p:sp>
          <p:nvSpPr>
            <p:cNvPr id="9" name="Oval 8">
              <a:extLst>
                <a:ext uri="{FF2B5EF4-FFF2-40B4-BE49-F238E27FC236}">
                  <a16:creationId xmlns:a16="http://schemas.microsoft.com/office/drawing/2014/main" id="{B893361A-A467-6E5B-C252-53F983FD36CC}"/>
                </a:ext>
              </a:extLst>
            </p:cNvPr>
            <p:cNvSpPr/>
            <p:nvPr/>
          </p:nvSpPr>
          <p:spPr>
            <a:xfrm>
              <a:off x="3940629" y="3791357"/>
              <a:ext cx="1162594" cy="1162594"/>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D</a:t>
              </a:r>
            </a:p>
          </p:txBody>
        </p:sp>
        <p:cxnSp>
          <p:nvCxnSpPr>
            <p:cNvPr id="10" name="Straight Arrow Connector 9">
              <a:extLst>
                <a:ext uri="{FF2B5EF4-FFF2-40B4-BE49-F238E27FC236}">
                  <a16:creationId xmlns:a16="http://schemas.microsoft.com/office/drawing/2014/main" id="{CEB3DCE9-96D7-0D86-AFF5-EC3A7E23B8CA}"/>
                </a:ext>
              </a:extLst>
            </p:cNvPr>
            <p:cNvCxnSpPr>
              <a:cxnSpLocks/>
            </p:cNvCxnSpPr>
            <p:nvPr/>
          </p:nvCxnSpPr>
          <p:spPr>
            <a:xfrm>
              <a:off x="1796143" y="2981514"/>
              <a:ext cx="562571" cy="8785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6C2005-B6C0-FB6B-3094-9B82F19F9887}"/>
                </a:ext>
              </a:extLst>
            </p:cNvPr>
            <p:cNvCxnSpPr>
              <a:cxnSpLocks/>
              <a:endCxn id="8" idx="2"/>
            </p:cNvCxnSpPr>
            <p:nvPr/>
          </p:nvCxnSpPr>
          <p:spPr>
            <a:xfrm>
              <a:off x="1419497" y="4372654"/>
              <a:ext cx="679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0B3E0A-D22E-ECDD-4106-ACA3342F5B86}"/>
                </a:ext>
              </a:extLst>
            </p:cNvPr>
            <p:cNvCxnSpPr>
              <a:cxnSpLocks/>
              <a:endCxn id="9" idx="2"/>
            </p:cNvCxnSpPr>
            <p:nvPr/>
          </p:nvCxnSpPr>
          <p:spPr>
            <a:xfrm>
              <a:off x="3253527" y="4372654"/>
              <a:ext cx="68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621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8C7D-B17E-FE81-EA61-9859D83A9BD3}"/>
              </a:ext>
            </a:extLst>
          </p:cNvPr>
          <p:cNvSpPr>
            <a:spLocks noGrp="1"/>
          </p:cNvSpPr>
          <p:nvPr>
            <p:ph type="title"/>
          </p:nvPr>
        </p:nvSpPr>
        <p:spPr>
          <a:xfrm>
            <a:off x="838199" y="365125"/>
            <a:ext cx="10874339" cy="1325563"/>
          </a:xfrm>
        </p:spPr>
        <p:txBody>
          <a:bodyPr/>
          <a:lstStyle/>
          <a:p>
            <a:r>
              <a:rPr lang="en-US" b="1" dirty="0"/>
              <a:t>Session goals: </a:t>
            </a:r>
            <a:r>
              <a:rPr lang="en-US" dirty="0"/>
              <a:t>Intro to causal machine learning</a:t>
            </a:r>
          </a:p>
        </p:txBody>
      </p:sp>
      <p:sp>
        <p:nvSpPr>
          <p:cNvPr id="3" name="Content Placeholder 2">
            <a:extLst>
              <a:ext uri="{FF2B5EF4-FFF2-40B4-BE49-F238E27FC236}">
                <a16:creationId xmlns:a16="http://schemas.microsoft.com/office/drawing/2014/main" id="{6169AECB-9AF1-3F9D-AF14-4FC1427DD58E}"/>
              </a:ext>
            </a:extLst>
          </p:cNvPr>
          <p:cNvSpPr>
            <a:spLocks noGrp="1"/>
          </p:cNvSpPr>
          <p:nvPr>
            <p:ph idx="1"/>
          </p:nvPr>
        </p:nvSpPr>
        <p:spPr>
          <a:xfrm>
            <a:off x="838200" y="1825624"/>
            <a:ext cx="10515600" cy="4544353"/>
          </a:xfrm>
        </p:spPr>
        <p:txBody>
          <a:bodyPr>
            <a:normAutofit/>
          </a:bodyPr>
          <a:lstStyle/>
          <a:p>
            <a:r>
              <a:rPr lang="en-US" dirty="0"/>
              <a:t>What is the difference between </a:t>
            </a:r>
            <a:r>
              <a:rPr lang="en-US" b="1" dirty="0">
                <a:solidFill>
                  <a:schemeClr val="accent1"/>
                </a:solidFill>
              </a:rPr>
              <a:t>causal</a:t>
            </a:r>
            <a:r>
              <a:rPr lang="en-US" dirty="0"/>
              <a:t> and </a:t>
            </a:r>
            <a:r>
              <a:rPr lang="en-US" b="1" dirty="0"/>
              <a:t>predictive </a:t>
            </a:r>
            <a:r>
              <a:rPr lang="en-US" dirty="0"/>
              <a:t>machine learning (ML)?</a:t>
            </a:r>
          </a:p>
          <a:p>
            <a:pPr lvl="1"/>
            <a:r>
              <a:rPr lang="en-US" b="1" dirty="0"/>
              <a:t>Side-goal:</a:t>
            </a:r>
            <a:r>
              <a:rPr lang="en-US" dirty="0"/>
              <a:t> Learn about causality fundamentals</a:t>
            </a:r>
          </a:p>
          <a:p>
            <a:pPr lvl="1"/>
            <a:endParaRPr lang="en-US" dirty="0"/>
          </a:p>
          <a:p>
            <a:r>
              <a:rPr lang="en-US" dirty="0"/>
              <a:t>When is causal ML </a:t>
            </a:r>
            <a:r>
              <a:rPr lang="en-US" b="1" dirty="0">
                <a:solidFill>
                  <a:schemeClr val="accent1"/>
                </a:solidFill>
              </a:rPr>
              <a:t>useful</a:t>
            </a:r>
            <a:r>
              <a:rPr lang="en-US" dirty="0"/>
              <a:t>?</a:t>
            </a:r>
          </a:p>
          <a:p>
            <a:endParaRPr lang="en-US" dirty="0"/>
          </a:p>
          <a:p>
            <a:r>
              <a:rPr lang="en-US" dirty="0"/>
              <a:t>What can you achieve with causality + ML?</a:t>
            </a:r>
          </a:p>
          <a:p>
            <a:pPr lvl="1"/>
            <a:r>
              <a:rPr lang="en-US" b="1" dirty="0"/>
              <a:t>Looking forward: </a:t>
            </a:r>
            <a:r>
              <a:rPr lang="en-US" dirty="0"/>
              <a:t>Take </a:t>
            </a:r>
            <a:r>
              <a:rPr lang="en-US" dirty="0">
                <a:solidFill>
                  <a:schemeClr val="accent1"/>
                </a:solidFill>
              </a:rPr>
              <a:t>better decisions</a:t>
            </a:r>
          </a:p>
          <a:p>
            <a:pPr lvl="1"/>
            <a:r>
              <a:rPr lang="en-US" b="1" dirty="0"/>
              <a:t>Looking backward:</a:t>
            </a:r>
            <a:r>
              <a:rPr lang="en-US" dirty="0"/>
              <a:t> </a:t>
            </a:r>
            <a:r>
              <a:rPr lang="en-US" dirty="0">
                <a:solidFill>
                  <a:schemeClr val="accent1"/>
                </a:solidFill>
              </a:rPr>
              <a:t>Explain the reasons</a:t>
            </a:r>
            <a:r>
              <a:rPr lang="en-US" dirty="0"/>
              <a:t> for observed outcomes</a:t>
            </a:r>
          </a:p>
          <a:p>
            <a:pPr lvl="1"/>
            <a:r>
              <a:rPr lang="en-US" b="1" dirty="0"/>
              <a:t>Improving ML models: </a:t>
            </a:r>
            <a:r>
              <a:rPr lang="en-US" dirty="0">
                <a:solidFill>
                  <a:schemeClr val="accent1"/>
                </a:solidFill>
              </a:rPr>
              <a:t>Better generalization </a:t>
            </a:r>
            <a:r>
              <a:rPr lang="en-US" dirty="0"/>
              <a:t>of ML models</a:t>
            </a:r>
          </a:p>
        </p:txBody>
      </p:sp>
    </p:spTree>
    <p:extLst>
      <p:ext uri="{BB962C8B-B14F-4D97-AF65-F5344CB8AC3E}">
        <p14:creationId xmlns:p14="http://schemas.microsoft.com/office/powerpoint/2010/main" val="3942249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A69B4-B0BD-9309-1AAD-D2F151EF1706}"/>
              </a:ext>
            </a:extLst>
          </p:cNvPr>
          <p:cNvSpPr>
            <a:spLocks noGrp="1"/>
          </p:cNvSpPr>
          <p:nvPr>
            <p:ph type="title"/>
          </p:nvPr>
        </p:nvSpPr>
        <p:spPr/>
        <p:txBody>
          <a:bodyPr/>
          <a:lstStyle/>
          <a:p>
            <a:r>
              <a:rPr lang="en-US" dirty="0"/>
              <a:t>Interpreting a causal graph: </a:t>
            </a:r>
            <a:r>
              <a:rPr lang="en-US" b="1" dirty="0">
                <a:solidFill>
                  <a:schemeClr val="accent1"/>
                </a:solidFill>
              </a:rPr>
              <a:t>d-separation</a:t>
            </a:r>
          </a:p>
        </p:txBody>
      </p:sp>
      <p:sp>
        <p:nvSpPr>
          <p:cNvPr id="3" name="Content Placeholder 2">
            <a:extLst>
              <a:ext uri="{FF2B5EF4-FFF2-40B4-BE49-F238E27FC236}">
                <a16:creationId xmlns:a16="http://schemas.microsoft.com/office/drawing/2014/main" id="{6E5027F8-78A3-9621-984C-018BDDD6709B}"/>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521E05AE-22F9-42CB-2D0F-285EAEA4C572}"/>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Oval 12">
            <a:extLst>
              <a:ext uri="{FF2B5EF4-FFF2-40B4-BE49-F238E27FC236}">
                <a16:creationId xmlns:a16="http://schemas.microsoft.com/office/drawing/2014/main" id="{8340B2A6-B819-DCEF-D9C6-BCF685EB0217}"/>
              </a:ext>
            </a:extLst>
          </p:cNvPr>
          <p:cNvSpPr/>
          <p:nvPr/>
        </p:nvSpPr>
        <p:spPr>
          <a:xfrm>
            <a:off x="2190848" y="1781291"/>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a:t>
            </a:r>
          </a:p>
        </p:txBody>
      </p:sp>
      <p:cxnSp>
        <p:nvCxnSpPr>
          <p:cNvPr id="14" name="Straight Arrow Connector 13">
            <a:extLst>
              <a:ext uri="{FF2B5EF4-FFF2-40B4-BE49-F238E27FC236}">
                <a16:creationId xmlns:a16="http://schemas.microsoft.com/office/drawing/2014/main" id="{B7A22D5C-2166-1AE1-17EB-693CD7A62F53}"/>
              </a:ext>
            </a:extLst>
          </p:cNvPr>
          <p:cNvCxnSpPr>
            <a:cxnSpLocks/>
            <a:endCxn id="13" idx="2"/>
          </p:cNvCxnSpPr>
          <p:nvPr/>
        </p:nvCxnSpPr>
        <p:spPr>
          <a:xfrm>
            <a:off x="1641344" y="2199828"/>
            <a:ext cx="549504" cy="12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0A3E03-E873-6F1E-9304-3B92730F880E}"/>
              </a:ext>
            </a:extLst>
          </p:cNvPr>
          <p:cNvCxnSpPr>
            <a:cxnSpLocks/>
            <a:stCxn id="13" idx="6"/>
          </p:cNvCxnSpPr>
          <p:nvPr/>
        </p:nvCxnSpPr>
        <p:spPr>
          <a:xfrm>
            <a:off x="3052974" y="2212354"/>
            <a:ext cx="549504" cy="12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991B19F-101E-DEE1-5D7D-D39FA72E3746}"/>
              </a:ext>
            </a:extLst>
          </p:cNvPr>
          <p:cNvSpPr/>
          <p:nvPr/>
        </p:nvSpPr>
        <p:spPr>
          <a:xfrm>
            <a:off x="5074156" y="1756239"/>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a:t>
            </a:r>
          </a:p>
        </p:txBody>
      </p:sp>
      <p:cxnSp>
        <p:nvCxnSpPr>
          <p:cNvPr id="17" name="Straight Arrow Connector 16">
            <a:extLst>
              <a:ext uri="{FF2B5EF4-FFF2-40B4-BE49-F238E27FC236}">
                <a16:creationId xmlns:a16="http://schemas.microsoft.com/office/drawing/2014/main" id="{35A21943-3A90-7AB7-BFB1-8798C8161B0E}"/>
              </a:ext>
            </a:extLst>
          </p:cNvPr>
          <p:cNvCxnSpPr>
            <a:cxnSpLocks/>
            <a:endCxn id="16" idx="2"/>
          </p:cNvCxnSpPr>
          <p:nvPr/>
        </p:nvCxnSpPr>
        <p:spPr>
          <a:xfrm>
            <a:off x="4524652" y="2174776"/>
            <a:ext cx="549504" cy="12526"/>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5A694E-F6E3-7193-C1B3-E44465146B89}"/>
              </a:ext>
            </a:extLst>
          </p:cNvPr>
          <p:cNvCxnSpPr>
            <a:cxnSpLocks/>
            <a:stCxn id="16" idx="6"/>
          </p:cNvCxnSpPr>
          <p:nvPr/>
        </p:nvCxnSpPr>
        <p:spPr>
          <a:xfrm>
            <a:off x="5936282" y="2187302"/>
            <a:ext cx="549504" cy="12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5902062-CF75-4DB3-AB04-58DA4D393743}"/>
              </a:ext>
            </a:extLst>
          </p:cNvPr>
          <p:cNvSpPr/>
          <p:nvPr/>
        </p:nvSpPr>
        <p:spPr>
          <a:xfrm>
            <a:off x="8340591" y="1743713"/>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a:t>
            </a:r>
          </a:p>
        </p:txBody>
      </p:sp>
      <p:cxnSp>
        <p:nvCxnSpPr>
          <p:cNvPr id="20" name="Straight Arrow Connector 19">
            <a:extLst>
              <a:ext uri="{FF2B5EF4-FFF2-40B4-BE49-F238E27FC236}">
                <a16:creationId xmlns:a16="http://schemas.microsoft.com/office/drawing/2014/main" id="{A22D48BF-DDC0-B47D-07CA-2683B1F32551}"/>
              </a:ext>
            </a:extLst>
          </p:cNvPr>
          <p:cNvCxnSpPr>
            <a:cxnSpLocks/>
            <a:endCxn id="19" idx="2"/>
          </p:cNvCxnSpPr>
          <p:nvPr/>
        </p:nvCxnSpPr>
        <p:spPr>
          <a:xfrm>
            <a:off x="7791087" y="2162250"/>
            <a:ext cx="549504" cy="12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8CA07E-DF5B-D2E7-10E0-BE55DC2868C0}"/>
              </a:ext>
            </a:extLst>
          </p:cNvPr>
          <p:cNvCxnSpPr>
            <a:cxnSpLocks/>
            <a:stCxn id="19" idx="6"/>
          </p:cNvCxnSpPr>
          <p:nvPr/>
        </p:nvCxnSpPr>
        <p:spPr>
          <a:xfrm>
            <a:off x="9202717" y="2174776"/>
            <a:ext cx="549504" cy="12526"/>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DFBA46-2DE5-B5EC-2771-7498A4F39D86}"/>
              </a:ext>
            </a:extLst>
          </p:cNvPr>
          <p:cNvSpPr txBox="1"/>
          <p:nvPr/>
        </p:nvSpPr>
        <p:spPr>
          <a:xfrm>
            <a:off x="1066191" y="2811600"/>
            <a:ext cx="9661742" cy="830997"/>
          </a:xfrm>
          <a:prstGeom prst="rect">
            <a:avLst/>
          </a:prstGeom>
          <a:noFill/>
        </p:spPr>
        <p:txBody>
          <a:bodyPr wrap="square" numCol="3" rtlCol="0">
            <a:spAutoFit/>
          </a:bodyPr>
          <a:lstStyle/>
          <a:p>
            <a:r>
              <a:rPr lang="en-US" sz="2400" dirty="0"/>
              <a:t>If conditioned on X</a:t>
            </a:r>
          </a:p>
          <a:p>
            <a:endParaRPr lang="en-US" sz="2400" dirty="0"/>
          </a:p>
          <a:p>
            <a:r>
              <a:rPr lang="en-US" sz="2400" dirty="0"/>
              <a:t>If conditioned on X</a:t>
            </a:r>
          </a:p>
          <a:p>
            <a:endParaRPr lang="en-US" sz="2400" dirty="0"/>
          </a:p>
          <a:p>
            <a:r>
              <a:rPr lang="en-US" sz="2400" dirty="0"/>
              <a:t>If not conditioned on X</a:t>
            </a:r>
          </a:p>
          <a:p>
            <a:endParaRPr lang="en-US" sz="2400" dirty="0"/>
          </a:p>
        </p:txBody>
      </p:sp>
      <p:sp>
        <p:nvSpPr>
          <p:cNvPr id="23" name="Content Placeholder 2">
            <a:extLst>
              <a:ext uri="{FF2B5EF4-FFF2-40B4-BE49-F238E27FC236}">
                <a16:creationId xmlns:a16="http://schemas.microsoft.com/office/drawing/2014/main" id="{D7A36ACC-2264-ACB2-33B6-44A444133868}"/>
              </a:ext>
            </a:extLst>
          </p:cNvPr>
          <p:cNvSpPr txBox="1">
            <a:spLocks/>
          </p:cNvSpPr>
          <p:nvPr/>
        </p:nvSpPr>
        <p:spPr>
          <a:xfrm>
            <a:off x="731924" y="3505450"/>
            <a:ext cx="675793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Three kinds of node-edges</a:t>
            </a:r>
          </a:p>
          <a:p>
            <a:pPr marL="0" indent="0">
              <a:buFont typeface="Arial" panose="020B0604020202020204" pitchFamily="34" charset="0"/>
              <a:buNone/>
            </a:pPr>
            <a:r>
              <a:rPr lang="en-US" b="1" dirty="0"/>
              <a:t>Path is “blocked” </a:t>
            </a:r>
            <a:r>
              <a:rPr lang="en-US" b="1" dirty="0">
                <a:sym typeface="Wingdings" panose="05000000000000000000" pitchFamily="2" charset="2"/>
              </a:rPr>
              <a:t> path is d-separated</a:t>
            </a:r>
            <a:endParaRPr lang="en-US" b="1" dirty="0"/>
          </a:p>
        </p:txBody>
      </p:sp>
      <p:sp>
        <p:nvSpPr>
          <p:cNvPr id="24" name="Oval 23">
            <a:extLst>
              <a:ext uri="{FF2B5EF4-FFF2-40B4-BE49-F238E27FC236}">
                <a16:creationId xmlns:a16="http://schemas.microsoft.com/office/drawing/2014/main" id="{5118B58F-A4A2-54CC-21A6-147721EC3441}"/>
              </a:ext>
            </a:extLst>
          </p:cNvPr>
          <p:cNvSpPr/>
          <p:nvPr/>
        </p:nvSpPr>
        <p:spPr>
          <a:xfrm>
            <a:off x="9024163" y="3328557"/>
            <a:ext cx="1419517"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Age</a:t>
            </a:r>
          </a:p>
        </p:txBody>
      </p:sp>
      <p:sp>
        <p:nvSpPr>
          <p:cNvPr id="25" name="Oval 24">
            <a:extLst>
              <a:ext uri="{FF2B5EF4-FFF2-40B4-BE49-F238E27FC236}">
                <a16:creationId xmlns:a16="http://schemas.microsoft.com/office/drawing/2014/main" id="{7D94820B-2FD5-5905-2F2F-9B0B4C965F34}"/>
              </a:ext>
            </a:extLst>
          </p:cNvPr>
          <p:cNvSpPr/>
          <p:nvPr/>
        </p:nvSpPr>
        <p:spPr>
          <a:xfrm>
            <a:off x="10527023" y="5214368"/>
            <a:ext cx="946394"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Y</a:t>
            </a:r>
          </a:p>
        </p:txBody>
      </p:sp>
      <p:sp>
        <p:nvSpPr>
          <p:cNvPr id="26" name="Oval 25">
            <a:extLst>
              <a:ext uri="{FF2B5EF4-FFF2-40B4-BE49-F238E27FC236}">
                <a16:creationId xmlns:a16="http://schemas.microsoft.com/office/drawing/2014/main" id="{B7C63FBE-9408-5433-E13A-914B811F9529}"/>
              </a:ext>
            </a:extLst>
          </p:cNvPr>
          <p:cNvSpPr/>
          <p:nvPr/>
        </p:nvSpPr>
        <p:spPr>
          <a:xfrm>
            <a:off x="8101215" y="5223722"/>
            <a:ext cx="946394"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T</a:t>
            </a:r>
          </a:p>
        </p:txBody>
      </p:sp>
      <p:cxnSp>
        <p:nvCxnSpPr>
          <p:cNvPr id="27" name="Straight Arrow Connector 26">
            <a:extLst>
              <a:ext uri="{FF2B5EF4-FFF2-40B4-BE49-F238E27FC236}">
                <a16:creationId xmlns:a16="http://schemas.microsoft.com/office/drawing/2014/main" id="{F81D6B0F-1694-57B8-8283-BDF16954BB67}"/>
              </a:ext>
            </a:extLst>
          </p:cNvPr>
          <p:cNvCxnSpPr>
            <a:cxnSpLocks/>
            <a:stCxn id="24" idx="4"/>
            <a:endCxn id="26" idx="0"/>
          </p:cNvCxnSpPr>
          <p:nvPr/>
        </p:nvCxnSpPr>
        <p:spPr>
          <a:xfrm flipH="1">
            <a:off x="8574412" y="4190683"/>
            <a:ext cx="1159510" cy="10330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6023B3-A347-2E9E-9F93-7A52899F7A4F}"/>
              </a:ext>
            </a:extLst>
          </p:cNvPr>
          <p:cNvCxnSpPr>
            <a:cxnSpLocks/>
            <a:stCxn id="24" idx="4"/>
            <a:endCxn id="25" idx="0"/>
          </p:cNvCxnSpPr>
          <p:nvPr/>
        </p:nvCxnSpPr>
        <p:spPr>
          <a:xfrm>
            <a:off x="9733922" y="4190683"/>
            <a:ext cx="1266298" cy="10236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367849-BA30-DB98-D675-4A84F1DE6F63}"/>
              </a:ext>
            </a:extLst>
          </p:cNvPr>
          <p:cNvCxnSpPr>
            <a:cxnSpLocks/>
            <a:stCxn id="26" idx="6"/>
            <a:endCxn id="25" idx="2"/>
          </p:cNvCxnSpPr>
          <p:nvPr/>
        </p:nvCxnSpPr>
        <p:spPr>
          <a:xfrm flipV="1">
            <a:off x="9047609" y="5645431"/>
            <a:ext cx="1479414" cy="93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835590-EEB3-CD12-7A2E-06DC3894C2D1}"/>
              </a:ext>
            </a:extLst>
          </p:cNvPr>
          <p:cNvCxnSpPr>
            <a:cxnSpLocks/>
          </p:cNvCxnSpPr>
          <p:nvPr/>
        </p:nvCxnSpPr>
        <p:spPr>
          <a:xfrm flipV="1">
            <a:off x="8357253" y="4190683"/>
            <a:ext cx="1089765" cy="101659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283D6D-AAC2-1B1F-73AA-1F18EC48AB11}"/>
              </a:ext>
            </a:extLst>
          </p:cNvPr>
          <p:cNvCxnSpPr>
            <a:cxnSpLocks/>
          </p:cNvCxnSpPr>
          <p:nvPr/>
        </p:nvCxnSpPr>
        <p:spPr>
          <a:xfrm flipH="1" flipV="1">
            <a:off x="9912407" y="4199172"/>
            <a:ext cx="1266429" cy="102455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499BAC4-679B-05A9-175B-A4F1A27C3A2A}"/>
                  </a:ext>
                </a:extLst>
              </p:cNvPr>
              <p:cNvSpPr txBox="1"/>
              <p:nvPr/>
            </p:nvSpPr>
            <p:spPr>
              <a:xfrm>
                <a:off x="8328258" y="6177960"/>
                <a:ext cx="284792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0" i="1" smtClean="0">
                          <a:latin typeface="Cambria Math" panose="02040503050406030204" pitchFamily="18" charset="0"/>
                        </a:rPr>
                        <m:t>={</m:t>
                      </m:r>
                      <m:r>
                        <a:rPr lang="en-US" sz="2800" b="0" i="1" smtClean="0">
                          <a:latin typeface="Cambria Math" panose="02040503050406030204" pitchFamily="18" charset="0"/>
                        </a:rPr>
                        <m:t>𝐴𝑔𝑒</m:t>
                      </m:r>
                      <m:r>
                        <a:rPr lang="en-US" sz="2800" b="0" i="1" smtClean="0">
                          <a:latin typeface="Cambria Math" panose="02040503050406030204" pitchFamily="18" charset="0"/>
                        </a:rPr>
                        <m:t>}</m:t>
                      </m:r>
                    </m:oMath>
                  </m:oMathPara>
                </a14:m>
                <a:endParaRPr lang="en-US" sz="2800" dirty="0"/>
              </a:p>
            </p:txBody>
          </p:sp>
        </mc:Choice>
        <mc:Fallback>
          <p:sp>
            <p:nvSpPr>
              <p:cNvPr id="32" name="TextBox 31">
                <a:extLst>
                  <a:ext uri="{FF2B5EF4-FFF2-40B4-BE49-F238E27FC236}">
                    <a16:creationId xmlns:a16="http://schemas.microsoft.com/office/drawing/2014/main" id="{2499BAC4-679B-05A9-175B-A4F1A27C3A2A}"/>
                  </a:ext>
                </a:extLst>
              </p:cNvPr>
              <p:cNvSpPr txBox="1">
                <a:spLocks noRot="1" noChangeAspect="1" noMove="1" noResize="1" noEditPoints="1" noAdjustHandles="1" noChangeArrowheads="1" noChangeShapeType="1" noTextEdit="1"/>
              </p:cNvSpPr>
              <p:nvPr/>
            </p:nvSpPr>
            <p:spPr>
              <a:xfrm>
                <a:off x="8328258" y="6177960"/>
                <a:ext cx="2847926"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22822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DEB1-C4C7-9BBD-0342-45EF6A8C3F29}"/>
              </a:ext>
            </a:extLst>
          </p:cNvPr>
          <p:cNvSpPr>
            <a:spLocks noGrp="1"/>
          </p:cNvSpPr>
          <p:nvPr>
            <p:ph type="title"/>
          </p:nvPr>
        </p:nvSpPr>
        <p:spPr/>
        <p:txBody>
          <a:bodyPr/>
          <a:lstStyle/>
          <a:p>
            <a:r>
              <a:rPr lang="en-US" b="1" dirty="0"/>
              <a:t>Insight:</a:t>
            </a:r>
            <a:r>
              <a:rPr lang="en-US" dirty="0"/>
              <a:t> The assumptions are not the edges you create, but the edges you omit</a:t>
            </a:r>
          </a:p>
        </p:txBody>
      </p:sp>
      <p:sp>
        <p:nvSpPr>
          <p:cNvPr id="3" name="Content Placeholder 2">
            <a:extLst>
              <a:ext uri="{FF2B5EF4-FFF2-40B4-BE49-F238E27FC236}">
                <a16:creationId xmlns:a16="http://schemas.microsoft.com/office/drawing/2014/main" id="{883864DF-26AA-B7F7-58A3-B9964C77AFF1}"/>
              </a:ext>
            </a:extLst>
          </p:cNvPr>
          <p:cNvSpPr>
            <a:spLocks noGrp="1"/>
          </p:cNvSpPr>
          <p:nvPr>
            <p:ph idx="1"/>
          </p:nvPr>
        </p:nvSpPr>
        <p:spPr/>
        <p:txBody>
          <a:bodyPr/>
          <a:lstStyle/>
          <a:p>
            <a:r>
              <a:rPr lang="en-US" dirty="0"/>
              <a:t>Assumptions are encoded by </a:t>
            </a:r>
            <a:r>
              <a:rPr lang="en-US" i="1" dirty="0"/>
              <a:t>missing edges</a:t>
            </a:r>
            <a:r>
              <a:rPr lang="en-US" dirty="0"/>
              <a:t>, and </a:t>
            </a:r>
            <a:r>
              <a:rPr lang="en-US" i="1" dirty="0"/>
              <a:t>direction</a:t>
            </a:r>
            <a:r>
              <a:rPr lang="en-US" dirty="0"/>
              <a:t> of edges</a:t>
            </a:r>
          </a:p>
          <a:p>
            <a:endParaRPr lang="en-US" dirty="0"/>
          </a:p>
          <a:p>
            <a:r>
              <a:rPr lang="en-US" dirty="0"/>
              <a:t>Relationships represent stable and independent mechanisms</a:t>
            </a:r>
          </a:p>
          <a:p>
            <a:endParaRPr lang="en-US" dirty="0"/>
          </a:p>
          <a:p>
            <a:r>
              <a:rPr lang="en-US" dirty="0"/>
              <a:t>It is </a:t>
            </a:r>
            <a:r>
              <a:rPr lang="en-US" b="1" dirty="0"/>
              <a:t>not always possible</a:t>
            </a:r>
            <a:r>
              <a:rPr lang="en-US" dirty="0"/>
              <a:t> to learn a graph from observational data</a:t>
            </a:r>
          </a:p>
          <a:p>
            <a:pPr marL="457200" lvl="1" indent="0">
              <a:buNone/>
            </a:pPr>
            <a:endParaRPr lang="en-US" dirty="0"/>
          </a:p>
          <a:p>
            <a:endParaRPr lang="en-US" dirty="0"/>
          </a:p>
        </p:txBody>
      </p:sp>
    </p:spTree>
    <p:extLst>
      <p:ext uri="{BB962C8B-B14F-4D97-AF65-F5344CB8AC3E}">
        <p14:creationId xmlns:p14="http://schemas.microsoft.com/office/powerpoint/2010/main" val="271745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532C-A2B9-FEC7-8941-CC67E3650A75}"/>
              </a:ext>
            </a:extLst>
          </p:cNvPr>
          <p:cNvSpPr>
            <a:spLocks noGrp="1"/>
          </p:cNvSpPr>
          <p:nvPr>
            <p:ph type="title"/>
          </p:nvPr>
        </p:nvSpPr>
        <p:spPr/>
        <p:txBody>
          <a:bodyPr/>
          <a:lstStyle/>
          <a:p>
            <a:r>
              <a:rPr lang="en-US" dirty="0"/>
              <a:t>How to obtain a causal graph?</a:t>
            </a:r>
            <a:br>
              <a:rPr lang="en-US" dirty="0"/>
            </a:br>
            <a:r>
              <a:rPr lang="en-US" dirty="0"/>
              <a:t>Use</a:t>
            </a:r>
            <a:r>
              <a:rPr lang="en-US" b="1" dirty="0">
                <a:solidFill>
                  <a:schemeClr val="accent1"/>
                </a:solidFill>
              </a:rPr>
              <a:t> domain knowledge </a:t>
            </a:r>
            <a:r>
              <a:rPr lang="en-US" dirty="0"/>
              <a:t>(Example 1)</a:t>
            </a:r>
          </a:p>
        </p:txBody>
      </p:sp>
      <p:sp>
        <p:nvSpPr>
          <p:cNvPr id="3" name="Content Placeholder 2">
            <a:extLst>
              <a:ext uri="{FF2B5EF4-FFF2-40B4-BE49-F238E27FC236}">
                <a16:creationId xmlns:a16="http://schemas.microsoft.com/office/drawing/2014/main" id="{22C85B7F-38DA-AE9E-5FB6-1E1E56DDF14E}"/>
              </a:ext>
            </a:extLst>
          </p:cNvPr>
          <p:cNvSpPr>
            <a:spLocks noGrp="1"/>
          </p:cNvSpPr>
          <p:nvPr>
            <p:ph idx="1"/>
          </p:nvPr>
        </p:nvSpPr>
        <p:spPr/>
        <p:txBody>
          <a:bodyPr/>
          <a:lstStyle/>
          <a:p>
            <a:r>
              <a:rPr lang="en-US" dirty="0"/>
              <a:t>Estimating the effect of customer rewards program</a:t>
            </a:r>
          </a:p>
        </p:txBody>
      </p:sp>
      <p:pic>
        <p:nvPicPr>
          <p:cNvPr id="2050" name="Picture 2">
            <a:extLst>
              <a:ext uri="{FF2B5EF4-FFF2-40B4-BE49-F238E27FC236}">
                <a16:creationId xmlns:a16="http://schemas.microsoft.com/office/drawing/2014/main" id="{330E76D5-A038-6540-4534-4928A80E1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71" y="2282031"/>
            <a:ext cx="731520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971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F532C-A2B9-FEC7-8941-CC67E3650A75}"/>
              </a:ext>
            </a:extLst>
          </p:cNvPr>
          <p:cNvSpPr>
            <a:spLocks noGrp="1"/>
          </p:cNvSpPr>
          <p:nvPr>
            <p:ph type="title"/>
          </p:nvPr>
        </p:nvSpPr>
        <p:spPr/>
        <p:txBody>
          <a:bodyPr/>
          <a:lstStyle/>
          <a:p>
            <a:r>
              <a:rPr lang="en-US" dirty="0"/>
              <a:t>How to obtain a causal graph?</a:t>
            </a:r>
            <a:br>
              <a:rPr lang="en-US" dirty="0"/>
            </a:br>
            <a:r>
              <a:rPr lang="en-US" dirty="0"/>
              <a:t>Use</a:t>
            </a:r>
            <a:r>
              <a:rPr lang="en-US" b="1" dirty="0">
                <a:solidFill>
                  <a:schemeClr val="accent1"/>
                </a:solidFill>
              </a:rPr>
              <a:t> domain knowledge </a:t>
            </a:r>
            <a:r>
              <a:rPr lang="en-US" dirty="0"/>
              <a:t>(Example 2)</a:t>
            </a:r>
          </a:p>
        </p:txBody>
      </p:sp>
      <p:sp>
        <p:nvSpPr>
          <p:cNvPr id="3" name="Content Placeholder 2">
            <a:extLst>
              <a:ext uri="{FF2B5EF4-FFF2-40B4-BE49-F238E27FC236}">
                <a16:creationId xmlns:a16="http://schemas.microsoft.com/office/drawing/2014/main" id="{22C85B7F-38DA-AE9E-5FB6-1E1E56DDF14E}"/>
              </a:ext>
            </a:extLst>
          </p:cNvPr>
          <p:cNvSpPr>
            <a:spLocks noGrp="1"/>
          </p:cNvSpPr>
          <p:nvPr>
            <p:ph idx="1"/>
          </p:nvPr>
        </p:nvSpPr>
        <p:spPr/>
        <p:txBody>
          <a:bodyPr/>
          <a:lstStyle/>
          <a:p>
            <a:endParaRPr lang="en-US" dirty="0"/>
          </a:p>
        </p:txBody>
      </p:sp>
      <p:pic>
        <p:nvPicPr>
          <p:cNvPr id="3076" name="Picture 4">
            <a:extLst>
              <a:ext uri="{FF2B5EF4-FFF2-40B4-BE49-F238E27FC236}">
                <a16:creationId xmlns:a16="http://schemas.microsoft.com/office/drawing/2014/main" id="{E061C6BD-1651-3E39-6833-DF478867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796" y="1696099"/>
            <a:ext cx="7667625" cy="51339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B5028D7-F4F1-4BD1-6458-8F0474EDA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816" y="1825625"/>
            <a:ext cx="4476167" cy="223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592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2DDB7-471E-1BDA-7924-18A23AA5430D}"/>
              </a:ext>
            </a:extLst>
          </p:cNvPr>
          <p:cNvSpPr>
            <a:spLocks noGrp="1"/>
          </p:cNvSpPr>
          <p:nvPr>
            <p:ph type="title"/>
          </p:nvPr>
        </p:nvSpPr>
        <p:spPr/>
        <p:txBody>
          <a:bodyPr/>
          <a:lstStyle/>
          <a:p>
            <a:r>
              <a:rPr lang="en-US" sz="5400" b="1" dirty="0">
                <a:solidFill>
                  <a:schemeClr val="accent1"/>
                </a:solidFill>
              </a:rPr>
              <a:t>Section 3</a:t>
            </a:r>
            <a:r>
              <a:rPr lang="en-US" sz="5400" dirty="0">
                <a:solidFill>
                  <a:schemeClr val="accent1"/>
                </a:solidFill>
              </a:rPr>
              <a:t>: Applications of causal ML</a:t>
            </a:r>
            <a:br>
              <a:rPr lang="en-US" dirty="0">
                <a:solidFill>
                  <a:schemeClr val="accent1"/>
                </a:solidFill>
              </a:rPr>
            </a:br>
            <a:r>
              <a:rPr lang="en-US" sz="4400" dirty="0">
                <a:solidFill>
                  <a:schemeClr val="accent1"/>
                </a:solidFill>
              </a:rPr>
              <a:t>(decision-making, root cause attribution, </a:t>
            </a:r>
            <a:br>
              <a:rPr lang="en-US" sz="4400" dirty="0">
                <a:solidFill>
                  <a:schemeClr val="accent1"/>
                </a:solidFill>
              </a:rPr>
            </a:br>
            <a:r>
              <a:rPr lang="en-US" sz="4400" dirty="0">
                <a:solidFill>
                  <a:schemeClr val="accent1"/>
                </a:solidFill>
              </a:rPr>
              <a:t>out-of-distribution generalization)</a:t>
            </a:r>
            <a:endParaRPr lang="en-US" dirty="0">
              <a:solidFill>
                <a:schemeClr val="accent1"/>
              </a:solidFill>
            </a:endParaRPr>
          </a:p>
        </p:txBody>
      </p:sp>
      <p:sp>
        <p:nvSpPr>
          <p:cNvPr id="5" name="Text Placeholder 4">
            <a:extLst>
              <a:ext uri="{FF2B5EF4-FFF2-40B4-BE49-F238E27FC236}">
                <a16:creationId xmlns:a16="http://schemas.microsoft.com/office/drawing/2014/main" id="{3739A364-F917-740C-B315-084718929A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5256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E2203-B404-7CB1-2A1E-226295EC3A3B}"/>
              </a:ext>
            </a:extLst>
          </p:cNvPr>
          <p:cNvSpPr>
            <a:spLocks noGrp="1"/>
          </p:cNvSpPr>
          <p:nvPr>
            <p:ph type="title"/>
          </p:nvPr>
        </p:nvSpPr>
        <p:spPr/>
        <p:txBody>
          <a:bodyPr>
            <a:normAutofit/>
          </a:bodyPr>
          <a:lstStyle/>
          <a:p>
            <a:r>
              <a:rPr lang="en-US" b="1" dirty="0">
                <a:solidFill>
                  <a:schemeClr val="accent1"/>
                </a:solidFill>
              </a:rPr>
              <a:t>Decision-making: </a:t>
            </a:r>
            <a:r>
              <a:rPr lang="en-US" dirty="0"/>
              <a:t>Given a target outcome, which action maximizes the outcome value?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DFA65A2-D1E9-1ADF-D809-2D781EEFFBA2}"/>
                  </a:ext>
                </a:extLst>
              </p:cNvPr>
              <p:cNvSpPr>
                <a:spLocks noGrp="1"/>
              </p:cNvSpPr>
              <p:nvPr>
                <p:ph idx="1"/>
              </p:nvPr>
            </p:nvSpPr>
            <p:spPr/>
            <p:txBody>
              <a:bodyPr/>
              <a:lstStyle/>
              <a:p>
                <a:pPr marL="0" indent="0">
                  <a:buNone/>
                </a:pPr>
                <a:r>
                  <a:rPr lang="en-US" dirty="0"/>
                  <a:t>Frame as causal effect estimation problem</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𝑌</m:t>
                          </m:r>
                        </m:e>
                        <m:e>
                          <m:r>
                            <a:rPr lang="en-US" i="1" dirty="0" err="1" smtClean="0">
                              <a:latin typeface="Cambria Math" panose="02040503050406030204" pitchFamily="18" charset="0"/>
                            </a:rPr>
                            <m:t>𝑑𝑜</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e>
                          </m:d>
                        </m:e>
                      </m:d>
                      <m:r>
                        <a:rPr lang="en-US" b="0" i="1" dirty="0" smtClean="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err="1">
                              <a:latin typeface="Cambria Math" panose="02040503050406030204" pitchFamily="18" charset="0"/>
                            </a:rPr>
                            <m:t>𝑌</m:t>
                          </m:r>
                        </m:e>
                        <m:e>
                          <m:r>
                            <a:rPr lang="en-US" i="1" dirty="0" err="1">
                              <a:latin typeface="Cambria Math" panose="02040503050406030204" pitchFamily="18" charset="0"/>
                            </a:rPr>
                            <m:t>𝑑𝑜</m:t>
                          </m:r>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2</m:t>
                                  </m:r>
                                </m:sub>
                              </m:sSub>
                            </m:e>
                          </m:d>
                        </m:e>
                      </m:d>
                      <m:r>
                        <a:rPr lang="en-US" i="1" dirty="0">
                          <a:latin typeface="Cambria Math" panose="02040503050406030204" pitchFamily="18" charset="0"/>
                        </a:rPr>
                        <m:t>, </m:t>
                      </m:r>
                      <m:r>
                        <a:rPr lang="en-US" b="0" i="1" dirty="0"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Rank the different causal effects</a:t>
                </a:r>
              </a:p>
              <a:p>
                <a:pPr marL="0" indent="0">
                  <a:buNone/>
                </a:pPr>
                <a:r>
                  <a:rPr lang="en-US" dirty="0"/>
                  <a:t>	Choose the action with </a:t>
                </a:r>
                <a:r>
                  <a:rPr lang="en-US" b="1" dirty="0"/>
                  <a:t>highest causal effect on outcome</a:t>
                </a:r>
                <a:r>
                  <a:rPr lang="en-US" dirty="0"/>
                  <a:t>.</a:t>
                </a:r>
              </a:p>
              <a:p>
                <a:pPr marL="0" indent="0">
                  <a:buNone/>
                </a:pPr>
                <a:endParaRPr lang="en-US" dirty="0"/>
              </a:p>
            </p:txBody>
          </p:sp>
        </mc:Choice>
        <mc:Fallback>
          <p:sp>
            <p:nvSpPr>
              <p:cNvPr id="5" name="Content Placeholder 4">
                <a:extLst>
                  <a:ext uri="{FF2B5EF4-FFF2-40B4-BE49-F238E27FC236}">
                    <a16:creationId xmlns:a16="http://schemas.microsoft.com/office/drawing/2014/main" id="{6DFA65A2-D1E9-1ADF-D809-2D781EEFFBA2}"/>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905240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18F-E6D5-1F60-DEDB-0781B2D620DB}"/>
              </a:ext>
            </a:extLst>
          </p:cNvPr>
          <p:cNvSpPr>
            <a:spLocks noGrp="1"/>
          </p:cNvSpPr>
          <p:nvPr>
            <p:ph type="title"/>
          </p:nvPr>
        </p:nvSpPr>
        <p:spPr/>
        <p:txBody>
          <a:bodyPr/>
          <a:lstStyle/>
          <a:p>
            <a:r>
              <a:rPr lang="en-US" b="1" dirty="0">
                <a:solidFill>
                  <a:schemeClr val="accent1"/>
                </a:solidFill>
              </a:rPr>
              <a:t>Randomized “A/B” test:</a:t>
            </a:r>
            <a:r>
              <a:rPr lang="en-US" dirty="0"/>
              <a:t> A simple solution if </a:t>
            </a:r>
            <a:r>
              <a:rPr lang="en-US" b="1" dirty="0"/>
              <a:t>you can intervene </a:t>
            </a:r>
            <a:r>
              <a:rPr lang="en-US" dirty="0"/>
              <a:t>and create new data </a:t>
            </a:r>
          </a:p>
        </p:txBody>
      </p:sp>
      <p:sp>
        <p:nvSpPr>
          <p:cNvPr id="3" name="Content Placeholder 2">
            <a:extLst>
              <a:ext uri="{FF2B5EF4-FFF2-40B4-BE49-F238E27FC236}">
                <a16:creationId xmlns:a16="http://schemas.microsoft.com/office/drawing/2014/main" id="{E53E75C0-51AF-F6A0-47E7-ABD6939E92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AFCBE2-510B-6C9E-4C22-5C08D5F70B1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2947" y="1866706"/>
            <a:ext cx="1109324" cy="1109324"/>
          </a:xfrm>
          <a:prstGeom prst="rect">
            <a:avLst/>
          </a:prstGeom>
        </p:spPr>
      </p:pic>
      <p:grpSp>
        <p:nvGrpSpPr>
          <p:cNvPr id="7" name="Group 6">
            <a:extLst>
              <a:ext uri="{FF2B5EF4-FFF2-40B4-BE49-F238E27FC236}">
                <a16:creationId xmlns:a16="http://schemas.microsoft.com/office/drawing/2014/main" id="{3E76F54A-623D-0955-B04A-937A5AD6389D}"/>
              </a:ext>
            </a:extLst>
          </p:cNvPr>
          <p:cNvGrpSpPr/>
          <p:nvPr/>
        </p:nvGrpSpPr>
        <p:grpSpPr>
          <a:xfrm>
            <a:off x="10245767" y="3830440"/>
            <a:ext cx="1233363" cy="1074529"/>
            <a:chOff x="1690817" y="4611644"/>
            <a:chExt cx="1233363" cy="1074529"/>
          </a:xfrm>
        </p:grpSpPr>
        <p:pic>
          <p:nvPicPr>
            <p:cNvPr id="8" name="Picture 7">
              <a:extLst>
                <a:ext uri="{FF2B5EF4-FFF2-40B4-BE49-F238E27FC236}">
                  <a16:creationId xmlns:a16="http://schemas.microsoft.com/office/drawing/2014/main" id="{B7FAE1B6-4D35-D848-748E-09F4C3DCF956}"/>
                </a:ext>
              </a:extLst>
            </p:cNvPr>
            <p:cNvPicPr>
              <a:picLocks/>
            </p:cNvPicPr>
            <p:nvPr/>
          </p:nvPicPr>
          <p:blipFill>
            <a:blip r:embed="rId4"/>
            <a:stretch>
              <a:fillRect/>
            </a:stretch>
          </p:blipFill>
          <p:spPr>
            <a:xfrm>
              <a:off x="1690817" y="4611644"/>
              <a:ext cx="977729" cy="977729"/>
            </a:xfrm>
            <a:prstGeom prst="rect">
              <a:avLst/>
            </a:prstGeom>
          </p:spPr>
        </p:pic>
        <p:pic>
          <p:nvPicPr>
            <p:cNvPr id="9" name="Picture 8">
              <a:extLst>
                <a:ext uri="{FF2B5EF4-FFF2-40B4-BE49-F238E27FC236}">
                  <a16:creationId xmlns:a16="http://schemas.microsoft.com/office/drawing/2014/main" id="{642CE17A-1A67-2312-3AB5-5E2A3D8A292D}"/>
                </a:ext>
              </a:extLst>
            </p:cNvPr>
            <p:cNvPicPr>
              <a:picLocks/>
            </p:cNvPicPr>
            <p:nvPr/>
          </p:nvPicPr>
          <p:blipFill>
            <a:blip r:embed="rId5"/>
            <a:stretch>
              <a:fillRect/>
            </a:stretch>
          </p:blipFill>
          <p:spPr>
            <a:xfrm>
              <a:off x="2231170" y="4993163"/>
              <a:ext cx="693010" cy="693010"/>
            </a:xfrm>
            <a:prstGeom prst="rect">
              <a:avLst/>
            </a:prstGeom>
          </p:spPr>
        </p:pic>
      </p:grpSp>
      <p:grpSp>
        <p:nvGrpSpPr>
          <p:cNvPr id="10" name="Group 9">
            <a:extLst>
              <a:ext uri="{FF2B5EF4-FFF2-40B4-BE49-F238E27FC236}">
                <a16:creationId xmlns:a16="http://schemas.microsoft.com/office/drawing/2014/main" id="{EB37CCA6-00CF-B2B0-34EE-3C31688E0118}"/>
              </a:ext>
            </a:extLst>
          </p:cNvPr>
          <p:cNvGrpSpPr/>
          <p:nvPr/>
        </p:nvGrpSpPr>
        <p:grpSpPr>
          <a:xfrm>
            <a:off x="6160798" y="4007742"/>
            <a:ext cx="1226799" cy="1079674"/>
            <a:chOff x="713088" y="4611644"/>
            <a:chExt cx="1226799" cy="1079674"/>
          </a:xfrm>
        </p:grpSpPr>
        <p:pic>
          <p:nvPicPr>
            <p:cNvPr id="11" name="Picture 10">
              <a:extLst>
                <a:ext uri="{FF2B5EF4-FFF2-40B4-BE49-F238E27FC236}">
                  <a16:creationId xmlns:a16="http://schemas.microsoft.com/office/drawing/2014/main" id="{3B360346-EFC7-CF58-5CA4-CD94BEED524A}"/>
                </a:ext>
              </a:extLst>
            </p:cNvPr>
            <p:cNvPicPr>
              <a:picLocks/>
            </p:cNvPicPr>
            <p:nvPr/>
          </p:nvPicPr>
          <p:blipFill>
            <a:blip r:embed="rId6"/>
            <a:stretch>
              <a:fillRect/>
            </a:stretch>
          </p:blipFill>
          <p:spPr>
            <a:xfrm>
              <a:off x="713088" y="4611644"/>
              <a:ext cx="977729" cy="977729"/>
            </a:xfrm>
            <a:prstGeom prst="rect">
              <a:avLst/>
            </a:prstGeom>
          </p:spPr>
        </p:pic>
        <p:pic>
          <p:nvPicPr>
            <p:cNvPr id="12" name="Picture 11">
              <a:extLst>
                <a:ext uri="{FF2B5EF4-FFF2-40B4-BE49-F238E27FC236}">
                  <a16:creationId xmlns:a16="http://schemas.microsoft.com/office/drawing/2014/main" id="{E94E118B-C2EA-E88F-2E28-55BB4870F10C}"/>
                </a:ext>
              </a:extLst>
            </p:cNvPr>
            <p:cNvPicPr>
              <a:picLocks/>
            </p:cNvPicPr>
            <p:nvPr/>
          </p:nvPicPr>
          <p:blipFill>
            <a:blip r:embed="rId5"/>
            <a:stretch>
              <a:fillRect/>
            </a:stretch>
          </p:blipFill>
          <p:spPr>
            <a:xfrm>
              <a:off x="1246877" y="4998308"/>
              <a:ext cx="693010" cy="693010"/>
            </a:xfrm>
            <a:prstGeom prst="rect">
              <a:avLst/>
            </a:prstGeom>
          </p:spPr>
        </p:pic>
      </p:grpSp>
      <p:grpSp>
        <p:nvGrpSpPr>
          <p:cNvPr id="23" name="Group 22">
            <a:extLst>
              <a:ext uri="{FF2B5EF4-FFF2-40B4-BE49-F238E27FC236}">
                <a16:creationId xmlns:a16="http://schemas.microsoft.com/office/drawing/2014/main" id="{53779510-D8D9-FF66-25A2-D2384AFD1014}"/>
              </a:ext>
            </a:extLst>
          </p:cNvPr>
          <p:cNvGrpSpPr/>
          <p:nvPr/>
        </p:nvGrpSpPr>
        <p:grpSpPr>
          <a:xfrm>
            <a:off x="7498157" y="3023385"/>
            <a:ext cx="1075297" cy="832539"/>
            <a:chOff x="2813736" y="4858779"/>
            <a:chExt cx="1075297" cy="832539"/>
          </a:xfrm>
        </p:grpSpPr>
        <p:pic>
          <p:nvPicPr>
            <p:cNvPr id="24" name="Picture 23">
              <a:extLst>
                <a:ext uri="{FF2B5EF4-FFF2-40B4-BE49-F238E27FC236}">
                  <a16:creationId xmlns:a16="http://schemas.microsoft.com/office/drawing/2014/main" id="{90C1749B-3D8E-1E20-6165-C5C58D4D3969}"/>
                </a:ext>
              </a:extLst>
            </p:cNvPr>
            <p:cNvPicPr>
              <a:picLocks/>
            </p:cNvPicPr>
            <p:nvPr/>
          </p:nvPicPr>
          <p:blipFill>
            <a:blip r:embed="rId5"/>
            <a:stretch>
              <a:fillRect/>
            </a:stretch>
          </p:blipFill>
          <p:spPr>
            <a:xfrm>
              <a:off x="3304660" y="5106945"/>
              <a:ext cx="584373" cy="584373"/>
            </a:xfrm>
            <a:prstGeom prst="rect">
              <a:avLst/>
            </a:prstGeom>
          </p:spPr>
        </p:pic>
        <p:pic>
          <p:nvPicPr>
            <p:cNvPr id="25" name="Picture 24">
              <a:extLst>
                <a:ext uri="{FF2B5EF4-FFF2-40B4-BE49-F238E27FC236}">
                  <a16:creationId xmlns:a16="http://schemas.microsoft.com/office/drawing/2014/main" id="{AD2B46BB-1B71-C523-261D-096836BBA415}"/>
                </a:ext>
              </a:extLst>
            </p:cNvPr>
            <p:cNvPicPr>
              <a:picLocks/>
            </p:cNvPicPr>
            <p:nvPr/>
          </p:nvPicPr>
          <p:blipFill>
            <a:blip r:embed="rId7">
              <a:duotone>
                <a:schemeClr val="accent5">
                  <a:shade val="45000"/>
                  <a:satMod val="135000"/>
                </a:schemeClr>
                <a:prstClr val="white"/>
              </a:duotone>
            </a:blip>
            <a:stretch>
              <a:fillRect/>
            </a:stretch>
          </p:blipFill>
          <p:spPr>
            <a:xfrm>
              <a:off x="2813736" y="4858779"/>
              <a:ext cx="832539" cy="832539"/>
            </a:xfrm>
            <a:prstGeom prst="rect">
              <a:avLst/>
            </a:prstGeom>
          </p:spPr>
        </p:pic>
      </p:grpSp>
      <p:grpSp>
        <p:nvGrpSpPr>
          <p:cNvPr id="26" name="Group 25">
            <a:extLst>
              <a:ext uri="{FF2B5EF4-FFF2-40B4-BE49-F238E27FC236}">
                <a16:creationId xmlns:a16="http://schemas.microsoft.com/office/drawing/2014/main" id="{9A697DF2-88C1-61BD-6011-DEF877F4D0C4}"/>
              </a:ext>
            </a:extLst>
          </p:cNvPr>
          <p:cNvGrpSpPr/>
          <p:nvPr/>
        </p:nvGrpSpPr>
        <p:grpSpPr>
          <a:xfrm>
            <a:off x="7203778" y="3911792"/>
            <a:ext cx="1075297" cy="832539"/>
            <a:chOff x="2813736" y="4858779"/>
            <a:chExt cx="1075297" cy="832539"/>
          </a:xfrm>
        </p:grpSpPr>
        <p:pic>
          <p:nvPicPr>
            <p:cNvPr id="27" name="Picture 26">
              <a:extLst>
                <a:ext uri="{FF2B5EF4-FFF2-40B4-BE49-F238E27FC236}">
                  <a16:creationId xmlns:a16="http://schemas.microsoft.com/office/drawing/2014/main" id="{6BCEC731-0BAA-DC23-0FBE-25E62E098332}"/>
                </a:ext>
              </a:extLst>
            </p:cNvPr>
            <p:cNvPicPr>
              <a:picLocks/>
            </p:cNvPicPr>
            <p:nvPr/>
          </p:nvPicPr>
          <p:blipFill>
            <a:blip r:embed="rId5"/>
            <a:stretch>
              <a:fillRect/>
            </a:stretch>
          </p:blipFill>
          <p:spPr>
            <a:xfrm>
              <a:off x="3304660" y="5106945"/>
              <a:ext cx="584373" cy="584373"/>
            </a:xfrm>
            <a:prstGeom prst="rect">
              <a:avLst/>
            </a:prstGeom>
          </p:spPr>
        </p:pic>
        <p:pic>
          <p:nvPicPr>
            <p:cNvPr id="28" name="Picture 27">
              <a:extLst>
                <a:ext uri="{FF2B5EF4-FFF2-40B4-BE49-F238E27FC236}">
                  <a16:creationId xmlns:a16="http://schemas.microsoft.com/office/drawing/2014/main" id="{58DB5C3C-84EF-1835-F494-E665BA5E431A}"/>
                </a:ext>
              </a:extLst>
            </p:cNvPr>
            <p:cNvPicPr>
              <a:picLocks/>
            </p:cNvPicPr>
            <p:nvPr/>
          </p:nvPicPr>
          <p:blipFill>
            <a:blip r:embed="rId7">
              <a:duotone>
                <a:schemeClr val="accent1">
                  <a:shade val="45000"/>
                  <a:satMod val="135000"/>
                </a:schemeClr>
                <a:prstClr val="white"/>
              </a:duotone>
            </a:blip>
            <a:stretch>
              <a:fillRect/>
            </a:stretch>
          </p:blipFill>
          <p:spPr>
            <a:xfrm>
              <a:off x="2813736" y="4858779"/>
              <a:ext cx="832539" cy="832539"/>
            </a:xfrm>
            <a:prstGeom prst="rect">
              <a:avLst/>
            </a:prstGeom>
          </p:spPr>
        </p:pic>
      </p:grpSp>
      <p:grpSp>
        <p:nvGrpSpPr>
          <p:cNvPr id="29" name="Group 28">
            <a:extLst>
              <a:ext uri="{FF2B5EF4-FFF2-40B4-BE49-F238E27FC236}">
                <a16:creationId xmlns:a16="http://schemas.microsoft.com/office/drawing/2014/main" id="{71DAC344-FA46-5984-9655-A505D8B88F86}"/>
              </a:ext>
            </a:extLst>
          </p:cNvPr>
          <p:cNvGrpSpPr/>
          <p:nvPr/>
        </p:nvGrpSpPr>
        <p:grpSpPr>
          <a:xfrm>
            <a:off x="9595514" y="3201778"/>
            <a:ext cx="1075297" cy="832539"/>
            <a:chOff x="2813736" y="4858779"/>
            <a:chExt cx="1075297" cy="832539"/>
          </a:xfrm>
        </p:grpSpPr>
        <p:pic>
          <p:nvPicPr>
            <p:cNvPr id="30" name="Picture 29">
              <a:extLst>
                <a:ext uri="{FF2B5EF4-FFF2-40B4-BE49-F238E27FC236}">
                  <a16:creationId xmlns:a16="http://schemas.microsoft.com/office/drawing/2014/main" id="{C4FE569C-0F1A-7B9F-CC44-510AF812C48A}"/>
                </a:ext>
              </a:extLst>
            </p:cNvPr>
            <p:cNvPicPr>
              <a:picLocks/>
            </p:cNvPicPr>
            <p:nvPr/>
          </p:nvPicPr>
          <p:blipFill>
            <a:blip r:embed="rId5"/>
            <a:stretch>
              <a:fillRect/>
            </a:stretch>
          </p:blipFill>
          <p:spPr>
            <a:xfrm>
              <a:off x="3304660" y="5106945"/>
              <a:ext cx="584373" cy="584373"/>
            </a:xfrm>
            <a:prstGeom prst="rect">
              <a:avLst/>
            </a:prstGeom>
          </p:spPr>
        </p:pic>
        <p:pic>
          <p:nvPicPr>
            <p:cNvPr id="31" name="Picture 30">
              <a:extLst>
                <a:ext uri="{FF2B5EF4-FFF2-40B4-BE49-F238E27FC236}">
                  <a16:creationId xmlns:a16="http://schemas.microsoft.com/office/drawing/2014/main" id="{EBEA78FF-FAC9-98B6-7AE9-4B88F28A9AE2}"/>
                </a:ext>
              </a:extLst>
            </p:cNvPr>
            <p:cNvPicPr>
              <a:picLocks/>
            </p:cNvPicPr>
            <p:nvPr/>
          </p:nvPicPr>
          <p:blipFill>
            <a:blip r:embed="rId7"/>
            <a:stretch>
              <a:fillRect/>
            </a:stretch>
          </p:blipFill>
          <p:spPr>
            <a:xfrm>
              <a:off x="2813736" y="4858779"/>
              <a:ext cx="832539" cy="832539"/>
            </a:xfrm>
            <a:prstGeom prst="rect">
              <a:avLst/>
            </a:prstGeom>
          </p:spPr>
        </p:pic>
      </p:grpSp>
      <p:grpSp>
        <p:nvGrpSpPr>
          <p:cNvPr id="32" name="Group 31">
            <a:extLst>
              <a:ext uri="{FF2B5EF4-FFF2-40B4-BE49-F238E27FC236}">
                <a16:creationId xmlns:a16="http://schemas.microsoft.com/office/drawing/2014/main" id="{DCE89461-01C5-FEA1-37E5-7E8E39A9F131}"/>
              </a:ext>
            </a:extLst>
          </p:cNvPr>
          <p:cNvGrpSpPr/>
          <p:nvPr/>
        </p:nvGrpSpPr>
        <p:grpSpPr>
          <a:xfrm>
            <a:off x="8392731" y="2928341"/>
            <a:ext cx="1233363" cy="1074529"/>
            <a:chOff x="1690817" y="4611644"/>
            <a:chExt cx="1233363" cy="1074529"/>
          </a:xfrm>
        </p:grpSpPr>
        <p:pic>
          <p:nvPicPr>
            <p:cNvPr id="33" name="Picture 32">
              <a:extLst>
                <a:ext uri="{FF2B5EF4-FFF2-40B4-BE49-F238E27FC236}">
                  <a16:creationId xmlns:a16="http://schemas.microsoft.com/office/drawing/2014/main" id="{84DEA2A4-2F4C-2039-6459-6DA94E4EEC3B}"/>
                </a:ext>
              </a:extLst>
            </p:cNvPr>
            <p:cNvPicPr>
              <a:picLocks/>
            </p:cNvPicPr>
            <p:nvPr/>
          </p:nvPicPr>
          <p:blipFill>
            <a:blip r:embed="rId4">
              <a:duotone>
                <a:schemeClr val="accent1">
                  <a:shade val="45000"/>
                  <a:satMod val="135000"/>
                </a:schemeClr>
                <a:prstClr val="white"/>
              </a:duotone>
            </a:blip>
            <a:stretch>
              <a:fillRect/>
            </a:stretch>
          </p:blipFill>
          <p:spPr>
            <a:xfrm>
              <a:off x="1690817" y="4611644"/>
              <a:ext cx="977729" cy="977729"/>
            </a:xfrm>
            <a:prstGeom prst="rect">
              <a:avLst/>
            </a:prstGeom>
          </p:spPr>
        </p:pic>
        <p:pic>
          <p:nvPicPr>
            <p:cNvPr id="34" name="Picture 33">
              <a:extLst>
                <a:ext uri="{FF2B5EF4-FFF2-40B4-BE49-F238E27FC236}">
                  <a16:creationId xmlns:a16="http://schemas.microsoft.com/office/drawing/2014/main" id="{8888F793-DE08-6C4A-424E-789E4801987C}"/>
                </a:ext>
              </a:extLst>
            </p:cNvPr>
            <p:cNvPicPr>
              <a:picLocks/>
            </p:cNvPicPr>
            <p:nvPr/>
          </p:nvPicPr>
          <p:blipFill>
            <a:blip r:embed="rId5"/>
            <a:stretch>
              <a:fillRect/>
            </a:stretch>
          </p:blipFill>
          <p:spPr>
            <a:xfrm>
              <a:off x="2231170" y="4993163"/>
              <a:ext cx="693010" cy="693010"/>
            </a:xfrm>
            <a:prstGeom prst="rect">
              <a:avLst/>
            </a:prstGeom>
          </p:spPr>
        </p:pic>
      </p:grpSp>
      <p:grpSp>
        <p:nvGrpSpPr>
          <p:cNvPr id="35" name="Group 34">
            <a:extLst>
              <a:ext uri="{FF2B5EF4-FFF2-40B4-BE49-F238E27FC236}">
                <a16:creationId xmlns:a16="http://schemas.microsoft.com/office/drawing/2014/main" id="{654F0BB1-1147-4D97-4BCB-2E3FB048035C}"/>
              </a:ext>
            </a:extLst>
          </p:cNvPr>
          <p:cNvGrpSpPr/>
          <p:nvPr/>
        </p:nvGrpSpPr>
        <p:grpSpPr>
          <a:xfrm>
            <a:off x="6359288" y="4931809"/>
            <a:ext cx="1233363" cy="1074529"/>
            <a:chOff x="1690817" y="4611644"/>
            <a:chExt cx="1233363" cy="1074529"/>
          </a:xfrm>
        </p:grpSpPr>
        <p:pic>
          <p:nvPicPr>
            <p:cNvPr id="36" name="Picture 35">
              <a:extLst>
                <a:ext uri="{FF2B5EF4-FFF2-40B4-BE49-F238E27FC236}">
                  <a16:creationId xmlns:a16="http://schemas.microsoft.com/office/drawing/2014/main" id="{EBB917F4-6DE3-B550-DCFC-B45E556A4E82}"/>
                </a:ext>
              </a:extLst>
            </p:cNvPr>
            <p:cNvPicPr>
              <a:picLocks/>
            </p:cNvPicPr>
            <p:nvPr/>
          </p:nvPicPr>
          <p:blipFill>
            <a:blip r:embed="rId4">
              <a:duotone>
                <a:schemeClr val="accent2">
                  <a:shade val="45000"/>
                  <a:satMod val="135000"/>
                </a:schemeClr>
                <a:prstClr val="white"/>
              </a:duotone>
            </a:blip>
            <a:stretch>
              <a:fillRect/>
            </a:stretch>
          </p:blipFill>
          <p:spPr>
            <a:xfrm>
              <a:off x="1690817" y="4611644"/>
              <a:ext cx="977729" cy="977729"/>
            </a:xfrm>
            <a:prstGeom prst="rect">
              <a:avLst/>
            </a:prstGeom>
          </p:spPr>
        </p:pic>
        <p:pic>
          <p:nvPicPr>
            <p:cNvPr id="37" name="Picture 36">
              <a:extLst>
                <a:ext uri="{FF2B5EF4-FFF2-40B4-BE49-F238E27FC236}">
                  <a16:creationId xmlns:a16="http://schemas.microsoft.com/office/drawing/2014/main" id="{B74E3005-26FF-9C89-BE45-2A6B2A611CD7}"/>
                </a:ext>
              </a:extLst>
            </p:cNvPr>
            <p:cNvPicPr>
              <a:picLocks/>
            </p:cNvPicPr>
            <p:nvPr/>
          </p:nvPicPr>
          <p:blipFill>
            <a:blip r:embed="rId5"/>
            <a:stretch>
              <a:fillRect/>
            </a:stretch>
          </p:blipFill>
          <p:spPr>
            <a:xfrm>
              <a:off x="2231170" y="4993163"/>
              <a:ext cx="693010" cy="693010"/>
            </a:xfrm>
            <a:prstGeom prst="rect">
              <a:avLst/>
            </a:prstGeom>
          </p:spPr>
        </p:pic>
      </p:grpSp>
      <p:grpSp>
        <p:nvGrpSpPr>
          <p:cNvPr id="38" name="Group 37">
            <a:extLst>
              <a:ext uri="{FF2B5EF4-FFF2-40B4-BE49-F238E27FC236}">
                <a16:creationId xmlns:a16="http://schemas.microsoft.com/office/drawing/2014/main" id="{66D31E7A-6013-D75C-17F3-335D8E5B521C}"/>
              </a:ext>
            </a:extLst>
          </p:cNvPr>
          <p:cNvGrpSpPr/>
          <p:nvPr/>
        </p:nvGrpSpPr>
        <p:grpSpPr>
          <a:xfrm>
            <a:off x="8744002" y="4879367"/>
            <a:ext cx="1233363" cy="1074529"/>
            <a:chOff x="1690817" y="4611644"/>
            <a:chExt cx="1233363" cy="1074529"/>
          </a:xfrm>
        </p:grpSpPr>
        <p:pic>
          <p:nvPicPr>
            <p:cNvPr id="39" name="Picture 38">
              <a:extLst>
                <a:ext uri="{FF2B5EF4-FFF2-40B4-BE49-F238E27FC236}">
                  <a16:creationId xmlns:a16="http://schemas.microsoft.com/office/drawing/2014/main" id="{61938D58-216E-B970-6840-EA94DECBE713}"/>
                </a:ext>
              </a:extLst>
            </p:cNvPr>
            <p:cNvPicPr>
              <a:picLocks/>
            </p:cNvPicPr>
            <p:nvPr/>
          </p:nvPicPr>
          <p:blipFill>
            <a:blip r:embed="rId4"/>
            <a:stretch>
              <a:fillRect/>
            </a:stretch>
          </p:blipFill>
          <p:spPr>
            <a:xfrm>
              <a:off x="1690817" y="4611644"/>
              <a:ext cx="977729" cy="977729"/>
            </a:xfrm>
            <a:prstGeom prst="rect">
              <a:avLst/>
            </a:prstGeom>
          </p:spPr>
        </p:pic>
        <p:pic>
          <p:nvPicPr>
            <p:cNvPr id="40" name="Picture 39">
              <a:extLst>
                <a:ext uri="{FF2B5EF4-FFF2-40B4-BE49-F238E27FC236}">
                  <a16:creationId xmlns:a16="http://schemas.microsoft.com/office/drawing/2014/main" id="{FEEF5F67-6CFB-750C-C859-99CF6F8DBF73}"/>
                </a:ext>
              </a:extLst>
            </p:cNvPr>
            <p:cNvPicPr>
              <a:picLocks/>
            </p:cNvPicPr>
            <p:nvPr/>
          </p:nvPicPr>
          <p:blipFill>
            <a:blip r:embed="rId5"/>
            <a:stretch>
              <a:fillRect/>
            </a:stretch>
          </p:blipFill>
          <p:spPr>
            <a:xfrm>
              <a:off x="2231170" y="4993163"/>
              <a:ext cx="693010" cy="693010"/>
            </a:xfrm>
            <a:prstGeom prst="rect">
              <a:avLst/>
            </a:prstGeom>
          </p:spPr>
        </p:pic>
      </p:grpSp>
      <p:grpSp>
        <p:nvGrpSpPr>
          <p:cNvPr id="41" name="Group 40">
            <a:extLst>
              <a:ext uri="{FF2B5EF4-FFF2-40B4-BE49-F238E27FC236}">
                <a16:creationId xmlns:a16="http://schemas.microsoft.com/office/drawing/2014/main" id="{1D757401-33F9-066F-9AE9-53BD14F4A816}"/>
              </a:ext>
            </a:extLst>
          </p:cNvPr>
          <p:cNvGrpSpPr/>
          <p:nvPr/>
        </p:nvGrpSpPr>
        <p:grpSpPr>
          <a:xfrm>
            <a:off x="8019790" y="3858216"/>
            <a:ext cx="1226799" cy="1079674"/>
            <a:chOff x="713088" y="4611644"/>
            <a:chExt cx="1226799" cy="1079674"/>
          </a:xfrm>
        </p:grpSpPr>
        <p:pic>
          <p:nvPicPr>
            <p:cNvPr id="42" name="Picture 41">
              <a:extLst>
                <a:ext uri="{FF2B5EF4-FFF2-40B4-BE49-F238E27FC236}">
                  <a16:creationId xmlns:a16="http://schemas.microsoft.com/office/drawing/2014/main" id="{6B82E2B4-99F0-FB80-F025-15711F32DC09}"/>
                </a:ext>
              </a:extLst>
            </p:cNvPr>
            <p:cNvPicPr>
              <a:picLocks/>
            </p:cNvPicPr>
            <p:nvPr/>
          </p:nvPicPr>
          <p:blipFill>
            <a:blip r:embed="rId6">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43" name="Picture 42">
              <a:extLst>
                <a:ext uri="{FF2B5EF4-FFF2-40B4-BE49-F238E27FC236}">
                  <a16:creationId xmlns:a16="http://schemas.microsoft.com/office/drawing/2014/main" id="{B3B7B9F6-2CF6-0B60-158A-D882D5AE83FA}"/>
                </a:ext>
              </a:extLst>
            </p:cNvPr>
            <p:cNvPicPr>
              <a:picLocks/>
            </p:cNvPicPr>
            <p:nvPr/>
          </p:nvPicPr>
          <p:blipFill>
            <a:blip r:embed="rId5"/>
            <a:stretch>
              <a:fillRect/>
            </a:stretch>
          </p:blipFill>
          <p:spPr>
            <a:xfrm>
              <a:off x="1246877" y="4998308"/>
              <a:ext cx="693010" cy="693010"/>
            </a:xfrm>
            <a:prstGeom prst="rect">
              <a:avLst/>
            </a:prstGeom>
          </p:spPr>
        </p:pic>
      </p:grpSp>
      <p:grpSp>
        <p:nvGrpSpPr>
          <p:cNvPr id="46" name="Group 45">
            <a:extLst>
              <a:ext uri="{FF2B5EF4-FFF2-40B4-BE49-F238E27FC236}">
                <a16:creationId xmlns:a16="http://schemas.microsoft.com/office/drawing/2014/main" id="{E159A27D-8562-A48A-26ED-2582382606FA}"/>
              </a:ext>
            </a:extLst>
          </p:cNvPr>
          <p:cNvGrpSpPr/>
          <p:nvPr/>
        </p:nvGrpSpPr>
        <p:grpSpPr>
          <a:xfrm>
            <a:off x="7373488" y="5097289"/>
            <a:ext cx="1226799" cy="1079674"/>
            <a:chOff x="713088" y="4611644"/>
            <a:chExt cx="1226799" cy="1079674"/>
          </a:xfrm>
        </p:grpSpPr>
        <p:pic>
          <p:nvPicPr>
            <p:cNvPr id="47" name="Picture 46">
              <a:extLst>
                <a:ext uri="{FF2B5EF4-FFF2-40B4-BE49-F238E27FC236}">
                  <a16:creationId xmlns:a16="http://schemas.microsoft.com/office/drawing/2014/main" id="{3211FE45-13BA-70B3-ECC5-03F871F2597E}"/>
                </a:ext>
              </a:extLst>
            </p:cNvPr>
            <p:cNvPicPr>
              <a:picLocks/>
            </p:cNvPicPr>
            <p:nvPr/>
          </p:nvPicPr>
          <p:blipFill>
            <a:blip r:embed="rId6">
              <a:duotone>
                <a:schemeClr val="accent3">
                  <a:shade val="45000"/>
                  <a:satMod val="135000"/>
                </a:schemeClr>
                <a:prstClr val="white"/>
              </a:duotone>
            </a:blip>
            <a:stretch>
              <a:fillRect/>
            </a:stretch>
          </p:blipFill>
          <p:spPr>
            <a:xfrm>
              <a:off x="713088" y="4611644"/>
              <a:ext cx="977729" cy="977729"/>
            </a:xfrm>
            <a:prstGeom prst="rect">
              <a:avLst/>
            </a:prstGeom>
          </p:spPr>
        </p:pic>
        <p:pic>
          <p:nvPicPr>
            <p:cNvPr id="48" name="Picture 47">
              <a:extLst>
                <a:ext uri="{FF2B5EF4-FFF2-40B4-BE49-F238E27FC236}">
                  <a16:creationId xmlns:a16="http://schemas.microsoft.com/office/drawing/2014/main" id="{0A3B8404-423B-8B64-D2EC-81FEE74D2AD9}"/>
                </a:ext>
              </a:extLst>
            </p:cNvPr>
            <p:cNvPicPr>
              <a:picLocks/>
            </p:cNvPicPr>
            <p:nvPr/>
          </p:nvPicPr>
          <p:blipFill>
            <a:blip r:embed="rId5"/>
            <a:stretch>
              <a:fillRect/>
            </a:stretch>
          </p:blipFill>
          <p:spPr>
            <a:xfrm>
              <a:off x="1246877" y="4998308"/>
              <a:ext cx="693010" cy="693010"/>
            </a:xfrm>
            <a:prstGeom prst="rect">
              <a:avLst/>
            </a:prstGeom>
          </p:spPr>
        </p:pic>
      </p:grpSp>
      <p:grpSp>
        <p:nvGrpSpPr>
          <p:cNvPr id="49" name="Group 48">
            <a:extLst>
              <a:ext uri="{FF2B5EF4-FFF2-40B4-BE49-F238E27FC236}">
                <a16:creationId xmlns:a16="http://schemas.microsoft.com/office/drawing/2014/main" id="{70D17959-7832-8F92-1572-F66C04B49329}"/>
              </a:ext>
            </a:extLst>
          </p:cNvPr>
          <p:cNvGrpSpPr/>
          <p:nvPr/>
        </p:nvGrpSpPr>
        <p:grpSpPr>
          <a:xfrm>
            <a:off x="9083711" y="3999570"/>
            <a:ext cx="1226799" cy="1079674"/>
            <a:chOff x="713088" y="4611644"/>
            <a:chExt cx="1226799" cy="1079674"/>
          </a:xfrm>
        </p:grpSpPr>
        <p:pic>
          <p:nvPicPr>
            <p:cNvPr id="50" name="Picture 49">
              <a:extLst>
                <a:ext uri="{FF2B5EF4-FFF2-40B4-BE49-F238E27FC236}">
                  <a16:creationId xmlns:a16="http://schemas.microsoft.com/office/drawing/2014/main" id="{ABBB123B-2C48-AEBF-2DD9-679A3BC534F7}"/>
                </a:ext>
              </a:extLst>
            </p:cNvPr>
            <p:cNvPicPr>
              <a:picLocks/>
            </p:cNvPicPr>
            <p:nvPr/>
          </p:nvPicPr>
          <p:blipFill>
            <a:blip r:embed="rId6">
              <a:duotone>
                <a:schemeClr val="accent1">
                  <a:shade val="45000"/>
                  <a:satMod val="135000"/>
                </a:schemeClr>
                <a:prstClr val="white"/>
              </a:duotone>
            </a:blip>
            <a:stretch>
              <a:fillRect/>
            </a:stretch>
          </p:blipFill>
          <p:spPr>
            <a:xfrm>
              <a:off x="713088" y="4611644"/>
              <a:ext cx="977729" cy="977729"/>
            </a:xfrm>
            <a:prstGeom prst="rect">
              <a:avLst/>
            </a:prstGeom>
          </p:spPr>
        </p:pic>
        <p:pic>
          <p:nvPicPr>
            <p:cNvPr id="51" name="Picture 50">
              <a:extLst>
                <a:ext uri="{FF2B5EF4-FFF2-40B4-BE49-F238E27FC236}">
                  <a16:creationId xmlns:a16="http://schemas.microsoft.com/office/drawing/2014/main" id="{95B4AEE3-7095-C083-3254-E50BCEA81D2A}"/>
                </a:ext>
              </a:extLst>
            </p:cNvPr>
            <p:cNvPicPr>
              <a:picLocks/>
            </p:cNvPicPr>
            <p:nvPr/>
          </p:nvPicPr>
          <p:blipFill>
            <a:blip r:embed="rId5"/>
            <a:stretch>
              <a:fillRect/>
            </a:stretch>
          </p:blipFill>
          <p:spPr>
            <a:xfrm>
              <a:off x="1246877" y="4998308"/>
              <a:ext cx="693010" cy="693010"/>
            </a:xfrm>
            <a:prstGeom prst="rect">
              <a:avLst/>
            </a:prstGeom>
          </p:spPr>
        </p:pic>
      </p:grpSp>
      <p:grpSp>
        <p:nvGrpSpPr>
          <p:cNvPr id="52" name="Group 51">
            <a:extLst>
              <a:ext uri="{FF2B5EF4-FFF2-40B4-BE49-F238E27FC236}">
                <a16:creationId xmlns:a16="http://schemas.microsoft.com/office/drawing/2014/main" id="{F18D4840-741E-17E6-ACB1-DE75DC95497D}"/>
              </a:ext>
            </a:extLst>
          </p:cNvPr>
          <p:cNvGrpSpPr/>
          <p:nvPr/>
        </p:nvGrpSpPr>
        <p:grpSpPr>
          <a:xfrm>
            <a:off x="6516820" y="2797396"/>
            <a:ext cx="1226799" cy="1079674"/>
            <a:chOff x="713088" y="4611644"/>
            <a:chExt cx="1226799" cy="1079674"/>
          </a:xfrm>
        </p:grpSpPr>
        <p:pic>
          <p:nvPicPr>
            <p:cNvPr id="53" name="Picture 52">
              <a:extLst>
                <a:ext uri="{FF2B5EF4-FFF2-40B4-BE49-F238E27FC236}">
                  <a16:creationId xmlns:a16="http://schemas.microsoft.com/office/drawing/2014/main" id="{76370DCD-1FB4-A629-80D8-02C136FFDFEF}"/>
                </a:ext>
              </a:extLst>
            </p:cNvPr>
            <p:cNvPicPr>
              <a:picLocks/>
            </p:cNvPicPr>
            <p:nvPr/>
          </p:nvPicPr>
          <p:blipFill>
            <a:blip r:embed="rId6">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54" name="Picture 53">
              <a:extLst>
                <a:ext uri="{FF2B5EF4-FFF2-40B4-BE49-F238E27FC236}">
                  <a16:creationId xmlns:a16="http://schemas.microsoft.com/office/drawing/2014/main" id="{98E314E2-C4F7-B48D-F11A-AF5E7877A477}"/>
                </a:ext>
              </a:extLst>
            </p:cNvPr>
            <p:cNvPicPr>
              <a:picLocks/>
            </p:cNvPicPr>
            <p:nvPr/>
          </p:nvPicPr>
          <p:blipFill>
            <a:blip r:embed="rId5"/>
            <a:stretch>
              <a:fillRect/>
            </a:stretch>
          </p:blipFill>
          <p:spPr>
            <a:xfrm>
              <a:off x="1246877" y="4998308"/>
              <a:ext cx="693010" cy="693010"/>
            </a:xfrm>
            <a:prstGeom prst="rect">
              <a:avLst/>
            </a:prstGeom>
          </p:spPr>
        </p:pic>
      </p:grpSp>
      <p:grpSp>
        <p:nvGrpSpPr>
          <p:cNvPr id="55" name="Group 54">
            <a:extLst>
              <a:ext uri="{FF2B5EF4-FFF2-40B4-BE49-F238E27FC236}">
                <a16:creationId xmlns:a16="http://schemas.microsoft.com/office/drawing/2014/main" id="{E2E4A7A2-935C-167A-76F1-53A58B6FEF4C}"/>
              </a:ext>
            </a:extLst>
          </p:cNvPr>
          <p:cNvGrpSpPr/>
          <p:nvPr/>
        </p:nvGrpSpPr>
        <p:grpSpPr>
          <a:xfrm>
            <a:off x="10048033" y="4773491"/>
            <a:ext cx="1226799" cy="1079674"/>
            <a:chOff x="713088" y="4611644"/>
            <a:chExt cx="1226799" cy="1079674"/>
          </a:xfrm>
        </p:grpSpPr>
        <p:pic>
          <p:nvPicPr>
            <p:cNvPr id="56" name="Picture 55">
              <a:extLst>
                <a:ext uri="{FF2B5EF4-FFF2-40B4-BE49-F238E27FC236}">
                  <a16:creationId xmlns:a16="http://schemas.microsoft.com/office/drawing/2014/main" id="{8837CA58-420B-1CF1-0997-F9ED56D3BA58}"/>
                </a:ext>
              </a:extLst>
            </p:cNvPr>
            <p:cNvPicPr>
              <a:picLocks/>
            </p:cNvPicPr>
            <p:nvPr/>
          </p:nvPicPr>
          <p:blipFill>
            <a:blip r:embed="rId6">
              <a:duotone>
                <a:schemeClr val="accent4">
                  <a:shade val="45000"/>
                  <a:satMod val="135000"/>
                </a:schemeClr>
                <a:prstClr val="white"/>
              </a:duotone>
            </a:blip>
            <a:stretch>
              <a:fillRect/>
            </a:stretch>
          </p:blipFill>
          <p:spPr>
            <a:xfrm>
              <a:off x="713088" y="4611644"/>
              <a:ext cx="977729" cy="977729"/>
            </a:xfrm>
            <a:prstGeom prst="rect">
              <a:avLst/>
            </a:prstGeom>
          </p:spPr>
        </p:pic>
        <p:pic>
          <p:nvPicPr>
            <p:cNvPr id="57" name="Picture 56">
              <a:extLst>
                <a:ext uri="{FF2B5EF4-FFF2-40B4-BE49-F238E27FC236}">
                  <a16:creationId xmlns:a16="http://schemas.microsoft.com/office/drawing/2014/main" id="{5AA01287-E6FF-9270-BF70-EDEC2AD0C9C4}"/>
                </a:ext>
              </a:extLst>
            </p:cNvPr>
            <p:cNvPicPr>
              <a:picLocks/>
            </p:cNvPicPr>
            <p:nvPr/>
          </p:nvPicPr>
          <p:blipFill>
            <a:blip r:embed="rId5">
              <a:duotone>
                <a:schemeClr val="accent4">
                  <a:shade val="45000"/>
                  <a:satMod val="135000"/>
                </a:schemeClr>
                <a:prstClr val="white"/>
              </a:duotone>
            </a:blip>
            <a:stretch>
              <a:fillRect/>
            </a:stretch>
          </p:blipFill>
          <p:spPr>
            <a:xfrm>
              <a:off x="1246877" y="4998308"/>
              <a:ext cx="693010" cy="693010"/>
            </a:xfrm>
            <a:prstGeom prst="rect">
              <a:avLst/>
            </a:prstGeom>
          </p:spPr>
        </p:pic>
      </p:grpSp>
      <p:pic>
        <p:nvPicPr>
          <p:cNvPr id="59" name="Picture 58">
            <a:extLst>
              <a:ext uri="{FF2B5EF4-FFF2-40B4-BE49-F238E27FC236}">
                <a16:creationId xmlns:a16="http://schemas.microsoft.com/office/drawing/2014/main" id="{A2B671AB-B673-948B-A2E5-504CFEB607EA}"/>
              </a:ext>
            </a:extLst>
          </p:cNvPr>
          <p:cNvPicPr>
            <a:picLocks/>
          </p:cNvPicPr>
          <p:nvPr/>
        </p:nvPicPr>
        <p:blipFill>
          <a:blip r:embed="rId4"/>
          <a:stretch>
            <a:fillRect/>
          </a:stretch>
        </p:blipFill>
        <p:spPr>
          <a:xfrm>
            <a:off x="4542291" y="3911748"/>
            <a:ext cx="977729" cy="977729"/>
          </a:xfrm>
          <a:prstGeom prst="rect">
            <a:avLst/>
          </a:prstGeom>
        </p:spPr>
      </p:pic>
      <p:pic>
        <p:nvPicPr>
          <p:cNvPr id="62" name="Picture 61">
            <a:extLst>
              <a:ext uri="{FF2B5EF4-FFF2-40B4-BE49-F238E27FC236}">
                <a16:creationId xmlns:a16="http://schemas.microsoft.com/office/drawing/2014/main" id="{61A6F4C1-6C52-B327-E1F5-E4853675E64E}"/>
              </a:ext>
            </a:extLst>
          </p:cNvPr>
          <p:cNvPicPr>
            <a:picLocks/>
          </p:cNvPicPr>
          <p:nvPr/>
        </p:nvPicPr>
        <p:blipFill>
          <a:blip r:embed="rId6"/>
          <a:stretch>
            <a:fillRect/>
          </a:stretch>
        </p:blipFill>
        <p:spPr>
          <a:xfrm>
            <a:off x="457322" y="4089050"/>
            <a:ext cx="977729" cy="977729"/>
          </a:xfrm>
          <a:prstGeom prst="rect">
            <a:avLst/>
          </a:prstGeom>
        </p:spPr>
      </p:pic>
      <p:pic>
        <p:nvPicPr>
          <p:cNvPr id="66" name="Picture 65">
            <a:extLst>
              <a:ext uri="{FF2B5EF4-FFF2-40B4-BE49-F238E27FC236}">
                <a16:creationId xmlns:a16="http://schemas.microsoft.com/office/drawing/2014/main" id="{5E17F823-B0CE-59B9-8ADA-4B58BA5C6E70}"/>
              </a:ext>
            </a:extLst>
          </p:cNvPr>
          <p:cNvPicPr>
            <a:picLocks/>
          </p:cNvPicPr>
          <p:nvPr/>
        </p:nvPicPr>
        <p:blipFill>
          <a:blip r:embed="rId7">
            <a:duotone>
              <a:schemeClr val="accent5">
                <a:shade val="45000"/>
                <a:satMod val="135000"/>
              </a:schemeClr>
              <a:prstClr val="white"/>
            </a:duotone>
          </a:blip>
          <a:stretch>
            <a:fillRect/>
          </a:stretch>
        </p:blipFill>
        <p:spPr>
          <a:xfrm>
            <a:off x="1794681" y="3104693"/>
            <a:ext cx="832539" cy="832539"/>
          </a:xfrm>
          <a:prstGeom prst="rect">
            <a:avLst/>
          </a:prstGeom>
        </p:spPr>
      </p:pic>
      <p:pic>
        <p:nvPicPr>
          <p:cNvPr id="72" name="Picture 71">
            <a:extLst>
              <a:ext uri="{FF2B5EF4-FFF2-40B4-BE49-F238E27FC236}">
                <a16:creationId xmlns:a16="http://schemas.microsoft.com/office/drawing/2014/main" id="{F3DFEEEC-E63E-EE60-E950-713F4040445A}"/>
              </a:ext>
            </a:extLst>
          </p:cNvPr>
          <p:cNvPicPr>
            <a:picLocks/>
          </p:cNvPicPr>
          <p:nvPr/>
        </p:nvPicPr>
        <p:blipFill>
          <a:blip r:embed="rId7"/>
          <a:stretch>
            <a:fillRect/>
          </a:stretch>
        </p:blipFill>
        <p:spPr>
          <a:xfrm>
            <a:off x="3897175" y="3283086"/>
            <a:ext cx="832539" cy="832539"/>
          </a:xfrm>
          <a:prstGeom prst="rect">
            <a:avLst/>
          </a:prstGeom>
        </p:spPr>
      </p:pic>
      <p:pic>
        <p:nvPicPr>
          <p:cNvPr id="74" name="Picture 73">
            <a:extLst>
              <a:ext uri="{FF2B5EF4-FFF2-40B4-BE49-F238E27FC236}">
                <a16:creationId xmlns:a16="http://schemas.microsoft.com/office/drawing/2014/main" id="{49817494-5FB8-A16F-8B92-548AE8AC6126}"/>
              </a:ext>
            </a:extLst>
          </p:cNvPr>
          <p:cNvPicPr>
            <a:picLocks/>
          </p:cNvPicPr>
          <p:nvPr/>
        </p:nvPicPr>
        <p:blipFill>
          <a:blip r:embed="rId4">
            <a:duotone>
              <a:schemeClr val="accent1">
                <a:shade val="45000"/>
                <a:satMod val="135000"/>
              </a:schemeClr>
              <a:prstClr val="white"/>
            </a:duotone>
          </a:blip>
          <a:stretch>
            <a:fillRect/>
          </a:stretch>
        </p:blipFill>
        <p:spPr>
          <a:xfrm>
            <a:off x="2689255" y="3009649"/>
            <a:ext cx="977729" cy="977729"/>
          </a:xfrm>
          <a:prstGeom prst="rect">
            <a:avLst/>
          </a:prstGeom>
        </p:spPr>
      </p:pic>
      <p:pic>
        <p:nvPicPr>
          <p:cNvPr id="77" name="Picture 76">
            <a:extLst>
              <a:ext uri="{FF2B5EF4-FFF2-40B4-BE49-F238E27FC236}">
                <a16:creationId xmlns:a16="http://schemas.microsoft.com/office/drawing/2014/main" id="{187DA260-65D6-F2A6-823D-8FE47C10FA25}"/>
              </a:ext>
            </a:extLst>
          </p:cNvPr>
          <p:cNvPicPr>
            <a:picLocks/>
          </p:cNvPicPr>
          <p:nvPr/>
        </p:nvPicPr>
        <p:blipFill>
          <a:blip r:embed="rId4">
            <a:duotone>
              <a:schemeClr val="accent2">
                <a:shade val="45000"/>
                <a:satMod val="135000"/>
              </a:schemeClr>
              <a:prstClr val="white"/>
            </a:duotone>
          </a:blip>
          <a:stretch>
            <a:fillRect/>
          </a:stretch>
        </p:blipFill>
        <p:spPr>
          <a:xfrm>
            <a:off x="655812" y="5013117"/>
            <a:ext cx="977729" cy="977729"/>
          </a:xfrm>
          <a:prstGeom prst="rect">
            <a:avLst/>
          </a:prstGeom>
        </p:spPr>
      </p:pic>
      <p:pic>
        <p:nvPicPr>
          <p:cNvPr id="80" name="Picture 79">
            <a:extLst>
              <a:ext uri="{FF2B5EF4-FFF2-40B4-BE49-F238E27FC236}">
                <a16:creationId xmlns:a16="http://schemas.microsoft.com/office/drawing/2014/main" id="{4587C1B2-5641-A28E-697E-B86CD05DFBA2}"/>
              </a:ext>
            </a:extLst>
          </p:cNvPr>
          <p:cNvPicPr>
            <a:picLocks/>
          </p:cNvPicPr>
          <p:nvPr/>
        </p:nvPicPr>
        <p:blipFill>
          <a:blip r:embed="rId4"/>
          <a:stretch>
            <a:fillRect/>
          </a:stretch>
        </p:blipFill>
        <p:spPr>
          <a:xfrm>
            <a:off x="3040526" y="4960675"/>
            <a:ext cx="977729" cy="977729"/>
          </a:xfrm>
          <a:prstGeom prst="rect">
            <a:avLst/>
          </a:prstGeom>
        </p:spPr>
      </p:pic>
      <p:pic>
        <p:nvPicPr>
          <p:cNvPr id="83" name="Picture 82">
            <a:extLst>
              <a:ext uri="{FF2B5EF4-FFF2-40B4-BE49-F238E27FC236}">
                <a16:creationId xmlns:a16="http://schemas.microsoft.com/office/drawing/2014/main" id="{5F55E6D7-B74A-3963-17A2-117699EA0181}"/>
              </a:ext>
            </a:extLst>
          </p:cNvPr>
          <p:cNvPicPr>
            <a:picLocks/>
          </p:cNvPicPr>
          <p:nvPr/>
        </p:nvPicPr>
        <p:blipFill>
          <a:blip r:embed="rId6">
            <a:duotone>
              <a:schemeClr val="accent2">
                <a:shade val="45000"/>
                <a:satMod val="135000"/>
              </a:schemeClr>
              <a:prstClr val="white"/>
            </a:duotone>
          </a:blip>
          <a:stretch>
            <a:fillRect/>
          </a:stretch>
        </p:blipFill>
        <p:spPr>
          <a:xfrm>
            <a:off x="2316314" y="3939524"/>
            <a:ext cx="977729" cy="977729"/>
          </a:xfrm>
          <a:prstGeom prst="rect">
            <a:avLst/>
          </a:prstGeom>
        </p:spPr>
      </p:pic>
      <p:pic>
        <p:nvPicPr>
          <p:cNvPr id="86" name="Picture 85">
            <a:extLst>
              <a:ext uri="{FF2B5EF4-FFF2-40B4-BE49-F238E27FC236}">
                <a16:creationId xmlns:a16="http://schemas.microsoft.com/office/drawing/2014/main" id="{9ABD9D52-9BCC-9167-BCC0-E77B85014421}"/>
              </a:ext>
            </a:extLst>
          </p:cNvPr>
          <p:cNvPicPr>
            <a:picLocks/>
          </p:cNvPicPr>
          <p:nvPr/>
        </p:nvPicPr>
        <p:blipFill>
          <a:blip r:embed="rId6">
            <a:duotone>
              <a:schemeClr val="accent3">
                <a:shade val="45000"/>
                <a:satMod val="135000"/>
              </a:schemeClr>
              <a:prstClr val="white"/>
            </a:duotone>
          </a:blip>
          <a:stretch>
            <a:fillRect/>
          </a:stretch>
        </p:blipFill>
        <p:spPr>
          <a:xfrm>
            <a:off x="1670012" y="5178597"/>
            <a:ext cx="977729" cy="977729"/>
          </a:xfrm>
          <a:prstGeom prst="rect">
            <a:avLst/>
          </a:prstGeom>
        </p:spPr>
      </p:pic>
      <p:pic>
        <p:nvPicPr>
          <p:cNvPr id="89" name="Picture 88">
            <a:extLst>
              <a:ext uri="{FF2B5EF4-FFF2-40B4-BE49-F238E27FC236}">
                <a16:creationId xmlns:a16="http://schemas.microsoft.com/office/drawing/2014/main" id="{95E126FD-1B37-0223-C824-42E48423F960}"/>
              </a:ext>
            </a:extLst>
          </p:cNvPr>
          <p:cNvPicPr>
            <a:picLocks/>
          </p:cNvPicPr>
          <p:nvPr/>
        </p:nvPicPr>
        <p:blipFill>
          <a:blip r:embed="rId6">
            <a:duotone>
              <a:schemeClr val="accent1">
                <a:shade val="45000"/>
                <a:satMod val="135000"/>
              </a:schemeClr>
              <a:prstClr val="white"/>
            </a:duotone>
          </a:blip>
          <a:stretch>
            <a:fillRect/>
          </a:stretch>
        </p:blipFill>
        <p:spPr>
          <a:xfrm>
            <a:off x="3380235" y="4080878"/>
            <a:ext cx="977729" cy="977729"/>
          </a:xfrm>
          <a:prstGeom prst="rect">
            <a:avLst/>
          </a:prstGeom>
        </p:spPr>
      </p:pic>
      <p:pic>
        <p:nvPicPr>
          <p:cNvPr id="92" name="Picture 91">
            <a:extLst>
              <a:ext uri="{FF2B5EF4-FFF2-40B4-BE49-F238E27FC236}">
                <a16:creationId xmlns:a16="http://schemas.microsoft.com/office/drawing/2014/main" id="{DC2577AE-3E5A-6F27-073F-E1485249389D}"/>
              </a:ext>
            </a:extLst>
          </p:cNvPr>
          <p:cNvPicPr>
            <a:picLocks/>
          </p:cNvPicPr>
          <p:nvPr/>
        </p:nvPicPr>
        <p:blipFill>
          <a:blip r:embed="rId6">
            <a:duotone>
              <a:schemeClr val="accent2">
                <a:shade val="45000"/>
                <a:satMod val="135000"/>
              </a:schemeClr>
              <a:prstClr val="white"/>
            </a:duotone>
          </a:blip>
          <a:stretch>
            <a:fillRect/>
          </a:stretch>
        </p:blipFill>
        <p:spPr>
          <a:xfrm>
            <a:off x="813344" y="2878704"/>
            <a:ext cx="977729" cy="977729"/>
          </a:xfrm>
          <a:prstGeom prst="rect">
            <a:avLst/>
          </a:prstGeom>
        </p:spPr>
      </p:pic>
      <p:pic>
        <p:nvPicPr>
          <p:cNvPr id="95" name="Picture 94">
            <a:extLst>
              <a:ext uri="{FF2B5EF4-FFF2-40B4-BE49-F238E27FC236}">
                <a16:creationId xmlns:a16="http://schemas.microsoft.com/office/drawing/2014/main" id="{B78A3548-403F-5E7D-C506-D5157693A92B}"/>
              </a:ext>
            </a:extLst>
          </p:cNvPr>
          <p:cNvPicPr>
            <a:picLocks/>
          </p:cNvPicPr>
          <p:nvPr/>
        </p:nvPicPr>
        <p:blipFill>
          <a:blip r:embed="rId6">
            <a:duotone>
              <a:schemeClr val="accent4">
                <a:shade val="45000"/>
                <a:satMod val="135000"/>
              </a:schemeClr>
              <a:prstClr val="white"/>
            </a:duotone>
          </a:blip>
          <a:stretch>
            <a:fillRect/>
          </a:stretch>
        </p:blipFill>
        <p:spPr>
          <a:xfrm>
            <a:off x="4344557" y="4854799"/>
            <a:ext cx="977729" cy="977729"/>
          </a:xfrm>
          <a:prstGeom prst="rect">
            <a:avLst/>
          </a:prstGeom>
        </p:spPr>
      </p:pic>
    </p:spTree>
    <p:extLst>
      <p:ext uri="{BB962C8B-B14F-4D97-AF65-F5344CB8AC3E}">
        <p14:creationId xmlns:p14="http://schemas.microsoft.com/office/powerpoint/2010/main" val="854453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107A-8B1A-19D1-6B9B-4A213E5A8C5F}"/>
              </a:ext>
            </a:extLst>
          </p:cNvPr>
          <p:cNvSpPr>
            <a:spLocks noGrp="1"/>
          </p:cNvSpPr>
          <p:nvPr>
            <p:ph type="title"/>
          </p:nvPr>
        </p:nvSpPr>
        <p:spPr/>
        <p:txBody>
          <a:bodyPr/>
          <a:lstStyle/>
          <a:p>
            <a:r>
              <a:rPr lang="en-US" dirty="0"/>
              <a:t>But what to do if we </a:t>
            </a:r>
            <a:r>
              <a:rPr lang="en-US" b="1" dirty="0"/>
              <a:t>cannot intervene</a:t>
            </a:r>
            <a:r>
              <a:rPr lang="en-US" dirty="0"/>
              <a:t>?</a:t>
            </a:r>
          </a:p>
        </p:txBody>
      </p:sp>
      <p:sp>
        <p:nvSpPr>
          <p:cNvPr id="5" name="Content Placeholder 4">
            <a:extLst>
              <a:ext uri="{FF2B5EF4-FFF2-40B4-BE49-F238E27FC236}">
                <a16:creationId xmlns:a16="http://schemas.microsoft.com/office/drawing/2014/main" id="{15040540-2713-0D9A-F706-220604BE785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FF7D79B-0015-58B9-4852-24DD174F07E3}"/>
              </a:ext>
            </a:extLst>
          </p:cNvPr>
          <p:cNvPicPr>
            <a:picLocks/>
          </p:cNvPicPr>
          <p:nvPr/>
        </p:nvPicPr>
        <p:blipFill>
          <a:blip r:embed="rId2">
            <a:duotone>
              <a:schemeClr val="accent4">
                <a:shade val="45000"/>
                <a:satMod val="135000"/>
              </a:schemeClr>
              <a:prstClr val="white"/>
            </a:duotone>
          </a:blip>
          <a:stretch>
            <a:fillRect/>
          </a:stretch>
        </p:blipFill>
        <p:spPr>
          <a:xfrm>
            <a:off x="1473210" y="2580409"/>
            <a:ext cx="977729" cy="977729"/>
          </a:xfrm>
          <a:prstGeom prst="rect">
            <a:avLst/>
          </a:prstGeom>
        </p:spPr>
      </p:pic>
      <p:pic>
        <p:nvPicPr>
          <p:cNvPr id="7" name="Picture 6">
            <a:extLst>
              <a:ext uri="{FF2B5EF4-FFF2-40B4-BE49-F238E27FC236}">
                <a16:creationId xmlns:a16="http://schemas.microsoft.com/office/drawing/2014/main" id="{59C6FCFB-08A1-7DFF-371B-8CA0412F8634}"/>
              </a:ext>
            </a:extLst>
          </p:cNvPr>
          <p:cNvPicPr>
            <a:picLocks/>
          </p:cNvPicPr>
          <p:nvPr/>
        </p:nvPicPr>
        <p:blipFill>
          <a:blip r:embed="rId3"/>
          <a:stretch>
            <a:fillRect/>
          </a:stretch>
        </p:blipFill>
        <p:spPr>
          <a:xfrm>
            <a:off x="2686039" y="3008647"/>
            <a:ext cx="832539" cy="832539"/>
          </a:xfrm>
          <a:prstGeom prst="rect">
            <a:avLst/>
          </a:prstGeom>
        </p:spPr>
      </p:pic>
      <p:grpSp>
        <p:nvGrpSpPr>
          <p:cNvPr id="8" name="Group 7">
            <a:extLst>
              <a:ext uri="{FF2B5EF4-FFF2-40B4-BE49-F238E27FC236}">
                <a16:creationId xmlns:a16="http://schemas.microsoft.com/office/drawing/2014/main" id="{1423927B-6541-78B9-A851-74A42CD8BB36}"/>
              </a:ext>
            </a:extLst>
          </p:cNvPr>
          <p:cNvGrpSpPr/>
          <p:nvPr/>
        </p:nvGrpSpPr>
        <p:grpSpPr>
          <a:xfrm>
            <a:off x="9706374" y="2557743"/>
            <a:ext cx="1233363" cy="1074529"/>
            <a:chOff x="1690817" y="4611644"/>
            <a:chExt cx="1233363" cy="1074529"/>
          </a:xfrm>
        </p:grpSpPr>
        <p:pic>
          <p:nvPicPr>
            <p:cNvPr id="9" name="Picture 8">
              <a:extLst>
                <a:ext uri="{FF2B5EF4-FFF2-40B4-BE49-F238E27FC236}">
                  <a16:creationId xmlns:a16="http://schemas.microsoft.com/office/drawing/2014/main" id="{20E2E30F-9369-F26E-548E-92DF2E1E460A}"/>
                </a:ext>
              </a:extLst>
            </p:cNvPr>
            <p:cNvPicPr>
              <a:picLocks/>
            </p:cNvPicPr>
            <p:nvPr/>
          </p:nvPicPr>
          <p:blipFill>
            <a:blip r:embed="rId2"/>
            <a:stretch>
              <a:fillRect/>
            </a:stretch>
          </p:blipFill>
          <p:spPr>
            <a:xfrm>
              <a:off x="1690817" y="4611644"/>
              <a:ext cx="977729" cy="977729"/>
            </a:xfrm>
            <a:prstGeom prst="rect">
              <a:avLst/>
            </a:prstGeom>
          </p:spPr>
        </p:pic>
        <p:pic>
          <p:nvPicPr>
            <p:cNvPr id="10" name="Picture 9">
              <a:extLst>
                <a:ext uri="{FF2B5EF4-FFF2-40B4-BE49-F238E27FC236}">
                  <a16:creationId xmlns:a16="http://schemas.microsoft.com/office/drawing/2014/main" id="{34B0609E-08BA-D777-96ED-70A914B820CD}"/>
                </a:ext>
              </a:extLst>
            </p:cNvPr>
            <p:cNvPicPr>
              <a:picLocks/>
            </p:cNvPicPr>
            <p:nvPr/>
          </p:nvPicPr>
          <p:blipFill>
            <a:blip r:embed="rId4"/>
            <a:stretch>
              <a:fillRect/>
            </a:stretch>
          </p:blipFill>
          <p:spPr>
            <a:xfrm>
              <a:off x="2231170" y="4993163"/>
              <a:ext cx="693010" cy="693010"/>
            </a:xfrm>
            <a:prstGeom prst="rect">
              <a:avLst/>
            </a:prstGeom>
          </p:spPr>
        </p:pic>
      </p:grpSp>
      <p:grpSp>
        <p:nvGrpSpPr>
          <p:cNvPr id="11" name="Group 10">
            <a:extLst>
              <a:ext uri="{FF2B5EF4-FFF2-40B4-BE49-F238E27FC236}">
                <a16:creationId xmlns:a16="http://schemas.microsoft.com/office/drawing/2014/main" id="{843FBBE1-99A6-36CF-DEAA-AC2DF0829399}"/>
              </a:ext>
            </a:extLst>
          </p:cNvPr>
          <p:cNvGrpSpPr/>
          <p:nvPr/>
        </p:nvGrpSpPr>
        <p:grpSpPr>
          <a:xfrm>
            <a:off x="5621405" y="2735045"/>
            <a:ext cx="1226799" cy="1079674"/>
            <a:chOff x="713088" y="4611644"/>
            <a:chExt cx="1226799" cy="1079674"/>
          </a:xfrm>
        </p:grpSpPr>
        <p:pic>
          <p:nvPicPr>
            <p:cNvPr id="12" name="Picture 11">
              <a:extLst>
                <a:ext uri="{FF2B5EF4-FFF2-40B4-BE49-F238E27FC236}">
                  <a16:creationId xmlns:a16="http://schemas.microsoft.com/office/drawing/2014/main" id="{4CD444EC-EA54-2597-AA4B-DC5747BFCE09}"/>
                </a:ext>
              </a:extLst>
            </p:cNvPr>
            <p:cNvPicPr>
              <a:picLocks/>
            </p:cNvPicPr>
            <p:nvPr/>
          </p:nvPicPr>
          <p:blipFill>
            <a:blip r:embed="rId5"/>
            <a:stretch>
              <a:fillRect/>
            </a:stretch>
          </p:blipFill>
          <p:spPr>
            <a:xfrm>
              <a:off x="713088" y="4611644"/>
              <a:ext cx="977729" cy="977729"/>
            </a:xfrm>
            <a:prstGeom prst="rect">
              <a:avLst/>
            </a:prstGeom>
          </p:spPr>
        </p:pic>
        <p:pic>
          <p:nvPicPr>
            <p:cNvPr id="13" name="Picture 12">
              <a:extLst>
                <a:ext uri="{FF2B5EF4-FFF2-40B4-BE49-F238E27FC236}">
                  <a16:creationId xmlns:a16="http://schemas.microsoft.com/office/drawing/2014/main" id="{3E33D845-0491-322C-9BF0-F312268D6BB9}"/>
                </a:ext>
              </a:extLst>
            </p:cNvPr>
            <p:cNvPicPr>
              <a:picLocks/>
            </p:cNvPicPr>
            <p:nvPr/>
          </p:nvPicPr>
          <p:blipFill>
            <a:blip r:embed="rId4"/>
            <a:stretch>
              <a:fillRect/>
            </a:stretch>
          </p:blipFill>
          <p:spPr>
            <a:xfrm>
              <a:off x="1246877" y="4998308"/>
              <a:ext cx="693010" cy="693010"/>
            </a:xfrm>
            <a:prstGeom prst="rect">
              <a:avLst/>
            </a:prstGeom>
          </p:spPr>
        </p:pic>
      </p:grpSp>
      <p:pic>
        <p:nvPicPr>
          <p:cNvPr id="14" name="Picture 13">
            <a:extLst>
              <a:ext uri="{FF2B5EF4-FFF2-40B4-BE49-F238E27FC236}">
                <a16:creationId xmlns:a16="http://schemas.microsoft.com/office/drawing/2014/main" id="{907576E7-64E2-D5ED-5C27-B83C218E1DB8}"/>
              </a:ext>
            </a:extLst>
          </p:cNvPr>
          <p:cNvPicPr>
            <a:picLocks/>
          </p:cNvPicPr>
          <p:nvPr/>
        </p:nvPicPr>
        <p:blipFill>
          <a:blip r:embed="rId5"/>
          <a:stretch>
            <a:fillRect/>
          </a:stretch>
        </p:blipFill>
        <p:spPr>
          <a:xfrm>
            <a:off x="1962074" y="2936051"/>
            <a:ext cx="977729" cy="977729"/>
          </a:xfrm>
          <a:prstGeom prst="rect">
            <a:avLst/>
          </a:prstGeom>
        </p:spPr>
      </p:pic>
      <p:pic>
        <p:nvPicPr>
          <p:cNvPr id="15" name="Picture 14">
            <a:extLst>
              <a:ext uri="{FF2B5EF4-FFF2-40B4-BE49-F238E27FC236}">
                <a16:creationId xmlns:a16="http://schemas.microsoft.com/office/drawing/2014/main" id="{9D426A13-BACA-D1F4-9F4D-5C87FFBFB8B1}"/>
              </a:ext>
            </a:extLst>
          </p:cNvPr>
          <p:cNvPicPr>
            <a:picLocks/>
          </p:cNvPicPr>
          <p:nvPr/>
        </p:nvPicPr>
        <p:blipFill>
          <a:blip r:embed="rId2"/>
          <a:stretch>
            <a:fillRect/>
          </a:stretch>
        </p:blipFill>
        <p:spPr>
          <a:xfrm>
            <a:off x="2258249" y="2354318"/>
            <a:ext cx="977729" cy="977729"/>
          </a:xfrm>
          <a:prstGeom prst="rect">
            <a:avLst/>
          </a:prstGeom>
        </p:spPr>
      </p:pic>
      <p:pic>
        <p:nvPicPr>
          <p:cNvPr id="16" name="Picture 15">
            <a:extLst>
              <a:ext uri="{FF2B5EF4-FFF2-40B4-BE49-F238E27FC236}">
                <a16:creationId xmlns:a16="http://schemas.microsoft.com/office/drawing/2014/main" id="{DE0B8B26-F230-3A43-BBBD-48C59973FA38}"/>
              </a:ext>
            </a:extLst>
          </p:cNvPr>
          <p:cNvPicPr>
            <a:picLocks/>
          </p:cNvPicPr>
          <p:nvPr/>
        </p:nvPicPr>
        <p:blipFill>
          <a:blip r:embed="rId3">
            <a:duotone>
              <a:schemeClr val="accent3">
                <a:shade val="45000"/>
                <a:satMod val="135000"/>
              </a:schemeClr>
              <a:prstClr val="white"/>
            </a:duotone>
          </a:blip>
          <a:stretch>
            <a:fillRect/>
          </a:stretch>
        </p:blipFill>
        <p:spPr>
          <a:xfrm>
            <a:off x="1491517" y="3500794"/>
            <a:ext cx="832539" cy="832539"/>
          </a:xfrm>
          <a:prstGeom prst="rect">
            <a:avLst/>
          </a:prstGeom>
        </p:spPr>
      </p:pic>
      <p:pic>
        <p:nvPicPr>
          <p:cNvPr id="17" name="Picture 16">
            <a:extLst>
              <a:ext uri="{FF2B5EF4-FFF2-40B4-BE49-F238E27FC236}">
                <a16:creationId xmlns:a16="http://schemas.microsoft.com/office/drawing/2014/main" id="{97E0EA27-4005-DD8E-55B6-D0D807C41542}"/>
              </a:ext>
            </a:extLst>
          </p:cNvPr>
          <p:cNvPicPr>
            <a:picLocks/>
          </p:cNvPicPr>
          <p:nvPr/>
        </p:nvPicPr>
        <p:blipFill>
          <a:blip r:embed="rId5">
            <a:duotone>
              <a:schemeClr val="accent2">
                <a:shade val="45000"/>
                <a:satMod val="135000"/>
              </a:schemeClr>
              <a:prstClr val="white"/>
            </a:duotone>
          </a:blip>
          <a:stretch>
            <a:fillRect/>
          </a:stretch>
        </p:blipFill>
        <p:spPr>
          <a:xfrm>
            <a:off x="2399549" y="3308304"/>
            <a:ext cx="977729" cy="977729"/>
          </a:xfrm>
          <a:prstGeom prst="rect">
            <a:avLst/>
          </a:prstGeom>
        </p:spPr>
      </p:pic>
      <p:pic>
        <p:nvPicPr>
          <p:cNvPr id="18" name="Picture 17">
            <a:extLst>
              <a:ext uri="{FF2B5EF4-FFF2-40B4-BE49-F238E27FC236}">
                <a16:creationId xmlns:a16="http://schemas.microsoft.com/office/drawing/2014/main" id="{9E4E6143-7768-4BDE-1DD0-2C828F5DCB2E}"/>
              </a:ext>
            </a:extLst>
          </p:cNvPr>
          <p:cNvPicPr>
            <a:picLocks/>
          </p:cNvPicPr>
          <p:nvPr/>
        </p:nvPicPr>
        <p:blipFill>
          <a:blip r:embed="rId2">
            <a:duotone>
              <a:schemeClr val="accent2">
                <a:shade val="45000"/>
                <a:satMod val="135000"/>
              </a:schemeClr>
              <a:prstClr val="white"/>
            </a:duotone>
          </a:blip>
          <a:stretch>
            <a:fillRect/>
          </a:stretch>
        </p:blipFill>
        <p:spPr>
          <a:xfrm>
            <a:off x="2812106" y="1936679"/>
            <a:ext cx="1096263" cy="1096263"/>
          </a:xfrm>
          <a:prstGeom prst="rect">
            <a:avLst/>
          </a:prstGeom>
        </p:spPr>
      </p:pic>
      <p:pic>
        <p:nvPicPr>
          <p:cNvPr id="19" name="Picture 18">
            <a:extLst>
              <a:ext uri="{FF2B5EF4-FFF2-40B4-BE49-F238E27FC236}">
                <a16:creationId xmlns:a16="http://schemas.microsoft.com/office/drawing/2014/main" id="{E446ED64-5A6C-D2B2-30DD-FDD78D2D6E33}"/>
              </a:ext>
            </a:extLst>
          </p:cNvPr>
          <p:cNvPicPr>
            <a:picLocks/>
          </p:cNvPicPr>
          <p:nvPr/>
        </p:nvPicPr>
        <p:blipFill>
          <a:blip r:embed="rId2">
            <a:duotone>
              <a:schemeClr val="accent3">
                <a:shade val="45000"/>
                <a:satMod val="135000"/>
              </a:schemeClr>
              <a:prstClr val="white"/>
            </a:duotone>
          </a:blip>
          <a:stretch>
            <a:fillRect/>
          </a:stretch>
        </p:blipFill>
        <p:spPr>
          <a:xfrm>
            <a:off x="3234063" y="3117112"/>
            <a:ext cx="977729" cy="977729"/>
          </a:xfrm>
          <a:prstGeom prst="rect">
            <a:avLst/>
          </a:prstGeom>
        </p:spPr>
      </p:pic>
      <p:pic>
        <p:nvPicPr>
          <p:cNvPr id="20" name="Picture 19">
            <a:extLst>
              <a:ext uri="{FF2B5EF4-FFF2-40B4-BE49-F238E27FC236}">
                <a16:creationId xmlns:a16="http://schemas.microsoft.com/office/drawing/2014/main" id="{FCDFB5E7-761F-735B-8669-BCB705656BF4}"/>
              </a:ext>
            </a:extLst>
          </p:cNvPr>
          <p:cNvPicPr>
            <a:picLocks/>
          </p:cNvPicPr>
          <p:nvPr/>
        </p:nvPicPr>
        <p:blipFill>
          <a:blip r:embed="rId3"/>
          <a:stretch>
            <a:fillRect/>
          </a:stretch>
        </p:blipFill>
        <p:spPr>
          <a:xfrm>
            <a:off x="3812838" y="3084524"/>
            <a:ext cx="832539" cy="832539"/>
          </a:xfrm>
          <a:prstGeom prst="rect">
            <a:avLst/>
          </a:prstGeom>
        </p:spPr>
      </p:pic>
      <p:pic>
        <p:nvPicPr>
          <p:cNvPr id="21" name="Picture 20">
            <a:extLst>
              <a:ext uri="{FF2B5EF4-FFF2-40B4-BE49-F238E27FC236}">
                <a16:creationId xmlns:a16="http://schemas.microsoft.com/office/drawing/2014/main" id="{E6EC933D-7394-CC83-3EB9-ECCBC62FD65F}"/>
              </a:ext>
            </a:extLst>
          </p:cNvPr>
          <p:cNvPicPr>
            <a:picLocks/>
          </p:cNvPicPr>
          <p:nvPr/>
        </p:nvPicPr>
        <p:blipFill>
          <a:blip r:embed="rId5"/>
          <a:stretch>
            <a:fillRect/>
          </a:stretch>
        </p:blipFill>
        <p:spPr>
          <a:xfrm>
            <a:off x="2780693" y="3636445"/>
            <a:ext cx="977729" cy="977729"/>
          </a:xfrm>
          <a:prstGeom prst="rect">
            <a:avLst/>
          </a:prstGeom>
        </p:spPr>
      </p:pic>
      <p:pic>
        <p:nvPicPr>
          <p:cNvPr id="22" name="Picture 21">
            <a:extLst>
              <a:ext uri="{FF2B5EF4-FFF2-40B4-BE49-F238E27FC236}">
                <a16:creationId xmlns:a16="http://schemas.microsoft.com/office/drawing/2014/main" id="{2567A77B-C8E1-A7D0-9032-C8F8C02933F0}"/>
              </a:ext>
            </a:extLst>
          </p:cNvPr>
          <p:cNvPicPr>
            <a:picLocks/>
          </p:cNvPicPr>
          <p:nvPr/>
        </p:nvPicPr>
        <p:blipFill>
          <a:blip r:embed="rId2">
            <a:duotone>
              <a:schemeClr val="accent1">
                <a:shade val="45000"/>
                <a:satMod val="135000"/>
              </a:schemeClr>
              <a:prstClr val="white"/>
            </a:duotone>
          </a:blip>
          <a:stretch>
            <a:fillRect/>
          </a:stretch>
        </p:blipFill>
        <p:spPr>
          <a:xfrm>
            <a:off x="4017187" y="2285004"/>
            <a:ext cx="977729" cy="977729"/>
          </a:xfrm>
          <a:prstGeom prst="rect">
            <a:avLst/>
          </a:prstGeom>
        </p:spPr>
      </p:pic>
      <p:pic>
        <p:nvPicPr>
          <p:cNvPr id="23" name="Picture 22">
            <a:extLst>
              <a:ext uri="{FF2B5EF4-FFF2-40B4-BE49-F238E27FC236}">
                <a16:creationId xmlns:a16="http://schemas.microsoft.com/office/drawing/2014/main" id="{DF4ECA01-E43F-0C3B-349E-18C37E4A7D95}"/>
              </a:ext>
            </a:extLst>
          </p:cNvPr>
          <p:cNvPicPr>
            <a:picLocks/>
          </p:cNvPicPr>
          <p:nvPr/>
        </p:nvPicPr>
        <p:blipFill>
          <a:blip r:embed="rId3">
            <a:duotone>
              <a:schemeClr val="accent2">
                <a:shade val="45000"/>
                <a:satMod val="135000"/>
              </a:schemeClr>
              <a:prstClr val="white"/>
            </a:duotone>
          </a:blip>
          <a:stretch>
            <a:fillRect/>
          </a:stretch>
        </p:blipFill>
        <p:spPr>
          <a:xfrm>
            <a:off x="1780904" y="3928930"/>
            <a:ext cx="832539" cy="832539"/>
          </a:xfrm>
          <a:prstGeom prst="rect">
            <a:avLst/>
          </a:prstGeom>
        </p:spPr>
      </p:pic>
      <p:grpSp>
        <p:nvGrpSpPr>
          <p:cNvPr id="24" name="Group 23">
            <a:extLst>
              <a:ext uri="{FF2B5EF4-FFF2-40B4-BE49-F238E27FC236}">
                <a16:creationId xmlns:a16="http://schemas.microsoft.com/office/drawing/2014/main" id="{9B1DCB60-7992-69C7-05B1-B4B71CDDCDC9}"/>
              </a:ext>
            </a:extLst>
          </p:cNvPr>
          <p:cNvGrpSpPr/>
          <p:nvPr/>
        </p:nvGrpSpPr>
        <p:grpSpPr>
          <a:xfrm>
            <a:off x="6958764" y="1750688"/>
            <a:ext cx="1075297" cy="832539"/>
            <a:chOff x="2813736" y="4858779"/>
            <a:chExt cx="1075297" cy="832539"/>
          </a:xfrm>
        </p:grpSpPr>
        <p:pic>
          <p:nvPicPr>
            <p:cNvPr id="25" name="Picture 24">
              <a:extLst>
                <a:ext uri="{FF2B5EF4-FFF2-40B4-BE49-F238E27FC236}">
                  <a16:creationId xmlns:a16="http://schemas.microsoft.com/office/drawing/2014/main" id="{F82B89E8-0658-9D94-0942-4C3DB4936FF1}"/>
                </a:ext>
              </a:extLst>
            </p:cNvPr>
            <p:cNvPicPr>
              <a:picLocks/>
            </p:cNvPicPr>
            <p:nvPr/>
          </p:nvPicPr>
          <p:blipFill>
            <a:blip r:embed="rId4"/>
            <a:stretch>
              <a:fillRect/>
            </a:stretch>
          </p:blipFill>
          <p:spPr>
            <a:xfrm>
              <a:off x="3304660" y="5106945"/>
              <a:ext cx="584373" cy="584373"/>
            </a:xfrm>
            <a:prstGeom prst="rect">
              <a:avLst/>
            </a:prstGeom>
          </p:spPr>
        </p:pic>
        <p:pic>
          <p:nvPicPr>
            <p:cNvPr id="26" name="Picture 25">
              <a:extLst>
                <a:ext uri="{FF2B5EF4-FFF2-40B4-BE49-F238E27FC236}">
                  <a16:creationId xmlns:a16="http://schemas.microsoft.com/office/drawing/2014/main" id="{A60E71EE-F589-B282-B0B4-448FEF1DFB76}"/>
                </a:ext>
              </a:extLst>
            </p:cNvPr>
            <p:cNvPicPr>
              <a:picLocks/>
            </p:cNvPicPr>
            <p:nvPr/>
          </p:nvPicPr>
          <p:blipFill>
            <a:blip r:embed="rId3">
              <a:duotone>
                <a:schemeClr val="accent5">
                  <a:shade val="45000"/>
                  <a:satMod val="135000"/>
                </a:schemeClr>
                <a:prstClr val="white"/>
              </a:duotone>
            </a:blip>
            <a:stretch>
              <a:fillRect/>
            </a:stretch>
          </p:blipFill>
          <p:spPr>
            <a:xfrm>
              <a:off x="2813736" y="4858779"/>
              <a:ext cx="832539" cy="832539"/>
            </a:xfrm>
            <a:prstGeom prst="rect">
              <a:avLst/>
            </a:prstGeom>
          </p:spPr>
        </p:pic>
      </p:grpSp>
      <p:grpSp>
        <p:nvGrpSpPr>
          <p:cNvPr id="27" name="Group 26">
            <a:extLst>
              <a:ext uri="{FF2B5EF4-FFF2-40B4-BE49-F238E27FC236}">
                <a16:creationId xmlns:a16="http://schemas.microsoft.com/office/drawing/2014/main" id="{77D52E3E-F1E9-1698-D646-928537300929}"/>
              </a:ext>
            </a:extLst>
          </p:cNvPr>
          <p:cNvGrpSpPr/>
          <p:nvPr/>
        </p:nvGrpSpPr>
        <p:grpSpPr>
          <a:xfrm>
            <a:off x="6664385" y="2639095"/>
            <a:ext cx="1075297" cy="832539"/>
            <a:chOff x="2813736" y="4858779"/>
            <a:chExt cx="1075297" cy="832539"/>
          </a:xfrm>
        </p:grpSpPr>
        <p:pic>
          <p:nvPicPr>
            <p:cNvPr id="28" name="Picture 27">
              <a:extLst>
                <a:ext uri="{FF2B5EF4-FFF2-40B4-BE49-F238E27FC236}">
                  <a16:creationId xmlns:a16="http://schemas.microsoft.com/office/drawing/2014/main" id="{B71CA516-76A7-6637-AC55-452825CFA02E}"/>
                </a:ext>
              </a:extLst>
            </p:cNvPr>
            <p:cNvPicPr>
              <a:picLocks/>
            </p:cNvPicPr>
            <p:nvPr/>
          </p:nvPicPr>
          <p:blipFill>
            <a:blip r:embed="rId4"/>
            <a:stretch>
              <a:fillRect/>
            </a:stretch>
          </p:blipFill>
          <p:spPr>
            <a:xfrm>
              <a:off x="3304660" y="5106945"/>
              <a:ext cx="584373" cy="584373"/>
            </a:xfrm>
            <a:prstGeom prst="rect">
              <a:avLst/>
            </a:prstGeom>
          </p:spPr>
        </p:pic>
        <p:pic>
          <p:nvPicPr>
            <p:cNvPr id="29" name="Picture 28">
              <a:extLst>
                <a:ext uri="{FF2B5EF4-FFF2-40B4-BE49-F238E27FC236}">
                  <a16:creationId xmlns:a16="http://schemas.microsoft.com/office/drawing/2014/main" id="{18E13B84-A319-CCC2-CA36-B524B3AD695D}"/>
                </a:ext>
              </a:extLst>
            </p:cNvPr>
            <p:cNvPicPr>
              <a:picLocks/>
            </p:cNvPicPr>
            <p:nvPr/>
          </p:nvPicPr>
          <p:blipFill>
            <a:blip r:embed="rId3">
              <a:duotone>
                <a:schemeClr val="accent1">
                  <a:shade val="45000"/>
                  <a:satMod val="135000"/>
                </a:schemeClr>
                <a:prstClr val="white"/>
              </a:duotone>
            </a:blip>
            <a:stretch>
              <a:fillRect/>
            </a:stretch>
          </p:blipFill>
          <p:spPr>
            <a:xfrm>
              <a:off x="2813736" y="4858779"/>
              <a:ext cx="832539" cy="832539"/>
            </a:xfrm>
            <a:prstGeom prst="rect">
              <a:avLst/>
            </a:prstGeom>
          </p:spPr>
        </p:pic>
      </p:grpSp>
      <p:grpSp>
        <p:nvGrpSpPr>
          <p:cNvPr id="30" name="Group 29">
            <a:extLst>
              <a:ext uri="{FF2B5EF4-FFF2-40B4-BE49-F238E27FC236}">
                <a16:creationId xmlns:a16="http://schemas.microsoft.com/office/drawing/2014/main" id="{B57A77EA-28FC-E0AC-09D3-806507911C9B}"/>
              </a:ext>
            </a:extLst>
          </p:cNvPr>
          <p:cNvGrpSpPr/>
          <p:nvPr/>
        </p:nvGrpSpPr>
        <p:grpSpPr>
          <a:xfrm>
            <a:off x="9056121" y="1929081"/>
            <a:ext cx="1075297" cy="832539"/>
            <a:chOff x="2813736" y="4858779"/>
            <a:chExt cx="1075297" cy="832539"/>
          </a:xfrm>
        </p:grpSpPr>
        <p:pic>
          <p:nvPicPr>
            <p:cNvPr id="31" name="Picture 30">
              <a:extLst>
                <a:ext uri="{FF2B5EF4-FFF2-40B4-BE49-F238E27FC236}">
                  <a16:creationId xmlns:a16="http://schemas.microsoft.com/office/drawing/2014/main" id="{01080C1A-861B-0815-FB22-5821B8B4C90A}"/>
                </a:ext>
              </a:extLst>
            </p:cNvPr>
            <p:cNvPicPr>
              <a:picLocks/>
            </p:cNvPicPr>
            <p:nvPr/>
          </p:nvPicPr>
          <p:blipFill>
            <a:blip r:embed="rId4"/>
            <a:stretch>
              <a:fillRect/>
            </a:stretch>
          </p:blipFill>
          <p:spPr>
            <a:xfrm>
              <a:off x="3304660" y="5106945"/>
              <a:ext cx="584373" cy="584373"/>
            </a:xfrm>
            <a:prstGeom prst="rect">
              <a:avLst/>
            </a:prstGeom>
          </p:spPr>
        </p:pic>
        <p:pic>
          <p:nvPicPr>
            <p:cNvPr id="32" name="Picture 31">
              <a:extLst>
                <a:ext uri="{FF2B5EF4-FFF2-40B4-BE49-F238E27FC236}">
                  <a16:creationId xmlns:a16="http://schemas.microsoft.com/office/drawing/2014/main" id="{8DC2F8D1-C0AB-B326-0F0D-63D53162B605}"/>
                </a:ext>
              </a:extLst>
            </p:cNvPr>
            <p:cNvPicPr>
              <a:picLocks/>
            </p:cNvPicPr>
            <p:nvPr/>
          </p:nvPicPr>
          <p:blipFill>
            <a:blip r:embed="rId3"/>
            <a:stretch>
              <a:fillRect/>
            </a:stretch>
          </p:blipFill>
          <p:spPr>
            <a:xfrm>
              <a:off x="2813736" y="4858779"/>
              <a:ext cx="832539" cy="832539"/>
            </a:xfrm>
            <a:prstGeom prst="rect">
              <a:avLst/>
            </a:prstGeom>
          </p:spPr>
        </p:pic>
      </p:grpSp>
      <p:grpSp>
        <p:nvGrpSpPr>
          <p:cNvPr id="33" name="Group 32">
            <a:extLst>
              <a:ext uri="{FF2B5EF4-FFF2-40B4-BE49-F238E27FC236}">
                <a16:creationId xmlns:a16="http://schemas.microsoft.com/office/drawing/2014/main" id="{89CADAE4-1008-86B5-34C2-F329F9783E3B}"/>
              </a:ext>
            </a:extLst>
          </p:cNvPr>
          <p:cNvGrpSpPr/>
          <p:nvPr/>
        </p:nvGrpSpPr>
        <p:grpSpPr>
          <a:xfrm>
            <a:off x="7853338" y="1655644"/>
            <a:ext cx="1233363" cy="1074529"/>
            <a:chOff x="1690817" y="4611644"/>
            <a:chExt cx="1233363" cy="1074529"/>
          </a:xfrm>
        </p:grpSpPr>
        <p:pic>
          <p:nvPicPr>
            <p:cNvPr id="34" name="Picture 33">
              <a:extLst>
                <a:ext uri="{FF2B5EF4-FFF2-40B4-BE49-F238E27FC236}">
                  <a16:creationId xmlns:a16="http://schemas.microsoft.com/office/drawing/2014/main" id="{D269CEE7-AEE6-5E13-2808-519221B9122D}"/>
                </a:ext>
              </a:extLst>
            </p:cNvPr>
            <p:cNvPicPr>
              <a:picLocks/>
            </p:cNvPicPr>
            <p:nvPr/>
          </p:nvPicPr>
          <p:blipFill>
            <a:blip r:embed="rId2">
              <a:duotone>
                <a:schemeClr val="accent1">
                  <a:shade val="45000"/>
                  <a:satMod val="135000"/>
                </a:schemeClr>
                <a:prstClr val="white"/>
              </a:duotone>
            </a:blip>
            <a:stretch>
              <a:fillRect/>
            </a:stretch>
          </p:blipFill>
          <p:spPr>
            <a:xfrm>
              <a:off x="1690817" y="4611644"/>
              <a:ext cx="977729" cy="977729"/>
            </a:xfrm>
            <a:prstGeom prst="rect">
              <a:avLst/>
            </a:prstGeom>
          </p:spPr>
        </p:pic>
        <p:pic>
          <p:nvPicPr>
            <p:cNvPr id="35" name="Picture 34">
              <a:extLst>
                <a:ext uri="{FF2B5EF4-FFF2-40B4-BE49-F238E27FC236}">
                  <a16:creationId xmlns:a16="http://schemas.microsoft.com/office/drawing/2014/main" id="{FD36FEB9-A4A7-5DFA-D884-DD51CB56CC6F}"/>
                </a:ext>
              </a:extLst>
            </p:cNvPr>
            <p:cNvPicPr>
              <a:picLocks/>
            </p:cNvPicPr>
            <p:nvPr/>
          </p:nvPicPr>
          <p:blipFill>
            <a:blip r:embed="rId4"/>
            <a:stretch>
              <a:fillRect/>
            </a:stretch>
          </p:blipFill>
          <p:spPr>
            <a:xfrm>
              <a:off x="2231170" y="4993163"/>
              <a:ext cx="693010" cy="693010"/>
            </a:xfrm>
            <a:prstGeom prst="rect">
              <a:avLst/>
            </a:prstGeom>
          </p:spPr>
        </p:pic>
      </p:grpSp>
      <p:grpSp>
        <p:nvGrpSpPr>
          <p:cNvPr id="36" name="Group 35">
            <a:extLst>
              <a:ext uri="{FF2B5EF4-FFF2-40B4-BE49-F238E27FC236}">
                <a16:creationId xmlns:a16="http://schemas.microsoft.com/office/drawing/2014/main" id="{82DDC0E2-7667-9A2A-299B-00DB16469F3A}"/>
              </a:ext>
            </a:extLst>
          </p:cNvPr>
          <p:cNvGrpSpPr/>
          <p:nvPr/>
        </p:nvGrpSpPr>
        <p:grpSpPr>
          <a:xfrm>
            <a:off x="5819895" y="3659112"/>
            <a:ext cx="1233363" cy="1074529"/>
            <a:chOff x="1690817" y="4611644"/>
            <a:chExt cx="1233363" cy="1074529"/>
          </a:xfrm>
        </p:grpSpPr>
        <p:pic>
          <p:nvPicPr>
            <p:cNvPr id="37" name="Picture 36">
              <a:extLst>
                <a:ext uri="{FF2B5EF4-FFF2-40B4-BE49-F238E27FC236}">
                  <a16:creationId xmlns:a16="http://schemas.microsoft.com/office/drawing/2014/main" id="{7A994288-D1E7-9725-E3DD-3DC8D0DE94A6}"/>
                </a:ext>
              </a:extLst>
            </p:cNvPr>
            <p:cNvPicPr>
              <a:picLocks/>
            </p:cNvPicPr>
            <p:nvPr/>
          </p:nvPicPr>
          <p:blipFill>
            <a:blip r:embed="rId2">
              <a:duotone>
                <a:schemeClr val="accent2">
                  <a:shade val="45000"/>
                  <a:satMod val="135000"/>
                </a:schemeClr>
                <a:prstClr val="white"/>
              </a:duotone>
            </a:blip>
            <a:stretch>
              <a:fillRect/>
            </a:stretch>
          </p:blipFill>
          <p:spPr>
            <a:xfrm>
              <a:off x="1690817" y="4611644"/>
              <a:ext cx="977729" cy="977729"/>
            </a:xfrm>
            <a:prstGeom prst="rect">
              <a:avLst/>
            </a:prstGeom>
          </p:spPr>
        </p:pic>
        <p:pic>
          <p:nvPicPr>
            <p:cNvPr id="38" name="Picture 37">
              <a:extLst>
                <a:ext uri="{FF2B5EF4-FFF2-40B4-BE49-F238E27FC236}">
                  <a16:creationId xmlns:a16="http://schemas.microsoft.com/office/drawing/2014/main" id="{44C6AF3B-66A5-E830-D0A9-E9D7609D8D7D}"/>
                </a:ext>
              </a:extLst>
            </p:cNvPr>
            <p:cNvPicPr>
              <a:picLocks/>
            </p:cNvPicPr>
            <p:nvPr/>
          </p:nvPicPr>
          <p:blipFill>
            <a:blip r:embed="rId4"/>
            <a:stretch>
              <a:fillRect/>
            </a:stretch>
          </p:blipFill>
          <p:spPr>
            <a:xfrm>
              <a:off x="2231170" y="4993163"/>
              <a:ext cx="693010" cy="693010"/>
            </a:xfrm>
            <a:prstGeom prst="rect">
              <a:avLst/>
            </a:prstGeom>
          </p:spPr>
        </p:pic>
      </p:grpSp>
      <p:grpSp>
        <p:nvGrpSpPr>
          <p:cNvPr id="39" name="Group 38">
            <a:extLst>
              <a:ext uri="{FF2B5EF4-FFF2-40B4-BE49-F238E27FC236}">
                <a16:creationId xmlns:a16="http://schemas.microsoft.com/office/drawing/2014/main" id="{863388DE-AEA7-4140-E55F-2456AC31D6FA}"/>
              </a:ext>
            </a:extLst>
          </p:cNvPr>
          <p:cNvGrpSpPr/>
          <p:nvPr/>
        </p:nvGrpSpPr>
        <p:grpSpPr>
          <a:xfrm>
            <a:off x="8204609" y="3606670"/>
            <a:ext cx="1233363" cy="1074529"/>
            <a:chOff x="1690817" y="4611644"/>
            <a:chExt cx="1233363" cy="1074529"/>
          </a:xfrm>
        </p:grpSpPr>
        <p:pic>
          <p:nvPicPr>
            <p:cNvPr id="40" name="Picture 39">
              <a:extLst>
                <a:ext uri="{FF2B5EF4-FFF2-40B4-BE49-F238E27FC236}">
                  <a16:creationId xmlns:a16="http://schemas.microsoft.com/office/drawing/2014/main" id="{D6B790A3-F7F3-3479-3432-9C53CE2847FF}"/>
                </a:ext>
              </a:extLst>
            </p:cNvPr>
            <p:cNvPicPr>
              <a:picLocks/>
            </p:cNvPicPr>
            <p:nvPr/>
          </p:nvPicPr>
          <p:blipFill>
            <a:blip r:embed="rId2"/>
            <a:stretch>
              <a:fillRect/>
            </a:stretch>
          </p:blipFill>
          <p:spPr>
            <a:xfrm>
              <a:off x="1690817" y="4611644"/>
              <a:ext cx="977729" cy="977729"/>
            </a:xfrm>
            <a:prstGeom prst="rect">
              <a:avLst/>
            </a:prstGeom>
          </p:spPr>
        </p:pic>
        <p:pic>
          <p:nvPicPr>
            <p:cNvPr id="41" name="Picture 40">
              <a:extLst>
                <a:ext uri="{FF2B5EF4-FFF2-40B4-BE49-F238E27FC236}">
                  <a16:creationId xmlns:a16="http://schemas.microsoft.com/office/drawing/2014/main" id="{E9284EEC-F990-2FB4-2C9F-CF3B19EF7A74}"/>
                </a:ext>
              </a:extLst>
            </p:cNvPr>
            <p:cNvPicPr>
              <a:picLocks/>
            </p:cNvPicPr>
            <p:nvPr/>
          </p:nvPicPr>
          <p:blipFill>
            <a:blip r:embed="rId4"/>
            <a:stretch>
              <a:fillRect/>
            </a:stretch>
          </p:blipFill>
          <p:spPr>
            <a:xfrm>
              <a:off x="2231170" y="4993163"/>
              <a:ext cx="693010" cy="693010"/>
            </a:xfrm>
            <a:prstGeom prst="rect">
              <a:avLst/>
            </a:prstGeom>
          </p:spPr>
        </p:pic>
      </p:grpSp>
      <p:grpSp>
        <p:nvGrpSpPr>
          <p:cNvPr id="42" name="Group 41">
            <a:extLst>
              <a:ext uri="{FF2B5EF4-FFF2-40B4-BE49-F238E27FC236}">
                <a16:creationId xmlns:a16="http://schemas.microsoft.com/office/drawing/2014/main" id="{BE72DFA2-303E-8039-8253-97DB4E4B28A3}"/>
              </a:ext>
            </a:extLst>
          </p:cNvPr>
          <p:cNvGrpSpPr/>
          <p:nvPr/>
        </p:nvGrpSpPr>
        <p:grpSpPr>
          <a:xfrm>
            <a:off x="7480397" y="2585519"/>
            <a:ext cx="1226799" cy="1079674"/>
            <a:chOff x="713088" y="4611644"/>
            <a:chExt cx="1226799" cy="1079674"/>
          </a:xfrm>
        </p:grpSpPr>
        <p:pic>
          <p:nvPicPr>
            <p:cNvPr id="43" name="Picture 42">
              <a:extLst>
                <a:ext uri="{FF2B5EF4-FFF2-40B4-BE49-F238E27FC236}">
                  <a16:creationId xmlns:a16="http://schemas.microsoft.com/office/drawing/2014/main" id="{8D00E77B-CC75-0AE3-372C-622F58EEB70A}"/>
                </a:ext>
              </a:extLst>
            </p:cNvPr>
            <p:cNvPicPr>
              <a:picLocks/>
            </p:cNvPicPr>
            <p:nvPr/>
          </p:nvPicPr>
          <p:blipFill>
            <a:blip r:embed="rId5">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44" name="Picture 43">
              <a:extLst>
                <a:ext uri="{FF2B5EF4-FFF2-40B4-BE49-F238E27FC236}">
                  <a16:creationId xmlns:a16="http://schemas.microsoft.com/office/drawing/2014/main" id="{3AB3562A-5016-C0F7-308D-C0ACA07A9113}"/>
                </a:ext>
              </a:extLst>
            </p:cNvPr>
            <p:cNvPicPr>
              <a:picLocks/>
            </p:cNvPicPr>
            <p:nvPr/>
          </p:nvPicPr>
          <p:blipFill>
            <a:blip r:embed="rId4"/>
            <a:stretch>
              <a:fillRect/>
            </a:stretch>
          </p:blipFill>
          <p:spPr>
            <a:xfrm>
              <a:off x="1246877" y="4998308"/>
              <a:ext cx="693010" cy="693010"/>
            </a:xfrm>
            <a:prstGeom prst="rect">
              <a:avLst/>
            </a:prstGeom>
          </p:spPr>
        </p:pic>
      </p:grpSp>
      <p:pic>
        <p:nvPicPr>
          <p:cNvPr id="45" name="Picture 44">
            <a:extLst>
              <a:ext uri="{FF2B5EF4-FFF2-40B4-BE49-F238E27FC236}">
                <a16:creationId xmlns:a16="http://schemas.microsoft.com/office/drawing/2014/main" id="{444A1B3C-8D78-2FF9-0733-20FA536F81FD}"/>
              </a:ext>
            </a:extLst>
          </p:cNvPr>
          <p:cNvPicPr>
            <a:picLocks/>
          </p:cNvPicPr>
          <p:nvPr/>
        </p:nvPicPr>
        <p:blipFill>
          <a:blip r:embed="rId3">
            <a:duotone>
              <a:schemeClr val="accent1">
                <a:shade val="45000"/>
                <a:satMod val="135000"/>
              </a:schemeClr>
              <a:prstClr val="white"/>
            </a:duotone>
          </a:blip>
          <a:stretch>
            <a:fillRect/>
          </a:stretch>
        </p:blipFill>
        <p:spPr>
          <a:xfrm>
            <a:off x="3435601" y="1747870"/>
            <a:ext cx="832539" cy="832539"/>
          </a:xfrm>
          <a:prstGeom prst="rect">
            <a:avLst/>
          </a:prstGeom>
        </p:spPr>
      </p:pic>
      <p:pic>
        <p:nvPicPr>
          <p:cNvPr id="46" name="Picture 45">
            <a:extLst>
              <a:ext uri="{FF2B5EF4-FFF2-40B4-BE49-F238E27FC236}">
                <a16:creationId xmlns:a16="http://schemas.microsoft.com/office/drawing/2014/main" id="{B2DBE927-1DAD-D91E-63B2-24C412165109}"/>
              </a:ext>
            </a:extLst>
          </p:cNvPr>
          <p:cNvPicPr>
            <a:picLocks/>
          </p:cNvPicPr>
          <p:nvPr/>
        </p:nvPicPr>
        <p:blipFill>
          <a:blip r:embed="rId3">
            <a:duotone>
              <a:schemeClr val="accent1">
                <a:shade val="45000"/>
                <a:satMod val="135000"/>
              </a:schemeClr>
              <a:prstClr val="white"/>
            </a:duotone>
          </a:blip>
          <a:stretch>
            <a:fillRect/>
          </a:stretch>
        </p:blipFill>
        <p:spPr>
          <a:xfrm>
            <a:off x="972268" y="2804165"/>
            <a:ext cx="832539" cy="832539"/>
          </a:xfrm>
          <a:prstGeom prst="rect">
            <a:avLst/>
          </a:prstGeom>
        </p:spPr>
      </p:pic>
      <p:grpSp>
        <p:nvGrpSpPr>
          <p:cNvPr id="47" name="Group 46">
            <a:extLst>
              <a:ext uri="{FF2B5EF4-FFF2-40B4-BE49-F238E27FC236}">
                <a16:creationId xmlns:a16="http://schemas.microsoft.com/office/drawing/2014/main" id="{41E226C2-4CA2-D038-797B-42447194924C}"/>
              </a:ext>
            </a:extLst>
          </p:cNvPr>
          <p:cNvGrpSpPr/>
          <p:nvPr/>
        </p:nvGrpSpPr>
        <p:grpSpPr>
          <a:xfrm>
            <a:off x="6834095" y="3824592"/>
            <a:ext cx="1226799" cy="1079674"/>
            <a:chOff x="713088" y="4611644"/>
            <a:chExt cx="1226799" cy="1079674"/>
          </a:xfrm>
        </p:grpSpPr>
        <p:pic>
          <p:nvPicPr>
            <p:cNvPr id="48" name="Picture 47">
              <a:extLst>
                <a:ext uri="{FF2B5EF4-FFF2-40B4-BE49-F238E27FC236}">
                  <a16:creationId xmlns:a16="http://schemas.microsoft.com/office/drawing/2014/main" id="{CB0AACC4-74A7-AD93-0E48-B00812FED3BA}"/>
                </a:ext>
              </a:extLst>
            </p:cNvPr>
            <p:cNvPicPr>
              <a:picLocks/>
            </p:cNvPicPr>
            <p:nvPr/>
          </p:nvPicPr>
          <p:blipFill>
            <a:blip r:embed="rId5">
              <a:duotone>
                <a:schemeClr val="accent3">
                  <a:shade val="45000"/>
                  <a:satMod val="135000"/>
                </a:schemeClr>
                <a:prstClr val="white"/>
              </a:duotone>
            </a:blip>
            <a:stretch>
              <a:fillRect/>
            </a:stretch>
          </p:blipFill>
          <p:spPr>
            <a:xfrm>
              <a:off x="713088" y="4611644"/>
              <a:ext cx="977729" cy="977729"/>
            </a:xfrm>
            <a:prstGeom prst="rect">
              <a:avLst/>
            </a:prstGeom>
          </p:spPr>
        </p:pic>
        <p:pic>
          <p:nvPicPr>
            <p:cNvPr id="49" name="Picture 48">
              <a:extLst>
                <a:ext uri="{FF2B5EF4-FFF2-40B4-BE49-F238E27FC236}">
                  <a16:creationId xmlns:a16="http://schemas.microsoft.com/office/drawing/2014/main" id="{62F2DB41-9C8B-7418-D04B-BC1D3D83AE13}"/>
                </a:ext>
              </a:extLst>
            </p:cNvPr>
            <p:cNvPicPr>
              <a:picLocks/>
            </p:cNvPicPr>
            <p:nvPr/>
          </p:nvPicPr>
          <p:blipFill>
            <a:blip r:embed="rId4"/>
            <a:stretch>
              <a:fillRect/>
            </a:stretch>
          </p:blipFill>
          <p:spPr>
            <a:xfrm>
              <a:off x="1246877" y="4998308"/>
              <a:ext cx="693010" cy="693010"/>
            </a:xfrm>
            <a:prstGeom prst="rect">
              <a:avLst/>
            </a:prstGeom>
          </p:spPr>
        </p:pic>
      </p:grpSp>
      <p:grpSp>
        <p:nvGrpSpPr>
          <p:cNvPr id="50" name="Group 49">
            <a:extLst>
              <a:ext uri="{FF2B5EF4-FFF2-40B4-BE49-F238E27FC236}">
                <a16:creationId xmlns:a16="http://schemas.microsoft.com/office/drawing/2014/main" id="{84845663-90AD-7C21-D016-5DA3067F7CFE}"/>
              </a:ext>
            </a:extLst>
          </p:cNvPr>
          <p:cNvGrpSpPr/>
          <p:nvPr/>
        </p:nvGrpSpPr>
        <p:grpSpPr>
          <a:xfrm>
            <a:off x="8544318" y="2726873"/>
            <a:ext cx="1226799" cy="1079674"/>
            <a:chOff x="713088" y="4611644"/>
            <a:chExt cx="1226799" cy="1079674"/>
          </a:xfrm>
        </p:grpSpPr>
        <p:pic>
          <p:nvPicPr>
            <p:cNvPr id="51" name="Picture 50">
              <a:extLst>
                <a:ext uri="{FF2B5EF4-FFF2-40B4-BE49-F238E27FC236}">
                  <a16:creationId xmlns:a16="http://schemas.microsoft.com/office/drawing/2014/main" id="{E8CF5306-261F-192A-0C20-342AB3815038}"/>
                </a:ext>
              </a:extLst>
            </p:cNvPr>
            <p:cNvPicPr>
              <a:picLocks/>
            </p:cNvPicPr>
            <p:nvPr/>
          </p:nvPicPr>
          <p:blipFill>
            <a:blip r:embed="rId5">
              <a:duotone>
                <a:schemeClr val="accent1">
                  <a:shade val="45000"/>
                  <a:satMod val="135000"/>
                </a:schemeClr>
                <a:prstClr val="white"/>
              </a:duotone>
            </a:blip>
            <a:stretch>
              <a:fillRect/>
            </a:stretch>
          </p:blipFill>
          <p:spPr>
            <a:xfrm>
              <a:off x="713088" y="4611644"/>
              <a:ext cx="977729" cy="977729"/>
            </a:xfrm>
            <a:prstGeom prst="rect">
              <a:avLst/>
            </a:prstGeom>
          </p:spPr>
        </p:pic>
        <p:pic>
          <p:nvPicPr>
            <p:cNvPr id="52" name="Picture 51">
              <a:extLst>
                <a:ext uri="{FF2B5EF4-FFF2-40B4-BE49-F238E27FC236}">
                  <a16:creationId xmlns:a16="http://schemas.microsoft.com/office/drawing/2014/main" id="{E7DD8E8D-5AD6-1127-A902-CE048EF04D0A}"/>
                </a:ext>
              </a:extLst>
            </p:cNvPr>
            <p:cNvPicPr>
              <a:picLocks/>
            </p:cNvPicPr>
            <p:nvPr/>
          </p:nvPicPr>
          <p:blipFill>
            <a:blip r:embed="rId4"/>
            <a:stretch>
              <a:fillRect/>
            </a:stretch>
          </p:blipFill>
          <p:spPr>
            <a:xfrm>
              <a:off x="1246877" y="4998308"/>
              <a:ext cx="693010" cy="693010"/>
            </a:xfrm>
            <a:prstGeom prst="rect">
              <a:avLst/>
            </a:prstGeom>
          </p:spPr>
        </p:pic>
      </p:grpSp>
      <p:grpSp>
        <p:nvGrpSpPr>
          <p:cNvPr id="53" name="Group 52">
            <a:extLst>
              <a:ext uri="{FF2B5EF4-FFF2-40B4-BE49-F238E27FC236}">
                <a16:creationId xmlns:a16="http://schemas.microsoft.com/office/drawing/2014/main" id="{4B7592F7-379F-C87A-5818-EA1F9C96C82B}"/>
              </a:ext>
            </a:extLst>
          </p:cNvPr>
          <p:cNvGrpSpPr/>
          <p:nvPr/>
        </p:nvGrpSpPr>
        <p:grpSpPr>
          <a:xfrm>
            <a:off x="5977427" y="1524699"/>
            <a:ext cx="1226799" cy="1079674"/>
            <a:chOff x="713088" y="4611644"/>
            <a:chExt cx="1226799" cy="1079674"/>
          </a:xfrm>
        </p:grpSpPr>
        <p:pic>
          <p:nvPicPr>
            <p:cNvPr id="54" name="Picture 53">
              <a:extLst>
                <a:ext uri="{FF2B5EF4-FFF2-40B4-BE49-F238E27FC236}">
                  <a16:creationId xmlns:a16="http://schemas.microsoft.com/office/drawing/2014/main" id="{26DD6E69-2D17-50B8-8158-8622034B9749}"/>
                </a:ext>
              </a:extLst>
            </p:cNvPr>
            <p:cNvPicPr>
              <a:picLocks/>
            </p:cNvPicPr>
            <p:nvPr/>
          </p:nvPicPr>
          <p:blipFill>
            <a:blip r:embed="rId5">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55" name="Picture 54">
              <a:extLst>
                <a:ext uri="{FF2B5EF4-FFF2-40B4-BE49-F238E27FC236}">
                  <a16:creationId xmlns:a16="http://schemas.microsoft.com/office/drawing/2014/main" id="{E1D5A24E-F375-AD0B-607C-4BE0D02982B3}"/>
                </a:ext>
              </a:extLst>
            </p:cNvPr>
            <p:cNvPicPr>
              <a:picLocks/>
            </p:cNvPicPr>
            <p:nvPr/>
          </p:nvPicPr>
          <p:blipFill>
            <a:blip r:embed="rId4"/>
            <a:stretch>
              <a:fillRect/>
            </a:stretch>
          </p:blipFill>
          <p:spPr>
            <a:xfrm>
              <a:off x="1246877" y="4998308"/>
              <a:ext cx="693010" cy="693010"/>
            </a:xfrm>
            <a:prstGeom prst="rect">
              <a:avLst/>
            </a:prstGeom>
          </p:spPr>
        </p:pic>
      </p:grpSp>
      <p:sp>
        <p:nvSpPr>
          <p:cNvPr id="56" name="TextBox 55">
            <a:extLst>
              <a:ext uri="{FF2B5EF4-FFF2-40B4-BE49-F238E27FC236}">
                <a16:creationId xmlns:a16="http://schemas.microsoft.com/office/drawing/2014/main" id="{04B5E6D2-D56B-1B36-FE27-81F2664F4D30}"/>
              </a:ext>
            </a:extLst>
          </p:cNvPr>
          <p:cNvSpPr txBox="1"/>
          <p:nvPr/>
        </p:nvSpPr>
        <p:spPr>
          <a:xfrm>
            <a:off x="838198" y="4931918"/>
            <a:ext cx="4468403" cy="1077218"/>
          </a:xfrm>
          <a:prstGeom prst="rect">
            <a:avLst/>
          </a:prstGeom>
          <a:noFill/>
        </p:spPr>
        <p:txBody>
          <a:bodyPr wrap="square" rtlCol="0">
            <a:spAutoFit/>
          </a:bodyPr>
          <a:lstStyle/>
          <a:p>
            <a:r>
              <a:rPr lang="en-US" sz="3200" b="1" dirty="0">
                <a:solidFill>
                  <a:schemeClr val="accent1"/>
                </a:solidFill>
                <a:latin typeface="Ink Free" panose="03080402000500000000" pitchFamily="66" charset="0"/>
              </a:rPr>
              <a:t>People who do not cycle have high cholesterol</a:t>
            </a:r>
          </a:p>
        </p:txBody>
      </p:sp>
      <p:sp>
        <p:nvSpPr>
          <p:cNvPr id="57" name="TextBox 56">
            <a:extLst>
              <a:ext uri="{FF2B5EF4-FFF2-40B4-BE49-F238E27FC236}">
                <a16:creationId xmlns:a16="http://schemas.microsoft.com/office/drawing/2014/main" id="{AC448C0B-3695-8461-44FC-B84754D18D75}"/>
              </a:ext>
            </a:extLst>
          </p:cNvPr>
          <p:cNvSpPr txBox="1"/>
          <p:nvPr/>
        </p:nvSpPr>
        <p:spPr>
          <a:xfrm>
            <a:off x="6691636" y="4863322"/>
            <a:ext cx="4662163" cy="1077218"/>
          </a:xfrm>
          <a:prstGeom prst="rect">
            <a:avLst/>
          </a:prstGeom>
          <a:noFill/>
        </p:spPr>
        <p:txBody>
          <a:bodyPr wrap="square" rtlCol="0">
            <a:spAutoFit/>
          </a:bodyPr>
          <a:lstStyle/>
          <a:p>
            <a:r>
              <a:rPr lang="en-US" sz="3200" b="1" dirty="0">
                <a:solidFill>
                  <a:schemeClr val="accent1"/>
                </a:solidFill>
                <a:latin typeface="Ink Free" panose="03080402000500000000" pitchFamily="66" charset="0"/>
              </a:rPr>
              <a:t>People who cycle regularly have low cholesterol</a:t>
            </a:r>
          </a:p>
        </p:txBody>
      </p:sp>
      <p:grpSp>
        <p:nvGrpSpPr>
          <p:cNvPr id="58" name="Group 57">
            <a:extLst>
              <a:ext uri="{FF2B5EF4-FFF2-40B4-BE49-F238E27FC236}">
                <a16:creationId xmlns:a16="http://schemas.microsoft.com/office/drawing/2014/main" id="{CC357445-4F4B-0D40-35B0-9B00EC180334}"/>
              </a:ext>
            </a:extLst>
          </p:cNvPr>
          <p:cNvGrpSpPr/>
          <p:nvPr/>
        </p:nvGrpSpPr>
        <p:grpSpPr>
          <a:xfrm>
            <a:off x="9508640" y="3500794"/>
            <a:ext cx="1226799" cy="1079674"/>
            <a:chOff x="713088" y="4611644"/>
            <a:chExt cx="1226799" cy="1079674"/>
          </a:xfrm>
        </p:grpSpPr>
        <p:pic>
          <p:nvPicPr>
            <p:cNvPr id="59" name="Picture 58">
              <a:extLst>
                <a:ext uri="{FF2B5EF4-FFF2-40B4-BE49-F238E27FC236}">
                  <a16:creationId xmlns:a16="http://schemas.microsoft.com/office/drawing/2014/main" id="{DCF80535-E1CA-E336-A48F-A072BB39D8E4}"/>
                </a:ext>
              </a:extLst>
            </p:cNvPr>
            <p:cNvPicPr>
              <a:picLocks/>
            </p:cNvPicPr>
            <p:nvPr/>
          </p:nvPicPr>
          <p:blipFill>
            <a:blip r:embed="rId5">
              <a:duotone>
                <a:schemeClr val="accent4">
                  <a:shade val="45000"/>
                  <a:satMod val="135000"/>
                </a:schemeClr>
                <a:prstClr val="white"/>
              </a:duotone>
            </a:blip>
            <a:stretch>
              <a:fillRect/>
            </a:stretch>
          </p:blipFill>
          <p:spPr>
            <a:xfrm>
              <a:off x="713088" y="4611644"/>
              <a:ext cx="977729" cy="977729"/>
            </a:xfrm>
            <a:prstGeom prst="rect">
              <a:avLst/>
            </a:prstGeom>
          </p:spPr>
        </p:pic>
        <p:pic>
          <p:nvPicPr>
            <p:cNvPr id="60" name="Picture 59">
              <a:extLst>
                <a:ext uri="{FF2B5EF4-FFF2-40B4-BE49-F238E27FC236}">
                  <a16:creationId xmlns:a16="http://schemas.microsoft.com/office/drawing/2014/main" id="{8C02F763-5F67-32AE-8D7A-B3632943B1F1}"/>
                </a:ext>
              </a:extLst>
            </p:cNvPr>
            <p:cNvPicPr>
              <a:picLocks/>
            </p:cNvPicPr>
            <p:nvPr/>
          </p:nvPicPr>
          <p:blipFill>
            <a:blip r:embed="rId4">
              <a:duotone>
                <a:schemeClr val="accent4">
                  <a:shade val="45000"/>
                  <a:satMod val="135000"/>
                </a:schemeClr>
                <a:prstClr val="white"/>
              </a:duotone>
            </a:blip>
            <a:stretch>
              <a:fillRect/>
            </a:stretch>
          </p:blipFill>
          <p:spPr>
            <a:xfrm>
              <a:off x="1246877" y="4998308"/>
              <a:ext cx="693010" cy="693010"/>
            </a:xfrm>
            <a:prstGeom prst="rect">
              <a:avLst/>
            </a:prstGeom>
          </p:spPr>
        </p:pic>
      </p:grpSp>
    </p:spTree>
    <p:extLst>
      <p:ext uri="{BB962C8B-B14F-4D97-AF65-F5344CB8AC3E}">
        <p14:creationId xmlns:p14="http://schemas.microsoft.com/office/powerpoint/2010/main" val="4278923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EC167872-8BDA-4F85-A669-41A23665942F}"/>
              </a:ext>
            </a:extLst>
          </p:cNvPr>
          <p:cNvSpPr>
            <a:spLocks noGrp="1"/>
          </p:cNvSpPr>
          <p:nvPr>
            <p:ph type="title"/>
          </p:nvPr>
        </p:nvSpPr>
        <p:spPr>
          <a:xfrm>
            <a:off x="838200" y="290984"/>
            <a:ext cx="10515600" cy="1325563"/>
          </a:xfrm>
        </p:spPr>
        <p:txBody>
          <a:bodyPr>
            <a:normAutofit fontScale="90000"/>
          </a:bodyPr>
          <a:lstStyle/>
          <a:p>
            <a:r>
              <a:rPr lang="en-US" b="1"/>
              <a:t>Simple Matching: </a:t>
            </a:r>
            <a:r>
              <a:rPr lang="en-US"/>
              <a:t>Match data points with the same confounders and then compare their outcomes</a:t>
            </a:r>
          </a:p>
        </p:txBody>
      </p:sp>
      <mc:AlternateContent xmlns:mc="http://schemas.openxmlformats.org/markup-compatibility/2006" xmlns:a14="http://schemas.microsoft.com/office/drawing/2010/main">
        <mc:Choice Requires="a14">
          <p:sp>
            <p:nvSpPr>
              <p:cNvPr id="58" name="Content Placeholder 2">
                <a:extLst>
                  <a:ext uri="{FF2B5EF4-FFF2-40B4-BE49-F238E27FC236}">
                    <a16:creationId xmlns:a16="http://schemas.microsoft.com/office/drawing/2014/main" id="{53426DE3-55F1-48E0-8C35-2DB710B5773E}"/>
                  </a:ext>
                </a:extLst>
              </p:cNvPr>
              <p:cNvSpPr txBox="1">
                <a:spLocks/>
              </p:cNvSpPr>
              <p:nvPr/>
            </p:nvSpPr>
            <p:spPr>
              <a:xfrm>
                <a:off x="838199" y="1737998"/>
                <a:ext cx="5227021" cy="4910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Identify pairs of treated (</a:t>
                </a:r>
                <a14:m>
                  <m:oMath xmlns:m="http://schemas.openxmlformats.org/officeDocument/2006/math">
                    <m:r>
                      <a:rPr lang="en-US" b="0" i="1" smtClean="0">
                        <a:latin typeface="Cambria Math" panose="02040503050406030204" pitchFamily="18" charset="0"/>
                      </a:rPr>
                      <m:t>𝑗</m:t>
                    </m:r>
                  </m:oMath>
                </a14:m>
                <a:r>
                  <a:rPr lang="en-US"/>
                  <a:t>) and untreated individuals (</a:t>
                </a:r>
                <a14:m>
                  <m:oMath xmlns:m="http://schemas.openxmlformats.org/officeDocument/2006/math">
                    <m:r>
                      <a:rPr lang="en-US" b="0" i="1" smtClean="0">
                        <a:latin typeface="Cambria Math" panose="02040503050406030204" pitchFamily="18" charset="0"/>
                      </a:rPr>
                      <m:t>𝑘</m:t>
                    </m:r>
                  </m:oMath>
                </a14:m>
                <a:r>
                  <a:rPr lang="en-US"/>
                  <a:t>) who are similar or identical to each other.</a:t>
                </a:r>
              </a:p>
              <a:p>
                <a:pPr marL="0" indent="0" algn="ctr">
                  <a:buFont typeface="Arial" panose="020B0604020202020204" pitchFamily="34" charset="0"/>
                  <a:buNone/>
                </a:pPr>
                <a:r>
                  <a:rPr lang="en-US" b="1"/>
                  <a:t>Match </a:t>
                </a:r>
                <a:r>
                  <a:rPr lang="en-US"/>
                  <a:t>:=  </a:t>
                </a:r>
                <a14:m>
                  <m:oMath xmlns:m="http://schemas.openxmlformats.org/officeDocument/2006/math">
                    <m:r>
                      <a:rPr lang="en-US" i="1" smtClean="0">
                        <a:latin typeface="Cambria Math" panose="02040503050406030204" pitchFamily="18" charset="0"/>
                      </a:rPr>
                      <m:t>𝐷𝑖𝑠𝑡𝑎𝑛𝑐𝑒</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r>
                          <a:rPr lang="en-US"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e>
                    </m:d>
                    <m:r>
                      <a:rPr lang="en-US" i="1" smtClean="0">
                        <a:latin typeface="Cambria Math" panose="02040503050406030204" pitchFamily="18" charset="0"/>
                      </a:rPr>
                      <m:t>&lt;</m:t>
                    </m:r>
                    <m:r>
                      <a:rPr lang="en-US" i="1" smtClean="0">
                        <a:latin typeface="Cambria Math" panose="02040503050406030204" pitchFamily="18" charset="0"/>
                      </a:rPr>
                      <m:t>𝜖</m:t>
                    </m:r>
                  </m:oMath>
                </a14:m>
                <a:endParaRPr lang="en-US"/>
              </a:p>
              <a:p>
                <a:pPr marL="0" indent="0">
                  <a:buFont typeface="Arial" panose="020B0604020202020204" pitchFamily="34" charset="0"/>
                  <a:buNone/>
                </a:pPr>
                <a:endParaRPr lang="en-US"/>
              </a:p>
              <a:p>
                <a:r>
                  <a:rPr lang="en-US"/>
                  <a:t>Paired individuals have almost the same confounders. </a:t>
                </a:r>
                <a:endParaRPr lang="en-US" b="0" dirty="0"/>
              </a:p>
              <a:p>
                <a:pPr marL="0" indent="0">
                  <a:buFont typeface="Arial" panose="020B0604020202020204" pitchFamily="34" charset="0"/>
                  <a:buNone/>
                </a:pPr>
                <a:r>
                  <a:rPr lang="en-US" b="0" dirty="0"/>
                  <a:t>   </a:t>
                </a:r>
                <a:r>
                  <a:rPr lang="en-US" b="0"/>
                  <a:t>Causal Effect =</a:t>
                </a:r>
              </a:p>
              <a:p>
                <a:pPr marL="0" indent="0">
                  <a:buFont typeface="Arial" panose="020B0604020202020204" pitchFamily="34" charset="0"/>
                  <a:buNone/>
                </a:pPr>
                <a:r>
                  <a:rPr lang="en-US" b="0" dirty="0"/>
                  <a:t>     </a:t>
                </a:r>
                <a:r>
                  <a:rPr lang="en-US" b="0"/>
                  <a:t> </a:t>
                </a:r>
                <a14:m>
                  <m:oMath xmlns:m="http://schemas.openxmlformats.org/officeDocument/2006/math">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𝑀𝑎𝑡𝑐h</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oMath>
                </a14:m>
                <a:endParaRPr lang="en-US"/>
              </a:p>
              <a:p>
                <a:pPr marL="0" indent="0">
                  <a:buFont typeface="Arial" panose="020B0604020202020204" pitchFamily="34" charset="0"/>
                  <a:buNone/>
                </a:pPr>
                <a:endParaRPr lang="en-US"/>
              </a:p>
            </p:txBody>
          </p:sp>
        </mc:Choice>
        <mc:Fallback xmlns="">
          <p:sp>
            <p:nvSpPr>
              <p:cNvPr id="58" name="Content Placeholder 2">
                <a:extLst>
                  <a:ext uri="{FF2B5EF4-FFF2-40B4-BE49-F238E27FC236}">
                    <a16:creationId xmlns:a16="http://schemas.microsoft.com/office/drawing/2014/main" id="{53426DE3-55F1-48E0-8C35-2DB710B5773E}"/>
                  </a:ext>
                </a:extLst>
              </p:cNvPr>
              <p:cNvSpPr txBox="1">
                <a:spLocks noRot="1" noChangeAspect="1" noMove="1" noResize="1" noEditPoints="1" noAdjustHandles="1" noChangeArrowheads="1" noChangeShapeType="1" noTextEdit="1"/>
              </p:cNvSpPr>
              <p:nvPr/>
            </p:nvSpPr>
            <p:spPr>
              <a:xfrm>
                <a:off x="838199" y="1737998"/>
                <a:ext cx="5227021" cy="4910775"/>
              </a:xfrm>
              <a:prstGeom prst="rect">
                <a:avLst/>
              </a:prstGeom>
              <a:blipFill>
                <a:blip r:embed="rId3"/>
                <a:stretch>
                  <a:fillRect l="-2331" t="-1985"/>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53170D57-77BE-4692-B134-026DBB805D24}"/>
              </a:ext>
            </a:extLst>
          </p:cNvPr>
          <p:cNvSpPr/>
          <p:nvPr/>
        </p:nvSpPr>
        <p:spPr>
          <a:xfrm>
            <a:off x="6096000" y="5564864"/>
            <a:ext cx="5832528" cy="1151642"/>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59382DC3-424A-4504-B0B6-8935146925DA}"/>
              </a:ext>
            </a:extLst>
          </p:cNvPr>
          <p:cNvPicPr>
            <a:picLocks/>
          </p:cNvPicPr>
          <p:nvPr/>
        </p:nvPicPr>
        <p:blipFill>
          <a:blip r:embed="rId4">
            <a:duotone>
              <a:schemeClr val="accent1">
                <a:shade val="45000"/>
                <a:satMod val="135000"/>
              </a:schemeClr>
              <a:prstClr val="white"/>
            </a:duotone>
          </a:blip>
          <a:stretch>
            <a:fillRect/>
          </a:stretch>
        </p:blipFill>
        <p:spPr>
          <a:xfrm>
            <a:off x="7773470" y="2844206"/>
            <a:ext cx="977729" cy="977729"/>
          </a:xfrm>
          <a:prstGeom prst="rect">
            <a:avLst/>
          </a:prstGeom>
        </p:spPr>
      </p:pic>
      <p:pic>
        <p:nvPicPr>
          <p:cNvPr id="83" name="Picture 82">
            <a:extLst>
              <a:ext uri="{FF2B5EF4-FFF2-40B4-BE49-F238E27FC236}">
                <a16:creationId xmlns:a16="http://schemas.microsoft.com/office/drawing/2014/main" id="{D9B23C2A-309E-4B10-B1BE-C445195246DD}"/>
              </a:ext>
            </a:extLst>
          </p:cNvPr>
          <p:cNvPicPr>
            <a:picLocks/>
          </p:cNvPicPr>
          <p:nvPr/>
        </p:nvPicPr>
        <p:blipFill>
          <a:blip r:embed="rId5">
            <a:duotone>
              <a:schemeClr val="accent3">
                <a:shade val="45000"/>
                <a:satMod val="135000"/>
              </a:schemeClr>
              <a:prstClr val="white"/>
            </a:duotone>
          </a:blip>
          <a:stretch>
            <a:fillRect/>
          </a:stretch>
        </p:blipFill>
        <p:spPr>
          <a:xfrm>
            <a:off x="7960651" y="5846189"/>
            <a:ext cx="832539" cy="832539"/>
          </a:xfrm>
          <a:prstGeom prst="rect">
            <a:avLst/>
          </a:prstGeom>
        </p:spPr>
      </p:pic>
      <p:pic>
        <p:nvPicPr>
          <p:cNvPr id="101" name="Picture 100">
            <a:extLst>
              <a:ext uri="{FF2B5EF4-FFF2-40B4-BE49-F238E27FC236}">
                <a16:creationId xmlns:a16="http://schemas.microsoft.com/office/drawing/2014/main" id="{FA101D07-3E24-448C-B310-D851B081C378}"/>
              </a:ext>
            </a:extLst>
          </p:cNvPr>
          <p:cNvPicPr>
            <a:picLocks/>
          </p:cNvPicPr>
          <p:nvPr/>
        </p:nvPicPr>
        <p:blipFill>
          <a:blip r:embed="rId4">
            <a:duotone>
              <a:schemeClr val="accent2">
                <a:shade val="45000"/>
                <a:satMod val="135000"/>
              </a:schemeClr>
              <a:prstClr val="white"/>
            </a:duotone>
          </a:blip>
          <a:stretch>
            <a:fillRect/>
          </a:stretch>
        </p:blipFill>
        <p:spPr>
          <a:xfrm>
            <a:off x="7773470" y="1559795"/>
            <a:ext cx="977729" cy="977729"/>
          </a:xfrm>
          <a:prstGeom prst="rect">
            <a:avLst/>
          </a:prstGeom>
        </p:spPr>
      </p:pic>
      <p:pic>
        <p:nvPicPr>
          <p:cNvPr id="102" name="Picture 101">
            <a:extLst>
              <a:ext uri="{FF2B5EF4-FFF2-40B4-BE49-F238E27FC236}">
                <a16:creationId xmlns:a16="http://schemas.microsoft.com/office/drawing/2014/main" id="{6C3A0617-6560-4BC4-BE1A-F6D824DA9EA6}"/>
              </a:ext>
            </a:extLst>
          </p:cNvPr>
          <p:cNvPicPr>
            <a:picLocks/>
          </p:cNvPicPr>
          <p:nvPr/>
        </p:nvPicPr>
        <p:blipFill>
          <a:blip r:embed="rId4"/>
          <a:stretch>
            <a:fillRect/>
          </a:stretch>
        </p:blipFill>
        <p:spPr>
          <a:xfrm>
            <a:off x="7847496" y="4244802"/>
            <a:ext cx="977729" cy="977729"/>
          </a:xfrm>
          <a:prstGeom prst="rect">
            <a:avLst/>
          </a:prstGeom>
        </p:spPr>
      </p:pic>
      <p:pic>
        <p:nvPicPr>
          <p:cNvPr id="103" name="Picture 102">
            <a:extLst>
              <a:ext uri="{FF2B5EF4-FFF2-40B4-BE49-F238E27FC236}">
                <a16:creationId xmlns:a16="http://schemas.microsoft.com/office/drawing/2014/main" id="{31322D08-0D03-4996-84F9-DFB7A9DE0CB8}"/>
              </a:ext>
            </a:extLst>
          </p:cNvPr>
          <p:cNvPicPr>
            <a:picLocks/>
          </p:cNvPicPr>
          <p:nvPr/>
        </p:nvPicPr>
        <p:blipFill>
          <a:blip r:embed="rId5">
            <a:duotone>
              <a:schemeClr val="accent4">
                <a:shade val="45000"/>
                <a:satMod val="135000"/>
              </a:schemeClr>
              <a:prstClr val="white"/>
            </a:duotone>
          </a:blip>
          <a:stretch>
            <a:fillRect/>
          </a:stretch>
        </p:blipFill>
        <p:spPr>
          <a:xfrm>
            <a:off x="7383052" y="5846189"/>
            <a:ext cx="832539" cy="832539"/>
          </a:xfrm>
          <a:prstGeom prst="rect">
            <a:avLst/>
          </a:prstGeom>
        </p:spPr>
      </p:pic>
      <p:pic>
        <p:nvPicPr>
          <p:cNvPr id="104" name="Picture 103">
            <a:extLst>
              <a:ext uri="{FF2B5EF4-FFF2-40B4-BE49-F238E27FC236}">
                <a16:creationId xmlns:a16="http://schemas.microsoft.com/office/drawing/2014/main" id="{550F10D0-82B7-4313-AA4E-BB346A30A401}"/>
              </a:ext>
            </a:extLst>
          </p:cNvPr>
          <p:cNvPicPr>
            <a:picLocks/>
          </p:cNvPicPr>
          <p:nvPr/>
        </p:nvPicPr>
        <p:blipFill>
          <a:blip r:embed="rId6">
            <a:duotone>
              <a:schemeClr val="accent1">
                <a:shade val="45000"/>
                <a:satMod val="135000"/>
              </a:schemeClr>
              <a:prstClr val="white"/>
            </a:duotone>
          </a:blip>
          <a:stretch>
            <a:fillRect/>
          </a:stretch>
        </p:blipFill>
        <p:spPr>
          <a:xfrm>
            <a:off x="9942453" y="2987524"/>
            <a:ext cx="977729" cy="977729"/>
          </a:xfrm>
          <a:prstGeom prst="rect">
            <a:avLst/>
          </a:prstGeom>
        </p:spPr>
      </p:pic>
      <p:pic>
        <p:nvPicPr>
          <p:cNvPr id="105" name="Picture 104">
            <a:extLst>
              <a:ext uri="{FF2B5EF4-FFF2-40B4-BE49-F238E27FC236}">
                <a16:creationId xmlns:a16="http://schemas.microsoft.com/office/drawing/2014/main" id="{429F4B60-A012-4EB5-ACE1-758089845A89}"/>
              </a:ext>
            </a:extLst>
          </p:cNvPr>
          <p:cNvPicPr>
            <a:picLocks/>
          </p:cNvPicPr>
          <p:nvPr/>
        </p:nvPicPr>
        <p:blipFill>
          <a:blip r:embed="rId5"/>
          <a:stretch>
            <a:fillRect/>
          </a:stretch>
        </p:blipFill>
        <p:spPr>
          <a:xfrm>
            <a:off x="5962096" y="4312392"/>
            <a:ext cx="832539" cy="832539"/>
          </a:xfrm>
          <a:prstGeom prst="rect">
            <a:avLst/>
          </a:prstGeom>
        </p:spPr>
      </p:pic>
      <p:pic>
        <p:nvPicPr>
          <p:cNvPr id="106" name="Picture 105">
            <a:extLst>
              <a:ext uri="{FF2B5EF4-FFF2-40B4-BE49-F238E27FC236}">
                <a16:creationId xmlns:a16="http://schemas.microsoft.com/office/drawing/2014/main" id="{9BB73E2F-F75D-4C43-B8B9-730A8D80EDC8}"/>
              </a:ext>
            </a:extLst>
          </p:cNvPr>
          <p:cNvPicPr>
            <a:picLocks/>
          </p:cNvPicPr>
          <p:nvPr/>
        </p:nvPicPr>
        <p:blipFill>
          <a:blip r:embed="rId6">
            <a:duotone>
              <a:schemeClr val="accent2">
                <a:shade val="45000"/>
                <a:satMod val="135000"/>
              </a:schemeClr>
              <a:prstClr val="white"/>
            </a:duotone>
          </a:blip>
          <a:stretch>
            <a:fillRect/>
          </a:stretch>
        </p:blipFill>
        <p:spPr>
          <a:xfrm>
            <a:off x="9915161" y="1563822"/>
            <a:ext cx="977729" cy="977729"/>
          </a:xfrm>
          <a:prstGeom prst="rect">
            <a:avLst/>
          </a:prstGeom>
        </p:spPr>
      </p:pic>
      <p:grpSp>
        <p:nvGrpSpPr>
          <p:cNvPr id="108" name="Group 107">
            <a:extLst>
              <a:ext uri="{FF2B5EF4-FFF2-40B4-BE49-F238E27FC236}">
                <a16:creationId xmlns:a16="http://schemas.microsoft.com/office/drawing/2014/main" id="{2D139E01-5A0F-43A2-BD7C-46F3B4354186}"/>
              </a:ext>
            </a:extLst>
          </p:cNvPr>
          <p:cNvGrpSpPr/>
          <p:nvPr/>
        </p:nvGrpSpPr>
        <p:grpSpPr>
          <a:xfrm>
            <a:off x="6774123" y="1663245"/>
            <a:ext cx="1075297" cy="832539"/>
            <a:chOff x="2813736" y="4858779"/>
            <a:chExt cx="1075297" cy="832539"/>
          </a:xfrm>
        </p:grpSpPr>
        <p:pic>
          <p:nvPicPr>
            <p:cNvPr id="109" name="Picture 108">
              <a:extLst>
                <a:ext uri="{FF2B5EF4-FFF2-40B4-BE49-F238E27FC236}">
                  <a16:creationId xmlns:a16="http://schemas.microsoft.com/office/drawing/2014/main" id="{0519DD65-5797-4F40-BB52-75F1025D2586}"/>
                </a:ext>
              </a:extLst>
            </p:cNvPr>
            <p:cNvPicPr>
              <a:picLocks/>
            </p:cNvPicPr>
            <p:nvPr/>
          </p:nvPicPr>
          <p:blipFill>
            <a:blip r:embed="rId7"/>
            <a:stretch>
              <a:fillRect/>
            </a:stretch>
          </p:blipFill>
          <p:spPr>
            <a:xfrm>
              <a:off x="3304660" y="5106945"/>
              <a:ext cx="584373" cy="584373"/>
            </a:xfrm>
            <a:prstGeom prst="rect">
              <a:avLst/>
            </a:prstGeom>
          </p:spPr>
        </p:pic>
        <p:pic>
          <p:nvPicPr>
            <p:cNvPr id="110" name="Picture 109">
              <a:extLst>
                <a:ext uri="{FF2B5EF4-FFF2-40B4-BE49-F238E27FC236}">
                  <a16:creationId xmlns:a16="http://schemas.microsoft.com/office/drawing/2014/main" id="{440AA5ED-89C6-43F6-939F-E80429B981B2}"/>
                </a:ext>
              </a:extLst>
            </p:cNvPr>
            <p:cNvPicPr>
              <a:picLocks/>
            </p:cNvPicPr>
            <p:nvPr/>
          </p:nvPicPr>
          <p:blipFill>
            <a:blip r:embed="rId5">
              <a:duotone>
                <a:schemeClr val="accent2">
                  <a:shade val="45000"/>
                  <a:satMod val="135000"/>
                </a:schemeClr>
                <a:prstClr val="white"/>
              </a:duotone>
            </a:blip>
            <a:stretch>
              <a:fillRect/>
            </a:stretch>
          </p:blipFill>
          <p:spPr>
            <a:xfrm>
              <a:off x="2813736" y="4858779"/>
              <a:ext cx="832539" cy="832539"/>
            </a:xfrm>
            <a:prstGeom prst="rect">
              <a:avLst/>
            </a:prstGeom>
          </p:spPr>
        </p:pic>
      </p:grpSp>
      <p:grpSp>
        <p:nvGrpSpPr>
          <p:cNvPr id="111" name="Group 110">
            <a:extLst>
              <a:ext uri="{FF2B5EF4-FFF2-40B4-BE49-F238E27FC236}">
                <a16:creationId xmlns:a16="http://schemas.microsoft.com/office/drawing/2014/main" id="{99EB4027-0184-4ED1-A414-DB0822ED32F8}"/>
              </a:ext>
            </a:extLst>
          </p:cNvPr>
          <p:cNvGrpSpPr/>
          <p:nvPr/>
        </p:nvGrpSpPr>
        <p:grpSpPr>
          <a:xfrm>
            <a:off x="6801994" y="4323519"/>
            <a:ext cx="1075297" cy="832539"/>
            <a:chOff x="2813736" y="4858779"/>
            <a:chExt cx="1075297" cy="832539"/>
          </a:xfrm>
        </p:grpSpPr>
        <p:pic>
          <p:nvPicPr>
            <p:cNvPr id="112" name="Picture 111">
              <a:extLst>
                <a:ext uri="{FF2B5EF4-FFF2-40B4-BE49-F238E27FC236}">
                  <a16:creationId xmlns:a16="http://schemas.microsoft.com/office/drawing/2014/main" id="{0C455DB3-CE2D-455F-BF88-890371C25819}"/>
                </a:ext>
              </a:extLst>
            </p:cNvPr>
            <p:cNvPicPr>
              <a:picLocks/>
            </p:cNvPicPr>
            <p:nvPr/>
          </p:nvPicPr>
          <p:blipFill>
            <a:blip r:embed="rId7"/>
            <a:stretch>
              <a:fillRect/>
            </a:stretch>
          </p:blipFill>
          <p:spPr>
            <a:xfrm>
              <a:off x="3304660" y="5106945"/>
              <a:ext cx="584373" cy="584373"/>
            </a:xfrm>
            <a:prstGeom prst="rect">
              <a:avLst/>
            </a:prstGeom>
          </p:spPr>
        </p:pic>
        <p:pic>
          <p:nvPicPr>
            <p:cNvPr id="113" name="Picture 112">
              <a:extLst>
                <a:ext uri="{FF2B5EF4-FFF2-40B4-BE49-F238E27FC236}">
                  <a16:creationId xmlns:a16="http://schemas.microsoft.com/office/drawing/2014/main" id="{1BCE4DC9-8387-4650-956B-9CA21E6876FD}"/>
                </a:ext>
              </a:extLst>
            </p:cNvPr>
            <p:cNvPicPr>
              <a:picLocks/>
            </p:cNvPicPr>
            <p:nvPr/>
          </p:nvPicPr>
          <p:blipFill>
            <a:blip r:embed="rId5"/>
            <a:stretch>
              <a:fillRect/>
            </a:stretch>
          </p:blipFill>
          <p:spPr>
            <a:xfrm>
              <a:off x="2813736" y="4858779"/>
              <a:ext cx="832539" cy="832539"/>
            </a:xfrm>
            <a:prstGeom prst="rect">
              <a:avLst/>
            </a:prstGeom>
          </p:spPr>
        </p:pic>
      </p:grpSp>
      <p:grpSp>
        <p:nvGrpSpPr>
          <p:cNvPr id="114" name="Group 113">
            <a:extLst>
              <a:ext uri="{FF2B5EF4-FFF2-40B4-BE49-F238E27FC236}">
                <a16:creationId xmlns:a16="http://schemas.microsoft.com/office/drawing/2014/main" id="{2E462AAA-B5D0-451C-8AA0-D42AA2B12C66}"/>
              </a:ext>
            </a:extLst>
          </p:cNvPr>
          <p:cNvGrpSpPr/>
          <p:nvPr/>
        </p:nvGrpSpPr>
        <p:grpSpPr>
          <a:xfrm>
            <a:off x="6778055" y="2952106"/>
            <a:ext cx="1075297" cy="832539"/>
            <a:chOff x="2813736" y="4858779"/>
            <a:chExt cx="1075297" cy="832539"/>
          </a:xfrm>
        </p:grpSpPr>
        <p:pic>
          <p:nvPicPr>
            <p:cNvPr id="115" name="Picture 114">
              <a:extLst>
                <a:ext uri="{FF2B5EF4-FFF2-40B4-BE49-F238E27FC236}">
                  <a16:creationId xmlns:a16="http://schemas.microsoft.com/office/drawing/2014/main" id="{0F94A61A-3955-4CD0-A3FC-67C9B69C02DA}"/>
                </a:ext>
              </a:extLst>
            </p:cNvPr>
            <p:cNvPicPr>
              <a:picLocks/>
            </p:cNvPicPr>
            <p:nvPr/>
          </p:nvPicPr>
          <p:blipFill>
            <a:blip r:embed="rId7"/>
            <a:stretch>
              <a:fillRect/>
            </a:stretch>
          </p:blipFill>
          <p:spPr>
            <a:xfrm>
              <a:off x="3304660" y="5106945"/>
              <a:ext cx="584373" cy="584373"/>
            </a:xfrm>
            <a:prstGeom prst="rect">
              <a:avLst/>
            </a:prstGeom>
          </p:spPr>
        </p:pic>
        <p:pic>
          <p:nvPicPr>
            <p:cNvPr id="116" name="Picture 115">
              <a:extLst>
                <a:ext uri="{FF2B5EF4-FFF2-40B4-BE49-F238E27FC236}">
                  <a16:creationId xmlns:a16="http://schemas.microsoft.com/office/drawing/2014/main" id="{1CFF88F9-1C74-4088-8B11-EAD9745D938E}"/>
                </a:ext>
              </a:extLst>
            </p:cNvPr>
            <p:cNvPicPr>
              <a:picLocks/>
            </p:cNvPicPr>
            <p:nvPr/>
          </p:nvPicPr>
          <p:blipFill>
            <a:blip r:embed="rId5">
              <a:duotone>
                <a:schemeClr val="accent1">
                  <a:shade val="45000"/>
                  <a:satMod val="135000"/>
                </a:schemeClr>
                <a:prstClr val="white"/>
              </a:duotone>
            </a:blip>
            <a:stretch>
              <a:fillRect/>
            </a:stretch>
          </p:blipFill>
          <p:spPr>
            <a:xfrm>
              <a:off x="2813736" y="4858779"/>
              <a:ext cx="832539" cy="832539"/>
            </a:xfrm>
            <a:prstGeom prst="rect">
              <a:avLst/>
            </a:prstGeom>
          </p:spPr>
        </p:pic>
      </p:grpSp>
      <p:grpSp>
        <p:nvGrpSpPr>
          <p:cNvPr id="117" name="Group 116">
            <a:extLst>
              <a:ext uri="{FF2B5EF4-FFF2-40B4-BE49-F238E27FC236}">
                <a16:creationId xmlns:a16="http://schemas.microsoft.com/office/drawing/2014/main" id="{7831ABB6-ECAC-4F2A-88C7-51FD26222234}"/>
              </a:ext>
            </a:extLst>
          </p:cNvPr>
          <p:cNvGrpSpPr/>
          <p:nvPr/>
        </p:nvGrpSpPr>
        <p:grpSpPr>
          <a:xfrm>
            <a:off x="8597660" y="1559732"/>
            <a:ext cx="1233363" cy="1074529"/>
            <a:chOff x="1690817" y="4611644"/>
            <a:chExt cx="1233363" cy="1074529"/>
          </a:xfrm>
        </p:grpSpPr>
        <p:pic>
          <p:nvPicPr>
            <p:cNvPr id="118" name="Picture 117">
              <a:extLst>
                <a:ext uri="{FF2B5EF4-FFF2-40B4-BE49-F238E27FC236}">
                  <a16:creationId xmlns:a16="http://schemas.microsoft.com/office/drawing/2014/main" id="{CA94B86F-BE6A-46DE-BDD7-B20439126DC6}"/>
                </a:ext>
              </a:extLst>
            </p:cNvPr>
            <p:cNvPicPr>
              <a:picLocks/>
            </p:cNvPicPr>
            <p:nvPr/>
          </p:nvPicPr>
          <p:blipFill>
            <a:blip r:embed="rId4">
              <a:duotone>
                <a:schemeClr val="accent2">
                  <a:shade val="45000"/>
                  <a:satMod val="135000"/>
                </a:schemeClr>
                <a:prstClr val="white"/>
              </a:duotone>
            </a:blip>
            <a:stretch>
              <a:fillRect/>
            </a:stretch>
          </p:blipFill>
          <p:spPr>
            <a:xfrm>
              <a:off x="1690817" y="4611644"/>
              <a:ext cx="977729" cy="977729"/>
            </a:xfrm>
            <a:prstGeom prst="rect">
              <a:avLst/>
            </a:prstGeom>
          </p:spPr>
        </p:pic>
        <p:pic>
          <p:nvPicPr>
            <p:cNvPr id="119" name="Picture 118">
              <a:extLst>
                <a:ext uri="{FF2B5EF4-FFF2-40B4-BE49-F238E27FC236}">
                  <a16:creationId xmlns:a16="http://schemas.microsoft.com/office/drawing/2014/main" id="{622E19DC-9E1D-411F-82A9-950578711C87}"/>
                </a:ext>
              </a:extLst>
            </p:cNvPr>
            <p:cNvPicPr>
              <a:picLocks/>
            </p:cNvPicPr>
            <p:nvPr/>
          </p:nvPicPr>
          <p:blipFill>
            <a:blip r:embed="rId7"/>
            <a:stretch>
              <a:fillRect/>
            </a:stretch>
          </p:blipFill>
          <p:spPr>
            <a:xfrm>
              <a:off x="2231170" y="4993163"/>
              <a:ext cx="693010" cy="693010"/>
            </a:xfrm>
            <a:prstGeom prst="rect">
              <a:avLst/>
            </a:prstGeom>
          </p:spPr>
        </p:pic>
      </p:grpSp>
      <p:grpSp>
        <p:nvGrpSpPr>
          <p:cNvPr id="123" name="Group 122">
            <a:extLst>
              <a:ext uri="{FF2B5EF4-FFF2-40B4-BE49-F238E27FC236}">
                <a16:creationId xmlns:a16="http://schemas.microsoft.com/office/drawing/2014/main" id="{8CB08B45-65A2-497F-9B81-D57EA2BF00B9}"/>
              </a:ext>
            </a:extLst>
          </p:cNvPr>
          <p:cNvGrpSpPr/>
          <p:nvPr/>
        </p:nvGrpSpPr>
        <p:grpSpPr>
          <a:xfrm>
            <a:off x="8717154" y="2884555"/>
            <a:ext cx="1233363" cy="1074529"/>
            <a:chOff x="1690817" y="4611644"/>
            <a:chExt cx="1233363" cy="1074529"/>
          </a:xfrm>
        </p:grpSpPr>
        <p:pic>
          <p:nvPicPr>
            <p:cNvPr id="124" name="Picture 123">
              <a:extLst>
                <a:ext uri="{FF2B5EF4-FFF2-40B4-BE49-F238E27FC236}">
                  <a16:creationId xmlns:a16="http://schemas.microsoft.com/office/drawing/2014/main" id="{C77BEEC5-1DE3-4E18-B64C-6C7E20AC4194}"/>
                </a:ext>
              </a:extLst>
            </p:cNvPr>
            <p:cNvPicPr>
              <a:picLocks/>
            </p:cNvPicPr>
            <p:nvPr/>
          </p:nvPicPr>
          <p:blipFill>
            <a:blip r:embed="rId4">
              <a:duotone>
                <a:schemeClr val="accent1">
                  <a:shade val="45000"/>
                  <a:satMod val="135000"/>
                </a:schemeClr>
                <a:prstClr val="white"/>
              </a:duotone>
            </a:blip>
            <a:stretch>
              <a:fillRect/>
            </a:stretch>
          </p:blipFill>
          <p:spPr>
            <a:xfrm>
              <a:off x="1690817" y="4611644"/>
              <a:ext cx="977729" cy="977729"/>
            </a:xfrm>
            <a:prstGeom prst="rect">
              <a:avLst/>
            </a:prstGeom>
          </p:spPr>
        </p:pic>
        <p:pic>
          <p:nvPicPr>
            <p:cNvPr id="125" name="Picture 124">
              <a:extLst>
                <a:ext uri="{FF2B5EF4-FFF2-40B4-BE49-F238E27FC236}">
                  <a16:creationId xmlns:a16="http://schemas.microsoft.com/office/drawing/2014/main" id="{AE2D0467-5AAA-42A4-8A86-CC27F2CE5F67}"/>
                </a:ext>
              </a:extLst>
            </p:cNvPr>
            <p:cNvPicPr>
              <a:picLocks/>
            </p:cNvPicPr>
            <p:nvPr/>
          </p:nvPicPr>
          <p:blipFill>
            <a:blip r:embed="rId7"/>
            <a:stretch>
              <a:fillRect/>
            </a:stretch>
          </p:blipFill>
          <p:spPr>
            <a:xfrm>
              <a:off x="2231170" y="4993163"/>
              <a:ext cx="693010" cy="693010"/>
            </a:xfrm>
            <a:prstGeom prst="rect">
              <a:avLst/>
            </a:prstGeom>
          </p:spPr>
        </p:pic>
      </p:grpSp>
      <p:grpSp>
        <p:nvGrpSpPr>
          <p:cNvPr id="126" name="Group 125">
            <a:extLst>
              <a:ext uri="{FF2B5EF4-FFF2-40B4-BE49-F238E27FC236}">
                <a16:creationId xmlns:a16="http://schemas.microsoft.com/office/drawing/2014/main" id="{4A7D7753-0F07-4D8E-BA3F-4C1A29D7066D}"/>
              </a:ext>
            </a:extLst>
          </p:cNvPr>
          <p:cNvGrpSpPr/>
          <p:nvPr/>
        </p:nvGrpSpPr>
        <p:grpSpPr>
          <a:xfrm>
            <a:off x="10747279" y="2986326"/>
            <a:ext cx="1226799" cy="1079674"/>
            <a:chOff x="713088" y="4611644"/>
            <a:chExt cx="1226799" cy="1079674"/>
          </a:xfrm>
        </p:grpSpPr>
        <p:pic>
          <p:nvPicPr>
            <p:cNvPr id="127" name="Picture 126">
              <a:extLst>
                <a:ext uri="{FF2B5EF4-FFF2-40B4-BE49-F238E27FC236}">
                  <a16:creationId xmlns:a16="http://schemas.microsoft.com/office/drawing/2014/main" id="{01B1AFD6-CE3D-44EB-AA58-0235A614A371}"/>
                </a:ext>
              </a:extLst>
            </p:cNvPr>
            <p:cNvPicPr>
              <a:picLocks/>
            </p:cNvPicPr>
            <p:nvPr/>
          </p:nvPicPr>
          <p:blipFill>
            <a:blip r:embed="rId6">
              <a:duotone>
                <a:schemeClr val="accent1">
                  <a:shade val="45000"/>
                  <a:satMod val="135000"/>
                </a:schemeClr>
                <a:prstClr val="white"/>
              </a:duotone>
            </a:blip>
            <a:stretch>
              <a:fillRect/>
            </a:stretch>
          </p:blipFill>
          <p:spPr>
            <a:xfrm>
              <a:off x="713088" y="4611644"/>
              <a:ext cx="977729" cy="977729"/>
            </a:xfrm>
            <a:prstGeom prst="rect">
              <a:avLst/>
            </a:prstGeom>
          </p:spPr>
        </p:pic>
        <p:pic>
          <p:nvPicPr>
            <p:cNvPr id="128" name="Picture 127">
              <a:extLst>
                <a:ext uri="{FF2B5EF4-FFF2-40B4-BE49-F238E27FC236}">
                  <a16:creationId xmlns:a16="http://schemas.microsoft.com/office/drawing/2014/main" id="{D4B45E7D-6406-40C4-8903-E76B384F9C60}"/>
                </a:ext>
              </a:extLst>
            </p:cNvPr>
            <p:cNvPicPr>
              <a:picLocks/>
            </p:cNvPicPr>
            <p:nvPr/>
          </p:nvPicPr>
          <p:blipFill>
            <a:blip r:embed="rId7"/>
            <a:stretch>
              <a:fillRect/>
            </a:stretch>
          </p:blipFill>
          <p:spPr>
            <a:xfrm>
              <a:off x="1246877" y="4998308"/>
              <a:ext cx="693010" cy="693010"/>
            </a:xfrm>
            <a:prstGeom prst="rect">
              <a:avLst/>
            </a:prstGeom>
          </p:spPr>
        </p:pic>
      </p:grpSp>
      <p:grpSp>
        <p:nvGrpSpPr>
          <p:cNvPr id="129" name="Group 128">
            <a:extLst>
              <a:ext uri="{FF2B5EF4-FFF2-40B4-BE49-F238E27FC236}">
                <a16:creationId xmlns:a16="http://schemas.microsoft.com/office/drawing/2014/main" id="{670074C1-C3C1-46E4-9E13-B1D14FE6ED5C}"/>
              </a:ext>
            </a:extLst>
          </p:cNvPr>
          <p:cNvGrpSpPr/>
          <p:nvPr/>
        </p:nvGrpSpPr>
        <p:grpSpPr>
          <a:xfrm>
            <a:off x="8726787" y="4267824"/>
            <a:ext cx="1233363" cy="1074529"/>
            <a:chOff x="1690817" y="4611644"/>
            <a:chExt cx="1233363" cy="1074529"/>
          </a:xfrm>
        </p:grpSpPr>
        <p:pic>
          <p:nvPicPr>
            <p:cNvPr id="130" name="Picture 129">
              <a:extLst>
                <a:ext uri="{FF2B5EF4-FFF2-40B4-BE49-F238E27FC236}">
                  <a16:creationId xmlns:a16="http://schemas.microsoft.com/office/drawing/2014/main" id="{6855BE04-BE39-48CD-BB73-4B63B1F67C92}"/>
                </a:ext>
              </a:extLst>
            </p:cNvPr>
            <p:cNvPicPr>
              <a:picLocks/>
            </p:cNvPicPr>
            <p:nvPr/>
          </p:nvPicPr>
          <p:blipFill>
            <a:blip r:embed="rId4"/>
            <a:stretch>
              <a:fillRect/>
            </a:stretch>
          </p:blipFill>
          <p:spPr>
            <a:xfrm>
              <a:off x="1690817" y="4611644"/>
              <a:ext cx="977729" cy="977729"/>
            </a:xfrm>
            <a:prstGeom prst="rect">
              <a:avLst/>
            </a:prstGeom>
          </p:spPr>
        </p:pic>
        <p:pic>
          <p:nvPicPr>
            <p:cNvPr id="131" name="Picture 130">
              <a:extLst>
                <a:ext uri="{FF2B5EF4-FFF2-40B4-BE49-F238E27FC236}">
                  <a16:creationId xmlns:a16="http://schemas.microsoft.com/office/drawing/2014/main" id="{6878BD5F-7DB6-45F9-BE97-2585DDE275FE}"/>
                </a:ext>
              </a:extLst>
            </p:cNvPr>
            <p:cNvPicPr>
              <a:picLocks/>
            </p:cNvPicPr>
            <p:nvPr/>
          </p:nvPicPr>
          <p:blipFill>
            <a:blip r:embed="rId7"/>
            <a:stretch>
              <a:fillRect/>
            </a:stretch>
          </p:blipFill>
          <p:spPr>
            <a:xfrm>
              <a:off x="2231170" y="4993163"/>
              <a:ext cx="693010" cy="693010"/>
            </a:xfrm>
            <a:prstGeom prst="rect">
              <a:avLst/>
            </a:prstGeom>
          </p:spPr>
        </p:pic>
      </p:grpSp>
      <p:grpSp>
        <p:nvGrpSpPr>
          <p:cNvPr id="132" name="Group 131">
            <a:extLst>
              <a:ext uri="{FF2B5EF4-FFF2-40B4-BE49-F238E27FC236}">
                <a16:creationId xmlns:a16="http://schemas.microsoft.com/office/drawing/2014/main" id="{E100C4A2-7AC6-40E4-AD20-2484D38D7CD1}"/>
              </a:ext>
            </a:extLst>
          </p:cNvPr>
          <p:cNvGrpSpPr/>
          <p:nvPr/>
        </p:nvGrpSpPr>
        <p:grpSpPr>
          <a:xfrm>
            <a:off x="10775216" y="1548967"/>
            <a:ext cx="1226799" cy="1079674"/>
            <a:chOff x="713088" y="4611644"/>
            <a:chExt cx="1226799" cy="1079674"/>
          </a:xfrm>
        </p:grpSpPr>
        <p:pic>
          <p:nvPicPr>
            <p:cNvPr id="133" name="Picture 132">
              <a:extLst>
                <a:ext uri="{FF2B5EF4-FFF2-40B4-BE49-F238E27FC236}">
                  <a16:creationId xmlns:a16="http://schemas.microsoft.com/office/drawing/2014/main" id="{20547098-1D83-4C24-ACC6-DCC9CCDAD65B}"/>
                </a:ext>
              </a:extLst>
            </p:cNvPr>
            <p:cNvPicPr>
              <a:picLocks/>
            </p:cNvPicPr>
            <p:nvPr/>
          </p:nvPicPr>
          <p:blipFill>
            <a:blip r:embed="rId6">
              <a:duotone>
                <a:schemeClr val="accent2">
                  <a:shade val="45000"/>
                  <a:satMod val="135000"/>
                </a:schemeClr>
                <a:prstClr val="white"/>
              </a:duotone>
            </a:blip>
            <a:stretch>
              <a:fillRect/>
            </a:stretch>
          </p:blipFill>
          <p:spPr>
            <a:xfrm>
              <a:off x="713088" y="4611644"/>
              <a:ext cx="977729" cy="977729"/>
            </a:xfrm>
            <a:prstGeom prst="rect">
              <a:avLst/>
            </a:prstGeom>
          </p:spPr>
        </p:pic>
        <p:pic>
          <p:nvPicPr>
            <p:cNvPr id="134" name="Picture 133">
              <a:extLst>
                <a:ext uri="{FF2B5EF4-FFF2-40B4-BE49-F238E27FC236}">
                  <a16:creationId xmlns:a16="http://schemas.microsoft.com/office/drawing/2014/main" id="{6903CAE4-9431-4CFF-96C9-CA84F329FA2E}"/>
                </a:ext>
              </a:extLst>
            </p:cNvPr>
            <p:cNvPicPr>
              <a:picLocks/>
            </p:cNvPicPr>
            <p:nvPr/>
          </p:nvPicPr>
          <p:blipFill>
            <a:blip r:embed="rId7"/>
            <a:stretch>
              <a:fillRect/>
            </a:stretch>
          </p:blipFill>
          <p:spPr>
            <a:xfrm>
              <a:off x="1246877" y="4998308"/>
              <a:ext cx="693010" cy="693010"/>
            </a:xfrm>
            <a:prstGeom prst="rect">
              <a:avLst/>
            </a:prstGeom>
          </p:spPr>
        </p:pic>
      </p:grpSp>
      <p:grpSp>
        <p:nvGrpSpPr>
          <p:cNvPr id="135" name="Group 134">
            <a:extLst>
              <a:ext uri="{FF2B5EF4-FFF2-40B4-BE49-F238E27FC236}">
                <a16:creationId xmlns:a16="http://schemas.microsoft.com/office/drawing/2014/main" id="{4AEEAD89-A5B1-4790-9F69-62DC412A6F67}"/>
              </a:ext>
            </a:extLst>
          </p:cNvPr>
          <p:cNvGrpSpPr/>
          <p:nvPr/>
        </p:nvGrpSpPr>
        <p:grpSpPr>
          <a:xfrm>
            <a:off x="10779825" y="4349464"/>
            <a:ext cx="1226799" cy="1079674"/>
            <a:chOff x="713088" y="4611644"/>
            <a:chExt cx="1226799" cy="1079674"/>
          </a:xfrm>
        </p:grpSpPr>
        <p:pic>
          <p:nvPicPr>
            <p:cNvPr id="136" name="Picture 135">
              <a:extLst>
                <a:ext uri="{FF2B5EF4-FFF2-40B4-BE49-F238E27FC236}">
                  <a16:creationId xmlns:a16="http://schemas.microsoft.com/office/drawing/2014/main" id="{B37BEC29-F97C-4384-AAC7-7705EF8A59DD}"/>
                </a:ext>
              </a:extLst>
            </p:cNvPr>
            <p:cNvPicPr>
              <a:picLocks/>
            </p:cNvPicPr>
            <p:nvPr/>
          </p:nvPicPr>
          <p:blipFill>
            <a:blip r:embed="rId6"/>
            <a:stretch>
              <a:fillRect/>
            </a:stretch>
          </p:blipFill>
          <p:spPr>
            <a:xfrm>
              <a:off x="713088" y="4611644"/>
              <a:ext cx="977729" cy="977729"/>
            </a:xfrm>
            <a:prstGeom prst="rect">
              <a:avLst/>
            </a:prstGeom>
          </p:spPr>
        </p:pic>
        <p:pic>
          <p:nvPicPr>
            <p:cNvPr id="137" name="Picture 136">
              <a:extLst>
                <a:ext uri="{FF2B5EF4-FFF2-40B4-BE49-F238E27FC236}">
                  <a16:creationId xmlns:a16="http://schemas.microsoft.com/office/drawing/2014/main" id="{B8A5B2C2-C967-417F-BC15-0CEC6876526E}"/>
                </a:ext>
              </a:extLst>
            </p:cNvPr>
            <p:cNvPicPr>
              <a:picLocks/>
            </p:cNvPicPr>
            <p:nvPr/>
          </p:nvPicPr>
          <p:blipFill>
            <a:blip r:embed="rId7"/>
            <a:stretch>
              <a:fillRect/>
            </a:stretch>
          </p:blipFill>
          <p:spPr>
            <a:xfrm>
              <a:off x="1246877" y="4998308"/>
              <a:ext cx="693010" cy="693010"/>
            </a:xfrm>
            <a:prstGeom prst="rect">
              <a:avLst/>
            </a:prstGeom>
          </p:spPr>
        </p:pic>
      </p:grpSp>
      <p:pic>
        <p:nvPicPr>
          <p:cNvPr id="138" name="Picture 137">
            <a:extLst>
              <a:ext uri="{FF2B5EF4-FFF2-40B4-BE49-F238E27FC236}">
                <a16:creationId xmlns:a16="http://schemas.microsoft.com/office/drawing/2014/main" id="{AD994314-ED75-4B41-9919-D3E15C0D70D7}"/>
              </a:ext>
            </a:extLst>
          </p:cNvPr>
          <p:cNvPicPr>
            <a:picLocks/>
          </p:cNvPicPr>
          <p:nvPr/>
        </p:nvPicPr>
        <p:blipFill>
          <a:blip r:embed="rId4">
            <a:duotone>
              <a:schemeClr val="accent4">
                <a:shade val="45000"/>
                <a:satMod val="135000"/>
              </a:schemeClr>
              <a:prstClr val="white"/>
            </a:duotone>
          </a:blip>
          <a:stretch>
            <a:fillRect/>
          </a:stretch>
        </p:blipFill>
        <p:spPr>
          <a:xfrm>
            <a:off x="6680524" y="5671631"/>
            <a:ext cx="977729" cy="977729"/>
          </a:xfrm>
          <a:prstGeom prst="rect">
            <a:avLst/>
          </a:prstGeom>
        </p:spPr>
      </p:pic>
      <p:pic>
        <p:nvPicPr>
          <p:cNvPr id="139" name="Picture 138">
            <a:extLst>
              <a:ext uri="{FF2B5EF4-FFF2-40B4-BE49-F238E27FC236}">
                <a16:creationId xmlns:a16="http://schemas.microsoft.com/office/drawing/2014/main" id="{7A044035-C1D1-4564-B913-12BFF8314076}"/>
              </a:ext>
            </a:extLst>
          </p:cNvPr>
          <p:cNvPicPr>
            <a:picLocks/>
          </p:cNvPicPr>
          <p:nvPr/>
        </p:nvPicPr>
        <p:blipFill>
          <a:blip r:embed="rId5">
            <a:duotone>
              <a:schemeClr val="accent1">
                <a:shade val="45000"/>
                <a:satMod val="135000"/>
              </a:schemeClr>
              <a:prstClr val="white"/>
            </a:duotone>
          </a:blip>
          <a:stretch>
            <a:fillRect/>
          </a:stretch>
        </p:blipFill>
        <p:spPr>
          <a:xfrm>
            <a:off x="5940166" y="2952106"/>
            <a:ext cx="832539" cy="832539"/>
          </a:xfrm>
          <a:prstGeom prst="rect">
            <a:avLst/>
          </a:prstGeom>
        </p:spPr>
      </p:pic>
      <p:pic>
        <p:nvPicPr>
          <p:cNvPr id="140" name="Picture 139">
            <a:extLst>
              <a:ext uri="{FF2B5EF4-FFF2-40B4-BE49-F238E27FC236}">
                <a16:creationId xmlns:a16="http://schemas.microsoft.com/office/drawing/2014/main" id="{91407997-A0FA-4642-A886-42F657AE784B}"/>
              </a:ext>
            </a:extLst>
          </p:cNvPr>
          <p:cNvPicPr>
            <a:picLocks/>
          </p:cNvPicPr>
          <p:nvPr/>
        </p:nvPicPr>
        <p:blipFill>
          <a:blip r:embed="rId5">
            <a:duotone>
              <a:schemeClr val="accent2">
                <a:shade val="45000"/>
                <a:satMod val="135000"/>
              </a:schemeClr>
              <a:prstClr val="white"/>
            </a:duotone>
          </a:blip>
          <a:stretch>
            <a:fillRect/>
          </a:stretch>
        </p:blipFill>
        <p:spPr>
          <a:xfrm>
            <a:off x="5940166" y="1663245"/>
            <a:ext cx="832539" cy="832539"/>
          </a:xfrm>
          <a:prstGeom prst="rect">
            <a:avLst/>
          </a:prstGeom>
        </p:spPr>
      </p:pic>
      <p:sp>
        <p:nvSpPr>
          <p:cNvPr id="144" name="TextBox 143">
            <a:extLst>
              <a:ext uri="{FF2B5EF4-FFF2-40B4-BE49-F238E27FC236}">
                <a16:creationId xmlns:a16="http://schemas.microsoft.com/office/drawing/2014/main" id="{927A231B-D889-4CC3-8E7F-2592AAECB65F}"/>
              </a:ext>
            </a:extLst>
          </p:cNvPr>
          <p:cNvSpPr txBox="1"/>
          <p:nvPr/>
        </p:nvSpPr>
        <p:spPr>
          <a:xfrm>
            <a:off x="10494363" y="1624362"/>
            <a:ext cx="759417" cy="769441"/>
          </a:xfrm>
          <a:prstGeom prst="rect">
            <a:avLst/>
          </a:prstGeom>
          <a:noFill/>
        </p:spPr>
        <p:txBody>
          <a:bodyPr wrap="square" rtlCol="0">
            <a:spAutoFit/>
          </a:bodyPr>
          <a:lstStyle/>
          <a:p>
            <a:pPr algn="ctr"/>
            <a:r>
              <a:rPr lang="en-US" sz="4400" b="1"/>
              <a:t>:</a:t>
            </a:r>
          </a:p>
        </p:txBody>
      </p:sp>
      <p:sp>
        <p:nvSpPr>
          <p:cNvPr id="145" name="TextBox 144">
            <a:extLst>
              <a:ext uri="{FF2B5EF4-FFF2-40B4-BE49-F238E27FC236}">
                <a16:creationId xmlns:a16="http://schemas.microsoft.com/office/drawing/2014/main" id="{F0A00E1E-DC0B-48C3-AC41-B6448F0F1657}"/>
              </a:ext>
            </a:extLst>
          </p:cNvPr>
          <p:cNvSpPr txBox="1"/>
          <p:nvPr/>
        </p:nvSpPr>
        <p:spPr>
          <a:xfrm>
            <a:off x="8371468" y="2930643"/>
            <a:ext cx="759417" cy="769441"/>
          </a:xfrm>
          <a:prstGeom prst="rect">
            <a:avLst/>
          </a:prstGeom>
          <a:noFill/>
        </p:spPr>
        <p:txBody>
          <a:bodyPr wrap="square" rtlCol="0">
            <a:spAutoFit/>
          </a:bodyPr>
          <a:lstStyle/>
          <a:p>
            <a:pPr algn="ctr"/>
            <a:r>
              <a:rPr lang="en-US" sz="4400" b="1"/>
              <a:t>:</a:t>
            </a:r>
          </a:p>
        </p:txBody>
      </p:sp>
      <p:sp>
        <p:nvSpPr>
          <p:cNvPr id="146" name="TextBox 145">
            <a:extLst>
              <a:ext uri="{FF2B5EF4-FFF2-40B4-BE49-F238E27FC236}">
                <a16:creationId xmlns:a16="http://schemas.microsoft.com/office/drawing/2014/main" id="{CA89008C-BA18-43D8-B429-92A79AFFA13A}"/>
              </a:ext>
            </a:extLst>
          </p:cNvPr>
          <p:cNvSpPr txBox="1"/>
          <p:nvPr/>
        </p:nvSpPr>
        <p:spPr>
          <a:xfrm>
            <a:off x="8369227" y="4353213"/>
            <a:ext cx="759417" cy="769441"/>
          </a:xfrm>
          <a:prstGeom prst="rect">
            <a:avLst/>
          </a:prstGeom>
          <a:noFill/>
        </p:spPr>
        <p:txBody>
          <a:bodyPr wrap="square" rtlCol="0">
            <a:spAutoFit/>
          </a:bodyPr>
          <a:lstStyle/>
          <a:p>
            <a:pPr algn="ctr"/>
            <a:r>
              <a:rPr lang="en-US" sz="4400" b="1"/>
              <a:t>:</a:t>
            </a:r>
          </a:p>
        </p:txBody>
      </p:sp>
      <p:sp>
        <p:nvSpPr>
          <p:cNvPr id="148" name="TextBox 147">
            <a:extLst>
              <a:ext uri="{FF2B5EF4-FFF2-40B4-BE49-F238E27FC236}">
                <a16:creationId xmlns:a16="http://schemas.microsoft.com/office/drawing/2014/main" id="{09D67851-2405-4628-8527-32352EEA493C}"/>
              </a:ext>
            </a:extLst>
          </p:cNvPr>
          <p:cNvSpPr txBox="1"/>
          <p:nvPr/>
        </p:nvSpPr>
        <p:spPr>
          <a:xfrm>
            <a:off x="10498668" y="3035006"/>
            <a:ext cx="759417" cy="769441"/>
          </a:xfrm>
          <a:prstGeom prst="rect">
            <a:avLst/>
          </a:prstGeom>
          <a:noFill/>
        </p:spPr>
        <p:txBody>
          <a:bodyPr wrap="square" rtlCol="0">
            <a:spAutoFit/>
          </a:bodyPr>
          <a:lstStyle/>
          <a:p>
            <a:pPr algn="ctr"/>
            <a:r>
              <a:rPr lang="en-US" sz="4400" b="1"/>
              <a:t>:</a:t>
            </a:r>
          </a:p>
        </p:txBody>
      </p:sp>
      <p:sp>
        <p:nvSpPr>
          <p:cNvPr id="149" name="TextBox 148">
            <a:extLst>
              <a:ext uri="{FF2B5EF4-FFF2-40B4-BE49-F238E27FC236}">
                <a16:creationId xmlns:a16="http://schemas.microsoft.com/office/drawing/2014/main" id="{D98FB4C1-E9B3-4C51-B667-1D938ECA8057}"/>
              </a:ext>
            </a:extLst>
          </p:cNvPr>
          <p:cNvSpPr txBox="1"/>
          <p:nvPr/>
        </p:nvSpPr>
        <p:spPr>
          <a:xfrm>
            <a:off x="8290208" y="1663875"/>
            <a:ext cx="759417" cy="769441"/>
          </a:xfrm>
          <a:prstGeom prst="rect">
            <a:avLst/>
          </a:prstGeom>
          <a:noFill/>
        </p:spPr>
        <p:txBody>
          <a:bodyPr wrap="square" rtlCol="0">
            <a:spAutoFit/>
          </a:bodyPr>
          <a:lstStyle/>
          <a:p>
            <a:pPr algn="ctr"/>
            <a:r>
              <a:rPr lang="en-US" sz="4400" b="1"/>
              <a:t>:</a:t>
            </a:r>
          </a:p>
        </p:txBody>
      </p:sp>
      <p:sp>
        <p:nvSpPr>
          <p:cNvPr id="151" name="TextBox 150">
            <a:extLst>
              <a:ext uri="{FF2B5EF4-FFF2-40B4-BE49-F238E27FC236}">
                <a16:creationId xmlns:a16="http://schemas.microsoft.com/office/drawing/2014/main" id="{F0F27114-A73D-4617-8E02-915FAB256E78}"/>
              </a:ext>
            </a:extLst>
          </p:cNvPr>
          <p:cNvSpPr txBox="1"/>
          <p:nvPr/>
        </p:nvSpPr>
        <p:spPr>
          <a:xfrm>
            <a:off x="6406237" y="4302912"/>
            <a:ext cx="759417" cy="769441"/>
          </a:xfrm>
          <a:prstGeom prst="rect">
            <a:avLst/>
          </a:prstGeom>
          <a:noFill/>
        </p:spPr>
        <p:txBody>
          <a:bodyPr wrap="square" rtlCol="0">
            <a:spAutoFit/>
          </a:bodyPr>
          <a:lstStyle/>
          <a:p>
            <a:pPr algn="ctr"/>
            <a:r>
              <a:rPr lang="en-US" sz="4400" b="1"/>
              <a:t>:</a:t>
            </a:r>
          </a:p>
        </p:txBody>
      </p:sp>
      <p:sp>
        <p:nvSpPr>
          <p:cNvPr id="152" name="TextBox 151">
            <a:extLst>
              <a:ext uri="{FF2B5EF4-FFF2-40B4-BE49-F238E27FC236}">
                <a16:creationId xmlns:a16="http://schemas.microsoft.com/office/drawing/2014/main" id="{B0E18DDE-0598-4C20-B308-BAF39B7A1669}"/>
              </a:ext>
            </a:extLst>
          </p:cNvPr>
          <p:cNvSpPr txBox="1"/>
          <p:nvPr/>
        </p:nvSpPr>
        <p:spPr>
          <a:xfrm>
            <a:off x="6370552" y="2949256"/>
            <a:ext cx="759417" cy="769441"/>
          </a:xfrm>
          <a:prstGeom prst="rect">
            <a:avLst/>
          </a:prstGeom>
          <a:noFill/>
        </p:spPr>
        <p:txBody>
          <a:bodyPr wrap="square" rtlCol="0">
            <a:spAutoFit/>
          </a:bodyPr>
          <a:lstStyle/>
          <a:p>
            <a:pPr algn="ctr"/>
            <a:r>
              <a:rPr lang="en-US" sz="4400" b="1"/>
              <a:t>:</a:t>
            </a:r>
          </a:p>
        </p:txBody>
      </p:sp>
      <p:sp>
        <p:nvSpPr>
          <p:cNvPr id="153" name="TextBox 152">
            <a:extLst>
              <a:ext uri="{FF2B5EF4-FFF2-40B4-BE49-F238E27FC236}">
                <a16:creationId xmlns:a16="http://schemas.microsoft.com/office/drawing/2014/main" id="{632C618D-C8E8-4F2D-8873-0E5413B306BC}"/>
              </a:ext>
            </a:extLst>
          </p:cNvPr>
          <p:cNvSpPr txBox="1"/>
          <p:nvPr/>
        </p:nvSpPr>
        <p:spPr>
          <a:xfrm>
            <a:off x="6378366" y="1694793"/>
            <a:ext cx="759417" cy="769441"/>
          </a:xfrm>
          <a:prstGeom prst="rect">
            <a:avLst/>
          </a:prstGeom>
          <a:noFill/>
        </p:spPr>
        <p:txBody>
          <a:bodyPr wrap="square" rtlCol="0">
            <a:spAutoFit/>
          </a:bodyPr>
          <a:lstStyle/>
          <a:p>
            <a:pPr algn="ctr"/>
            <a:r>
              <a:rPr lang="en-US" sz="4400" b="1"/>
              <a:t>:</a:t>
            </a:r>
          </a:p>
        </p:txBody>
      </p:sp>
      <p:pic>
        <p:nvPicPr>
          <p:cNvPr id="154" name="Picture 153">
            <a:extLst>
              <a:ext uri="{FF2B5EF4-FFF2-40B4-BE49-F238E27FC236}">
                <a16:creationId xmlns:a16="http://schemas.microsoft.com/office/drawing/2014/main" id="{3E89B13F-5781-44F9-AEB4-871638168814}"/>
              </a:ext>
            </a:extLst>
          </p:cNvPr>
          <p:cNvPicPr>
            <a:picLocks/>
          </p:cNvPicPr>
          <p:nvPr/>
        </p:nvPicPr>
        <p:blipFill>
          <a:blip r:embed="rId6"/>
          <a:stretch>
            <a:fillRect/>
          </a:stretch>
        </p:blipFill>
        <p:spPr>
          <a:xfrm>
            <a:off x="9944448" y="4338969"/>
            <a:ext cx="977729" cy="977729"/>
          </a:xfrm>
          <a:prstGeom prst="rect">
            <a:avLst/>
          </a:prstGeom>
        </p:spPr>
      </p:pic>
      <p:sp>
        <p:nvSpPr>
          <p:cNvPr id="157" name="TextBox 156">
            <a:extLst>
              <a:ext uri="{FF2B5EF4-FFF2-40B4-BE49-F238E27FC236}">
                <a16:creationId xmlns:a16="http://schemas.microsoft.com/office/drawing/2014/main" id="{CE4736E8-C59F-4C40-9C3D-E675FA381DE3}"/>
              </a:ext>
            </a:extLst>
          </p:cNvPr>
          <p:cNvSpPr txBox="1"/>
          <p:nvPr/>
        </p:nvSpPr>
        <p:spPr>
          <a:xfrm>
            <a:off x="10502775" y="4404161"/>
            <a:ext cx="759417" cy="769441"/>
          </a:xfrm>
          <a:prstGeom prst="rect">
            <a:avLst/>
          </a:prstGeom>
          <a:noFill/>
        </p:spPr>
        <p:txBody>
          <a:bodyPr wrap="square" rtlCol="0">
            <a:spAutoFit/>
          </a:bodyPr>
          <a:lstStyle/>
          <a:p>
            <a:pPr algn="ctr"/>
            <a:r>
              <a:rPr lang="en-US" sz="4400" b="1"/>
              <a:t>:</a:t>
            </a:r>
          </a:p>
        </p:txBody>
      </p:sp>
      <p:pic>
        <p:nvPicPr>
          <p:cNvPr id="2" name="Picture 1">
            <a:extLst>
              <a:ext uri="{FF2B5EF4-FFF2-40B4-BE49-F238E27FC236}">
                <a16:creationId xmlns:a16="http://schemas.microsoft.com/office/drawing/2014/main" id="{09706406-3B47-422E-8B9A-0DA2B8F218DC}"/>
              </a:ext>
            </a:extLst>
          </p:cNvPr>
          <p:cNvPicPr>
            <a:picLocks/>
          </p:cNvPicPr>
          <p:nvPr/>
        </p:nvPicPr>
        <p:blipFill>
          <a:blip r:embed="rId6">
            <a:duotone>
              <a:schemeClr val="accent3">
                <a:shade val="45000"/>
                <a:satMod val="135000"/>
              </a:schemeClr>
              <a:prstClr val="white"/>
            </a:duotone>
          </a:blip>
          <a:stretch>
            <a:fillRect/>
          </a:stretch>
        </p:blipFill>
        <p:spPr>
          <a:xfrm>
            <a:off x="6032499" y="5686315"/>
            <a:ext cx="977729" cy="977729"/>
          </a:xfrm>
          <a:prstGeom prst="rect">
            <a:avLst/>
          </a:prstGeom>
        </p:spPr>
      </p:pic>
      <p:grpSp>
        <p:nvGrpSpPr>
          <p:cNvPr id="159" name="Group 158">
            <a:extLst>
              <a:ext uri="{FF2B5EF4-FFF2-40B4-BE49-F238E27FC236}">
                <a16:creationId xmlns:a16="http://schemas.microsoft.com/office/drawing/2014/main" id="{4096757E-8AF0-4F18-A695-6F4B9F8D578D}"/>
              </a:ext>
            </a:extLst>
          </p:cNvPr>
          <p:cNvGrpSpPr/>
          <p:nvPr/>
        </p:nvGrpSpPr>
        <p:grpSpPr>
          <a:xfrm>
            <a:off x="8549896" y="5661363"/>
            <a:ext cx="1233363" cy="1074529"/>
            <a:chOff x="1690817" y="4611644"/>
            <a:chExt cx="1233363" cy="1074529"/>
          </a:xfrm>
        </p:grpSpPr>
        <p:pic>
          <p:nvPicPr>
            <p:cNvPr id="160" name="Picture 159">
              <a:extLst>
                <a:ext uri="{FF2B5EF4-FFF2-40B4-BE49-F238E27FC236}">
                  <a16:creationId xmlns:a16="http://schemas.microsoft.com/office/drawing/2014/main" id="{D54596AE-27CF-4ECE-B882-0D7B3314EFD6}"/>
                </a:ext>
              </a:extLst>
            </p:cNvPr>
            <p:cNvPicPr>
              <a:picLocks/>
            </p:cNvPicPr>
            <p:nvPr/>
          </p:nvPicPr>
          <p:blipFill>
            <a:blip r:embed="rId4">
              <a:duotone>
                <a:schemeClr val="accent5">
                  <a:shade val="45000"/>
                  <a:satMod val="135000"/>
                </a:schemeClr>
                <a:prstClr val="white"/>
              </a:duotone>
            </a:blip>
            <a:stretch>
              <a:fillRect/>
            </a:stretch>
          </p:blipFill>
          <p:spPr>
            <a:xfrm>
              <a:off x="1690817" y="4611644"/>
              <a:ext cx="977729" cy="977729"/>
            </a:xfrm>
            <a:prstGeom prst="rect">
              <a:avLst/>
            </a:prstGeom>
          </p:spPr>
        </p:pic>
        <p:pic>
          <p:nvPicPr>
            <p:cNvPr id="161" name="Picture 160">
              <a:extLst>
                <a:ext uri="{FF2B5EF4-FFF2-40B4-BE49-F238E27FC236}">
                  <a16:creationId xmlns:a16="http://schemas.microsoft.com/office/drawing/2014/main" id="{706EA8B0-3CAA-4A0F-8221-A47663137F04}"/>
                </a:ext>
              </a:extLst>
            </p:cNvPr>
            <p:cNvPicPr>
              <a:picLocks/>
            </p:cNvPicPr>
            <p:nvPr/>
          </p:nvPicPr>
          <p:blipFill>
            <a:blip r:embed="rId7"/>
            <a:stretch>
              <a:fillRect/>
            </a:stretch>
          </p:blipFill>
          <p:spPr>
            <a:xfrm>
              <a:off x="2231170" y="4993163"/>
              <a:ext cx="693010" cy="693010"/>
            </a:xfrm>
            <a:prstGeom prst="rect">
              <a:avLst/>
            </a:prstGeom>
          </p:spPr>
        </p:pic>
      </p:grpSp>
      <p:grpSp>
        <p:nvGrpSpPr>
          <p:cNvPr id="165" name="Group 164">
            <a:extLst>
              <a:ext uri="{FF2B5EF4-FFF2-40B4-BE49-F238E27FC236}">
                <a16:creationId xmlns:a16="http://schemas.microsoft.com/office/drawing/2014/main" id="{D99223BE-E859-4186-A914-ABE5F7F507E2}"/>
              </a:ext>
            </a:extLst>
          </p:cNvPr>
          <p:cNvGrpSpPr/>
          <p:nvPr/>
        </p:nvGrpSpPr>
        <p:grpSpPr>
          <a:xfrm>
            <a:off x="9613645" y="5685550"/>
            <a:ext cx="1226799" cy="1079674"/>
            <a:chOff x="713088" y="4611644"/>
            <a:chExt cx="1226799" cy="1079674"/>
          </a:xfrm>
        </p:grpSpPr>
        <p:pic>
          <p:nvPicPr>
            <p:cNvPr id="166" name="Picture 165">
              <a:extLst>
                <a:ext uri="{FF2B5EF4-FFF2-40B4-BE49-F238E27FC236}">
                  <a16:creationId xmlns:a16="http://schemas.microsoft.com/office/drawing/2014/main" id="{E3BC92F1-15CA-4B20-9D64-35D9A245BDDD}"/>
                </a:ext>
              </a:extLst>
            </p:cNvPr>
            <p:cNvPicPr>
              <a:picLocks/>
            </p:cNvPicPr>
            <p:nvPr/>
          </p:nvPicPr>
          <p:blipFill>
            <a:blip r:embed="rId6">
              <a:duotone>
                <a:schemeClr val="accent4">
                  <a:shade val="45000"/>
                  <a:satMod val="135000"/>
                </a:schemeClr>
                <a:prstClr val="white"/>
              </a:duotone>
            </a:blip>
            <a:stretch>
              <a:fillRect/>
            </a:stretch>
          </p:blipFill>
          <p:spPr>
            <a:xfrm>
              <a:off x="713088" y="4611644"/>
              <a:ext cx="977729" cy="977729"/>
            </a:xfrm>
            <a:prstGeom prst="rect">
              <a:avLst/>
            </a:prstGeom>
          </p:spPr>
        </p:pic>
        <p:pic>
          <p:nvPicPr>
            <p:cNvPr id="167" name="Picture 166">
              <a:extLst>
                <a:ext uri="{FF2B5EF4-FFF2-40B4-BE49-F238E27FC236}">
                  <a16:creationId xmlns:a16="http://schemas.microsoft.com/office/drawing/2014/main" id="{1208B21C-3A11-45D8-8E52-BBB3CFBC6ABA}"/>
                </a:ext>
              </a:extLst>
            </p:cNvPr>
            <p:cNvPicPr>
              <a:picLocks/>
            </p:cNvPicPr>
            <p:nvPr/>
          </p:nvPicPr>
          <p:blipFill>
            <a:blip r:embed="rId7"/>
            <a:stretch>
              <a:fillRect/>
            </a:stretch>
          </p:blipFill>
          <p:spPr>
            <a:xfrm>
              <a:off x="1246877" y="4998308"/>
              <a:ext cx="693010" cy="693010"/>
            </a:xfrm>
            <a:prstGeom prst="rect">
              <a:avLst/>
            </a:prstGeom>
          </p:spPr>
        </p:pic>
      </p:grpSp>
      <p:grpSp>
        <p:nvGrpSpPr>
          <p:cNvPr id="168" name="Group 167">
            <a:extLst>
              <a:ext uri="{FF2B5EF4-FFF2-40B4-BE49-F238E27FC236}">
                <a16:creationId xmlns:a16="http://schemas.microsoft.com/office/drawing/2014/main" id="{26A90E0F-47BB-4011-BA9B-12A8074BD3A7}"/>
              </a:ext>
            </a:extLst>
          </p:cNvPr>
          <p:cNvGrpSpPr/>
          <p:nvPr/>
        </p:nvGrpSpPr>
        <p:grpSpPr>
          <a:xfrm>
            <a:off x="10771356" y="5860020"/>
            <a:ext cx="1075297" cy="832539"/>
            <a:chOff x="2813736" y="4858779"/>
            <a:chExt cx="1075297" cy="832539"/>
          </a:xfrm>
        </p:grpSpPr>
        <p:pic>
          <p:nvPicPr>
            <p:cNvPr id="169" name="Picture 168">
              <a:extLst>
                <a:ext uri="{FF2B5EF4-FFF2-40B4-BE49-F238E27FC236}">
                  <a16:creationId xmlns:a16="http://schemas.microsoft.com/office/drawing/2014/main" id="{0666DD75-B8D5-4282-A0A5-F6FD811E9D55}"/>
                </a:ext>
              </a:extLst>
            </p:cNvPr>
            <p:cNvPicPr>
              <a:picLocks/>
            </p:cNvPicPr>
            <p:nvPr/>
          </p:nvPicPr>
          <p:blipFill>
            <a:blip r:embed="rId7"/>
            <a:stretch>
              <a:fillRect/>
            </a:stretch>
          </p:blipFill>
          <p:spPr>
            <a:xfrm>
              <a:off x="3304660" y="5106945"/>
              <a:ext cx="584373" cy="584373"/>
            </a:xfrm>
            <a:prstGeom prst="rect">
              <a:avLst/>
            </a:prstGeom>
          </p:spPr>
        </p:pic>
        <p:pic>
          <p:nvPicPr>
            <p:cNvPr id="170" name="Picture 169">
              <a:extLst>
                <a:ext uri="{FF2B5EF4-FFF2-40B4-BE49-F238E27FC236}">
                  <a16:creationId xmlns:a16="http://schemas.microsoft.com/office/drawing/2014/main" id="{1E3AC769-FE16-4EC1-821D-23E737C088DD}"/>
                </a:ext>
              </a:extLst>
            </p:cNvPr>
            <p:cNvPicPr>
              <a:picLocks/>
            </p:cNvPicPr>
            <p:nvPr/>
          </p:nvPicPr>
          <p:blipFill>
            <a:blip r:embed="rId5">
              <a:duotone>
                <a:schemeClr val="accent5">
                  <a:shade val="45000"/>
                  <a:satMod val="135000"/>
                </a:schemeClr>
                <a:prstClr val="white"/>
              </a:duotone>
            </a:blip>
            <a:stretch>
              <a:fillRect/>
            </a:stretch>
          </p:blipFill>
          <p:spPr>
            <a:xfrm>
              <a:off x="2813736" y="4858779"/>
              <a:ext cx="832539" cy="832539"/>
            </a:xfrm>
            <a:prstGeom prst="rect">
              <a:avLst/>
            </a:prstGeom>
          </p:spPr>
        </p:pic>
      </p:grpSp>
    </p:spTree>
    <p:extLst>
      <p:ext uri="{BB962C8B-B14F-4D97-AF65-F5344CB8AC3E}">
        <p14:creationId xmlns:p14="http://schemas.microsoft.com/office/powerpoint/2010/main" val="1727982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E474-9C4F-4F07-8E22-27F07B4FF849}"/>
              </a:ext>
            </a:extLst>
          </p:cNvPr>
          <p:cNvSpPr>
            <a:spLocks noGrp="1"/>
          </p:cNvSpPr>
          <p:nvPr>
            <p:ph type="title"/>
          </p:nvPr>
        </p:nvSpPr>
        <p:spPr/>
        <p:txBody>
          <a:bodyPr/>
          <a:lstStyle/>
          <a:p>
            <a:r>
              <a:rPr lang="en-US"/>
              <a:t>Challenges of building a good estimator</a:t>
            </a:r>
          </a:p>
        </p:txBody>
      </p:sp>
      <p:sp>
        <p:nvSpPr>
          <p:cNvPr id="3" name="Content Placeholder 2">
            <a:extLst>
              <a:ext uri="{FF2B5EF4-FFF2-40B4-BE49-F238E27FC236}">
                <a16:creationId xmlns:a16="http://schemas.microsoft.com/office/drawing/2014/main" id="{F20F4468-961D-42F0-963E-EADC15F95751}"/>
              </a:ext>
            </a:extLst>
          </p:cNvPr>
          <p:cNvSpPr>
            <a:spLocks noGrp="1"/>
          </p:cNvSpPr>
          <p:nvPr>
            <p:ph idx="1"/>
          </p:nvPr>
        </p:nvSpPr>
        <p:spPr>
          <a:xfrm>
            <a:off x="838200" y="1825624"/>
            <a:ext cx="10515600" cy="4819015"/>
          </a:xfrm>
        </p:spPr>
        <p:txBody>
          <a:bodyPr>
            <a:normAutofit lnSpcReduction="10000"/>
          </a:bodyPr>
          <a:lstStyle/>
          <a:p>
            <a:r>
              <a:rPr lang="en-US" b="1"/>
              <a:t>Variance: </a:t>
            </a:r>
            <a:r>
              <a:rPr lang="en-US"/>
              <a:t>If we have a stringent matching criterion, </a:t>
            </a:r>
            <a:r>
              <a:rPr lang="en-US" dirty="0"/>
              <a:t>we </a:t>
            </a:r>
            <a:r>
              <a:rPr lang="en-US"/>
              <a:t>may </a:t>
            </a:r>
            <a:r>
              <a:rPr lang="en-US" dirty="0"/>
              <a:t>obtain </a:t>
            </a:r>
            <a:r>
              <a:rPr lang="en-US"/>
              <a:t>very few matches and</a:t>
            </a:r>
            <a:r>
              <a:rPr lang="en-US" dirty="0"/>
              <a:t> the estimate will</a:t>
            </a:r>
            <a:r>
              <a:rPr lang="en-US"/>
              <a:t> be unreliable.</a:t>
            </a:r>
          </a:p>
          <a:p>
            <a:endParaRPr lang="en-US" sz="1000" b="1"/>
          </a:p>
          <a:p>
            <a:r>
              <a:rPr lang="en-US" b="1"/>
              <a:t>Bias: </a:t>
            </a:r>
            <a:r>
              <a:rPr lang="en-US"/>
              <a:t>If we relax the matching criterion, we obtain many more matches but now the estimate does not capture the target </a:t>
            </a:r>
            <a:r>
              <a:rPr lang="en-US" err="1"/>
              <a:t>estimand</a:t>
            </a:r>
            <a:r>
              <a:rPr lang="en-US"/>
              <a:t>. </a:t>
            </a:r>
          </a:p>
          <a:p>
            <a:endParaRPr lang="en-US" sz="1000"/>
          </a:p>
          <a:p>
            <a:r>
              <a:rPr lang="en-US" b="1"/>
              <a:t>Uneven treatment assignment: </a:t>
            </a:r>
            <a:r>
              <a:rPr lang="en-US"/>
              <a:t>If very few people have treatment, leads to both high bias and variance. </a:t>
            </a:r>
          </a:p>
          <a:p>
            <a:endParaRPr lang="en-US"/>
          </a:p>
          <a:p>
            <a:pPr marL="0" indent="0">
              <a:buNone/>
            </a:pPr>
            <a:r>
              <a:rPr lang="en-US" sz="3200"/>
              <a:t>Need better methods to navigate the </a:t>
            </a:r>
            <a:r>
              <a:rPr lang="en-US" sz="3200">
                <a:solidFill>
                  <a:schemeClr val="accent1"/>
                </a:solidFill>
              </a:rPr>
              <a:t>bias-variance tradeoff. </a:t>
            </a:r>
            <a:endParaRPr lang="en-US" sz="3200" b="1">
              <a:solidFill>
                <a:schemeClr val="accent1"/>
              </a:solidFill>
            </a:endParaRPr>
          </a:p>
        </p:txBody>
      </p:sp>
    </p:spTree>
    <p:extLst>
      <p:ext uri="{BB962C8B-B14F-4D97-AF65-F5344CB8AC3E}">
        <p14:creationId xmlns:p14="http://schemas.microsoft.com/office/powerpoint/2010/main" val="281056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B40D-EBC1-2D16-76BD-5AB5E61FC87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75D4052-06D8-FD9F-CDC9-3747B183D8B0}"/>
              </a:ext>
            </a:extLst>
          </p:cNvPr>
          <p:cNvSpPr>
            <a:spLocks noGrp="1"/>
          </p:cNvSpPr>
          <p:nvPr>
            <p:ph idx="1"/>
          </p:nvPr>
        </p:nvSpPr>
        <p:spPr/>
        <p:txBody>
          <a:bodyPr>
            <a:normAutofit/>
          </a:bodyPr>
          <a:lstStyle/>
          <a:p>
            <a:pPr marL="514350" indent="-514350">
              <a:buAutoNum type="arabicPeriod"/>
            </a:pPr>
            <a:r>
              <a:rPr lang="en-US" b="1" dirty="0"/>
              <a:t>What is causal ML and why do we need it?</a:t>
            </a:r>
          </a:p>
          <a:p>
            <a:pPr marL="971550" lvl="1" indent="-514350">
              <a:buAutoNum type="arabicPeriod"/>
            </a:pPr>
            <a:r>
              <a:rPr lang="en-US" dirty="0"/>
              <a:t>What can you achieve using causal ML?</a:t>
            </a:r>
          </a:p>
          <a:p>
            <a:pPr marL="971550" lvl="1" indent="-514350">
              <a:buAutoNum type="arabicPeriod"/>
            </a:pPr>
            <a:r>
              <a:rPr lang="en-US" dirty="0"/>
              <a:t>When is it practically useful compared to predictive ML?</a:t>
            </a:r>
          </a:p>
          <a:p>
            <a:pPr marL="514350" indent="-514350">
              <a:buAutoNum type="arabicPeriod"/>
            </a:pPr>
            <a:r>
              <a:rPr lang="en-US" b="1" dirty="0"/>
              <a:t>Fundamental concepts in causality</a:t>
            </a:r>
          </a:p>
          <a:p>
            <a:pPr marL="971550" lvl="1" indent="-514350">
              <a:buAutoNum type="arabicPeriod"/>
            </a:pPr>
            <a:r>
              <a:rPr lang="en-US" dirty="0"/>
              <a:t>Interventions and counterfactuals</a:t>
            </a:r>
          </a:p>
          <a:p>
            <a:pPr marL="971550" lvl="1" indent="-514350">
              <a:buAutoNum type="arabicPeriod"/>
            </a:pPr>
            <a:r>
              <a:rPr lang="en-US" dirty="0"/>
              <a:t>Causal graph</a:t>
            </a:r>
          </a:p>
          <a:p>
            <a:pPr marL="514350" indent="-514350">
              <a:buAutoNum type="arabicPeriod"/>
            </a:pPr>
            <a:r>
              <a:rPr lang="en-US" b="1" dirty="0"/>
              <a:t>Three main applications</a:t>
            </a:r>
          </a:p>
          <a:p>
            <a:pPr marL="971550" lvl="1" indent="-514350">
              <a:buAutoNum type="arabicPeriod"/>
            </a:pPr>
            <a:r>
              <a:rPr lang="en-US" dirty="0"/>
              <a:t>Choosing the “best” decision for a target outcome</a:t>
            </a:r>
          </a:p>
          <a:p>
            <a:pPr marL="971550" lvl="1" indent="-514350">
              <a:buAutoNum type="arabicPeriod"/>
            </a:pPr>
            <a:r>
              <a:rPr lang="en-US" dirty="0"/>
              <a:t>Attributing causes for a target outcome</a:t>
            </a:r>
          </a:p>
          <a:p>
            <a:pPr marL="971550" lvl="1" indent="-514350">
              <a:buAutoNum type="arabicPeriod"/>
            </a:pPr>
            <a:r>
              <a:rPr lang="en-US" dirty="0"/>
              <a:t>Building predictive models that generalize out-of-distribution</a:t>
            </a:r>
          </a:p>
          <a:p>
            <a:pPr marL="457200" lvl="1" indent="0">
              <a:buNone/>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42576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E949-5D23-470A-B5A5-37B89A75A004}"/>
              </a:ext>
            </a:extLst>
          </p:cNvPr>
          <p:cNvSpPr>
            <a:spLocks noGrp="1"/>
          </p:cNvSpPr>
          <p:nvPr>
            <p:ph type="title"/>
          </p:nvPr>
        </p:nvSpPr>
        <p:spPr/>
        <p:txBody>
          <a:bodyPr>
            <a:normAutofit/>
          </a:bodyPr>
          <a:lstStyle/>
          <a:p>
            <a:r>
              <a:rPr lang="en-US" dirty="0"/>
              <a:t>The intuition leads to a popular principle for estimating causal effect: </a:t>
            </a:r>
            <a:r>
              <a:rPr lang="en-US" b="1" dirty="0">
                <a:solidFill>
                  <a:schemeClr val="accent1"/>
                </a:solidFill>
              </a:rPr>
              <a:t>backdoor criterion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9144F-6CD5-FE74-3A1E-27A6BC480A01}"/>
                  </a:ext>
                </a:extLst>
              </p:cNvPr>
              <p:cNvSpPr>
                <a:spLocks noGrp="1"/>
              </p:cNvSpPr>
              <p:nvPr>
                <p:ph idx="1"/>
              </p:nvPr>
            </p:nvSpPr>
            <p:spPr/>
            <p:txBody>
              <a:bodyPr>
                <a:normAutofit fontScale="85000" lnSpcReduction="20000"/>
              </a:bodyPr>
              <a:lstStyle/>
              <a:p>
                <a:pPr marL="0" indent="0">
                  <a:buNone/>
                </a:pPr>
                <a:r>
                  <a:rPr lang="en-US" i="1" dirty="0"/>
                  <a:t>Backdoor formula</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𝑍</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e>
                      </m:nary>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𝑍</m:t>
                    </m:r>
                  </m:oMath>
                </a14:m>
                <a:r>
                  <a:rPr lang="en-US" dirty="0"/>
                  <a:t> must be a valid adjustment set:</a:t>
                </a:r>
              </a:p>
              <a:p>
                <a:pPr>
                  <a:buFontTx/>
                  <a:buChar char="-"/>
                </a:pPr>
                <a:r>
                  <a:rPr lang="en-US" dirty="0"/>
                  <a:t>The set of all parents of </a:t>
                </a:r>
                <a14:m>
                  <m:oMath xmlns:m="http://schemas.openxmlformats.org/officeDocument/2006/math">
                    <m:r>
                      <a:rPr lang="en-US" b="0" i="1" smtClean="0">
                        <a:latin typeface="Cambria Math" panose="02040503050406030204" pitchFamily="18" charset="0"/>
                      </a:rPr>
                      <m:t>𝑇</m:t>
                    </m:r>
                  </m:oMath>
                </a14:m>
                <a:endParaRPr lang="en-US" dirty="0"/>
              </a:p>
              <a:p>
                <a:pPr>
                  <a:buFontTx/>
                  <a:buChar char="-"/>
                </a:pPr>
                <a:r>
                  <a:rPr lang="en-US" dirty="0"/>
                  <a:t>Features identified via </a:t>
                </a:r>
                <a:r>
                  <a:rPr lang="en-US" i="1" dirty="0"/>
                  <a:t>backdoor criterion</a:t>
                </a:r>
                <a:endParaRPr lang="en-US" dirty="0"/>
              </a:p>
              <a:p>
                <a:pPr>
                  <a:buFontTx/>
                  <a:buChar char="-"/>
                </a:pPr>
                <a:r>
                  <a:rPr lang="en-US" dirty="0"/>
                  <a:t>Features identified via “towards necessity” criterion</a:t>
                </a:r>
              </a:p>
              <a:p>
                <a:pPr marL="0" indent="0">
                  <a:buNone/>
                </a:pPr>
                <a:endParaRPr lang="en-US" dirty="0"/>
              </a:p>
              <a:p>
                <a:pPr marL="0" indent="0">
                  <a:buNone/>
                </a:pPr>
                <a:r>
                  <a:rPr lang="en-US" dirty="0"/>
                  <a:t>Intuitions:</a:t>
                </a:r>
              </a:p>
              <a:p>
                <a:pPr>
                  <a:buFontTx/>
                  <a:buChar char="-"/>
                </a:pPr>
                <a:r>
                  <a:rPr lang="en-US" dirty="0"/>
                  <a:t>The union of all features is </a:t>
                </a:r>
                <a:r>
                  <a:rPr lang="en-US" i="1" dirty="0"/>
                  <a:t>not </a:t>
                </a:r>
                <a:r>
                  <a:rPr lang="en-US" dirty="0"/>
                  <a:t>necessarily a valid adjustment set</a:t>
                </a:r>
              </a:p>
              <a:p>
                <a:pPr>
                  <a:buFontTx/>
                  <a:buChar char="-"/>
                </a:pPr>
                <a:r>
                  <a:rPr lang="en-US" dirty="0"/>
                  <a:t>Why not always use parents? Sometimes parent features are unobserved</a:t>
                </a:r>
              </a:p>
              <a:p>
                <a:pPr marL="0" indent="0">
                  <a:buNone/>
                </a:pPr>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FF59144F-6CD5-FE74-3A1E-27A6BC480A01}"/>
                  </a:ext>
                </a:extLst>
              </p:cNvPr>
              <p:cNvSpPr>
                <a:spLocks noGrp="1" noRot="1" noChangeAspect="1" noMove="1" noResize="1" noEditPoints="1" noAdjustHandles="1" noChangeArrowheads="1" noChangeShapeType="1" noTextEdit="1"/>
              </p:cNvSpPr>
              <p:nvPr>
                <p:ph idx="1"/>
              </p:nvPr>
            </p:nvSpPr>
            <p:spPr>
              <a:blipFill>
                <a:blip r:embed="rId2"/>
                <a:stretch>
                  <a:fillRect l="-928" t="-3081" b="-560"/>
                </a:stretch>
              </a:blipFill>
            </p:spPr>
            <p:txBody>
              <a:bodyPr/>
              <a:lstStyle/>
              <a:p>
                <a:r>
                  <a:rPr lang="en-US">
                    <a:noFill/>
                  </a:rPr>
                  <a:t> </a:t>
                </a:r>
              </a:p>
            </p:txBody>
          </p:sp>
        </mc:Fallback>
      </mc:AlternateContent>
    </p:spTree>
    <p:extLst>
      <p:ext uri="{BB962C8B-B14F-4D97-AF65-F5344CB8AC3E}">
        <p14:creationId xmlns:p14="http://schemas.microsoft.com/office/powerpoint/2010/main" val="2824516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4D9E2-750D-0E8A-0705-5B5553456D8E}"/>
              </a:ext>
            </a:extLst>
          </p:cNvPr>
          <p:cNvSpPr>
            <a:spLocks noGrp="1"/>
          </p:cNvSpPr>
          <p:nvPr>
            <p:ph type="title"/>
          </p:nvPr>
        </p:nvSpPr>
        <p:spPr/>
        <p:txBody>
          <a:bodyPr/>
          <a:lstStyle/>
          <a:p>
            <a:r>
              <a:rPr lang="en-US" dirty="0"/>
              <a:t>Voila! Effect inference problem reduced to estimating </a:t>
            </a:r>
            <a:r>
              <a:rPr lang="en-US" b="1" dirty="0"/>
              <a:t>conditional expectation</a:t>
            </a:r>
            <a:r>
              <a:rPr lang="en-US" dirty="0"/>
              <a:t>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C405990-B63E-EB44-AD59-5E2108CF6DED}"/>
                  </a:ext>
                </a:extLst>
              </p:cNvPr>
              <p:cNvSpPr txBox="1">
                <a:spLocks/>
              </p:cNvSpPr>
              <p:nvPr/>
            </p:nvSpPr>
            <p:spPr>
              <a:xfrm>
                <a:off x="838200" y="1825625"/>
                <a:ext cx="10515600" cy="3969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For common identification strategies using adjustment sets, </a:t>
                </a:r>
              </a:p>
              <a:p>
                <a:pPr marL="0" indent="0" algn="ctr">
                  <a:buFont typeface="Arial" panose="020B0604020202020204" pitchFamily="34" charset="0"/>
                  <a:buNone/>
                </a:pPr>
                <a14:m>
                  <m:oMath xmlns:m="http://schemas.openxmlformats.org/officeDocument/2006/math">
                    <m:r>
                      <a:rPr lang="en-US" sz="3600" i="1" dirty="0" smtClean="0">
                        <a:latin typeface="Cambria Math" panose="02040503050406030204" pitchFamily="18" charset="0"/>
                      </a:rPr>
                      <m:t>𝐸</m:t>
                    </m:r>
                    <m:r>
                      <a:rPr lang="en-US" sz="3600" i="1" dirty="0" smtClean="0">
                        <a:latin typeface="Cambria Math" panose="02040503050406030204" pitchFamily="18" charset="0"/>
                      </a:rPr>
                      <m:t>[</m:t>
                    </m:r>
                    <m:r>
                      <a:rPr lang="en-US" sz="3600" i="1" dirty="0" smtClean="0">
                        <a:latin typeface="Cambria Math" panose="02040503050406030204" pitchFamily="18" charset="0"/>
                      </a:rPr>
                      <m:t>𝑌</m:t>
                    </m:r>
                    <m:r>
                      <a:rPr lang="en-US" sz="3600" i="1" dirty="0" smtClean="0">
                        <a:latin typeface="Cambria Math" panose="02040503050406030204" pitchFamily="18" charset="0"/>
                      </a:rPr>
                      <m:t>|</m:t>
                    </m:r>
                    <m:r>
                      <a:rPr lang="en-US" sz="3600" i="1" dirty="0" smtClean="0">
                        <a:latin typeface="Cambria Math" panose="02040503050406030204" pitchFamily="18" charset="0"/>
                      </a:rPr>
                      <m:t>𝑑𝑜</m:t>
                    </m:r>
                    <m:d>
                      <m:dPr>
                        <m:ctrlPr>
                          <a:rPr lang="en-US" sz="3600" i="1" dirty="0" smtClean="0">
                            <a:latin typeface="Cambria Math" panose="02040503050406030204" pitchFamily="18" charset="0"/>
                          </a:rPr>
                        </m:ctrlPr>
                      </m:dPr>
                      <m:e>
                        <m:r>
                          <a:rPr lang="en-US" sz="3600" i="1" dirty="0" smtClean="0">
                            <a:latin typeface="Cambria Math" panose="02040503050406030204" pitchFamily="18" charset="0"/>
                          </a:rPr>
                          <m:t>𝑇</m:t>
                        </m:r>
                        <m:r>
                          <a:rPr lang="en-US" sz="3600" i="1" dirty="0" smtClean="0">
                            <a:latin typeface="Cambria Math" panose="02040503050406030204" pitchFamily="18" charset="0"/>
                          </a:rPr>
                          <m:t>=</m:t>
                        </m:r>
                        <m:r>
                          <a:rPr lang="en-US" sz="3600" i="1" dirty="0" smtClean="0">
                            <a:latin typeface="Cambria Math" panose="02040503050406030204" pitchFamily="18" charset="0"/>
                          </a:rPr>
                          <m:t>𝑡</m:t>
                        </m:r>
                      </m:e>
                    </m:d>
                    <m:r>
                      <a:rPr lang="en-US" sz="3600" i="1" dirty="0" smtClean="0">
                        <a:latin typeface="Cambria Math" panose="02040503050406030204" pitchFamily="18" charset="0"/>
                      </a:rPr>
                      <m:t>, </m:t>
                    </m:r>
                    <m:r>
                      <a:rPr lang="en-US" sz="3600" i="1" dirty="0" smtClean="0">
                        <a:latin typeface="Cambria Math" panose="02040503050406030204" pitchFamily="18" charset="0"/>
                      </a:rPr>
                      <m:t>𝑊</m:t>
                    </m:r>
                    <m:r>
                      <a:rPr lang="en-US" sz="3600" i="1" dirty="0" smtClean="0">
                        <a:latin typeface="Cambria Math" panose="02040503050406030204" pitchFamily="18" charset="0"/>
                      </a:rPr>
                      <m:t>=</m:t>
                    </m:r>
                    <m:r>
                      <a:rPr lang="en-US" sz="3600" i="1" dirty="0" smtClean="0">
                        <a:latin typeface="Cambria Math" panose="02040503050406030204" pitchFamily="18" charset="0"/>
                      </a:rPr>
                      <m:t>𝑤</m:t>
                    </m:r>
                    <m:r>
                      <a:rPr lang="en-US" sz="3600" i="1" dirty="0" smtClean="0">
                        <a:latin typeface="Cambria Math" panose="02040503050406030204" pitchFamily="18" charset="0"/>
                      </a:rPr>
                      <m:t>]</m:t>
                    </m:r>
                  </m:oMath>
                </a14:m>
                <a:r>
                  <a:rPr lang="en-US" sz="3600" dirty="0"/>
                  <a:t>= </a:t>
                </a:r>
                <a14:m>
                  <m:oMath xmlns:m="http://schemas.openxmlformats.org/officeDocument/2006/math">
                    <m:r>
                      <a:rPr lang="en-US" sz="3600" i="1" dirty="0" smtClean="0">
                        <a:latin typeface="Cambria Math" panose="02040503050406030204" pitchFamily="18" charset="0"/>
                      </a:rPr>
                      <m:t>𝐸</m:t>
                    </m:r>
                    <m:d>
                      <m:dPr>
                        <m:begChr m:val="["/>
                        <m:endChr m:val="]"/>
                        <m:ctrlPr>
                          <a:rPr lang="en-US" sz="3600" i="1" dirty="0" smtClean="0">
                            <a:latin typeface="Cambria Math" panose="02040503050406030204" pitchFamily="18" charset="0"/>
                          </a:rPr>
                        </m:ctrlPr>
                      </m:dPr>
                      <m:e>
                        <m:r>
                          <a:rPr lang="en-US" sz="3600" i="1" dirty="0" smtClean="0">
                            <a:latin typeface="Cambria Math" panose="02040503050406030204" pitchFamily="18" charset="0"/>
                          </a:rPr>
                          <m:t>𝑌</m:t>
                        </m:r>
                      </m:e>
                      <m:e>
                        <m:r>
                          <a:rPr lang="en-US" sz="3600" i="1" dirty="0" smtClean="0">
                            <a:latin typeface="Cambria Math" panose="02040503050406030204" pitchFamily="18" charset="0"/>
                          </a:rPr>
                          <m:t>𝑇</m:t>
                        </m:r>
                        <m:r>
                          <a:rPr lang="en-US" sz="3600" i="1" dirty="0" smtClean="0">
                            <a:latin typeface="Cambria Math" panose="02040503050406030204" pitchFamily="18" charset="0"/>
                          </a:rPr>
                          <m:t>=</m:t>
                        </m:r>
                        <m:r>
                          <a:rPr lang="en-US" sz="3600" i="1" dirty="0" smtClean="0">
                            <a:latin typeface="Cambria Math" panose="02040503050406030204" pitchFamily="18" charset="0"/>
                          </a:rPr>
                          <m:t>𝑡</m:t>
                        </m:r>
                        <m:r>
                          <a:rPr lang="en-US" sz="3600" i="1" dirty="0" smtClean="0">
                            <a:latin typeface="Cambria Math" panose="02040503050406030204" pitchFamily="18" charset="0"/>
                          </a:rPr>
                          <m:t>, </m:t>
                        </m:r>
                        <m:r>
                          <a:rPr lang="en-US" sz="3600" i="1" dirty="0" smtClean="0">
                            <a:latin typeface="Cambria Math" panose="02040503050406030204" pitchFamily="18" charset="0"/>
                          </a:rPr>
                          <m:t>𝑊</m:t>
                        </m:r>
                        <m:r>
                          <a:rPr lang="en-US" sz="3600" i="1" dirty="0" smtClean="0">
                            <a:latin typeface="Cambria Math" panose="02040503050406030204" pitchFamily="18" charset="0"/>
                          </a:rPr>
                          <m:t>=</m:t>
                        </m:r>
                        <m:r>
                          <a:rPr lang="en-US" sz="3600" i="1" dirty="0" smtClean="0">
                            <a:latin typeface="Cambria Math" panose="02040503050406030204" pitchFamily="18" charset="0"/>
                          </a:rPr>
                          <m:t>𝑤</m:t>
                        </m:r>
                      </m:e>
                    </m:d>
                  </m:oMath>
                </a14:m>
                <a:endParaRPr lang="en-US" sz="3600" dirty="0"/>
              </a:p>
              <a:p>
                <a:pPr marL="0" indent="0">
                  <a:buFont typeface="Arial" panose="020B0604020202020204" pitchFamily="34" charset="0"/>
                  <a:buNone/>
                </a:pPr>
                <a:r>
                  <a:rPr lang="en-US" sz="3000" dirty="0"/>
                  <a:t>assuming W is a valid adjustment set.</a:t>
                </a:r>
              </a:p>
              <a:p>
                <a:r>
                  <a:rPr lang="en-US" sz="3600" dirty="0"/>
                  <a:t>For binary treatment, </a:t>
                </a:r>
              </a:p>
              <a:p>
                <a:pPr marL="0" indent="0" algn="ctr">
                  <a:buFont typeface="Arial" panose="020B0604020202020204" pitchFamily="34" charset="0"/>
                  <a:buNone/>
                </a:pPr>
                <a:r>
                  <a:rPr lang="en-US" sz="3000" dirty="0"/>
                  <a:t>Causal Effect = </a:t>
                </a:r>
                <a14:m>
                  <m:oMath xmlns:m="http://schemas.openxmlformats.org/officeDocument/2006/math">
                    <m:r>
                      <a:rPr lang="en-US" sz="3000" i="1" dirty="0" smtClean="0">
                        <a:latin typeface="Cambria Math" panose="02040503050406030204" pitchFamily="18" charset="0"/>
                      </a:rPr>
                      <m:t>𝐸</m:t>
                    </m:r>
                    <m:d>
                      <m:dPr>
                        <m:begChr m:val="["/>
                        <m:endChr m:val="]"/>
                        <m:ctrlPr>
                          <a:rPr lang="en-US" sz="3000" i="1" dirty="0" smtClean="0">
                            <a:latin typeface="Cambria Math" panose="02040503050406030204" pitchFamily="18" charset="0"/>
                          </a:rPr>
                        </m:ctrlPr>
                      </m:dPr>
                      <m:e>
                        <m:r>
                          <a:rPr lang="en-US" sz="3000" i="1" dirty="0" smtClean="0">
                            <a:latin typeface="Cambria Math" panose="02040503050406030204" pitchFamily="18" charset="0"/>
                          </a:rPr>
                          <m:t>𝑌</m:t>
                        </m:r>
                      </m:e>
                      <m:e>
                        <m:r>
                          <a:rPr lang="en-US" sz="3000" i="1" dirty="0" smtClean="0">
                            <a:latin typeface="Cambria Math" panose="02040503050406030204" pitchFamily="18" charset="0"/>
                          </a:rPr>
                          <m:t>𝑇</m:t>
                        </m:r>
                        <m:r>
                          <a:rPr lang="en-US" sz="3000" i="1" dirty="0" smtClean="0">
                            <a:latin typeface="Cambria Math" panose="02040503050406030204" pitchFamily="18" charset="0"/>
                          </a:rPr>
                          <m:t>=1, </m:t>
                        </m:r>
                        <m:r>
                          <a:rPr lang="en-US" sz="3000" i="1" dirty="0" smtClean="0">
                            <a:latin typeface="Cambria Math" panose="02040503050406030204" pitchFamily="18" charset="0"/>
                          </a:rPr>
                          <m:t>𝑊</m:t>
                        </m:r>
                        <m:r>
                          <a:rPr lang="en-US" sz="3000" i="1" dirty="0" smtClean="0">
                            <a:latin typeface="Cambria Math" panose="02040503050406030204" pitchFamily="18" charset="0"/>
                          </a:rPr>
                          <m:t>=</m:t>
                        </m:r>
                        <m:r>
                          <a:rPr lang="en-US" sz="3000" i="1" dirty="0" smtClean="0">
                            <a:latin typeface="Cambria Math" panose="02040503050406030204" pitchFamily="18" charset="0"/>
                          </a:rPr>
                          <m:t>𝑤</m:t>
                        </m:r>
                      </m:e>
                    </m:d>
                    <m:r>
                      <a:rPr lang="en-US" sz="3000" i="1" dirty="0">
                        <a:latin typeface="Cambria Math" panose="02040503050406030204" pitchFamily="18" charset="0"/>
                      </a:rPr>
                      <m:t> −</m:t>
                    </m:r>
                    <m:r>
                      <a:rPr lang="en-US" sz="3000" i="1" dirty="0">
                        <a:latin typeface="Cambria Math" panose="02040503050406030204" pitchFamily="18" charset="0"/>
                      </a:rPr>
                      <m:t>𝐸</m:t>
                    </m:r>
                    <m:d>
                      <m:dPr>
                        <m:begChr m:val="["/>
                        <m:endChr m:val="]"/>
                        <m:ctrlPr>
                          <a:rPr lang="en-US" sz="3000" i="1" dirty="0">
                            <a:latin typeface="Cambria Math" panose="02040503050406030204" pitchFamily="18" charset="0"/>
                          </a:rPr>
                        </m:ctrlPr>
                      </m:dPr>
                      <m:e>
                        <m:r>
                          <a:rPr lang="en-US" sz="3000" i="1" dirty="0">
                            <a:latin typeface="Cambria Math" panose="02040503050406030204" pitchFamily="18" charset="0"/>
                          </a:rPr>
                          <m:t>𝑌</m:t>
                        </m:r>
                      </m:e>
                      <m:e>
                        <m:r>
                          <a:rPr lang="en-US" sz="3000" i="1" dirty="0">
                            <a:latin typeface="Cambria Math" panose="02040503050406030204" pitchFamily="18" charset="0"/>
                          </a:rPr>
                          <m:t>𝑇</m:t>
                        </m:r>
                        <m:r>
                          <a:rPr lang="en-US" sz="3000" i="1" dirty="0">
                            <a:latin typeface="Cambria Math" panose="02040503050406030204" pitchFamily="18" charset="0"/>
                          </a:rPr>
                          <m:t>=0, </m:t>
                        </m:r>
                        <m:r>
                          <a:rPr lang="en-US" sz="3000" i="1" dirty="0">
                            <a:latin typeface="Cambria Math" panose="02040503050406030204" pitchFamily="18" charset="0"/>
                          </a:rPr>
                          <m:t>𝑊</m:t>
                        </m:r>
                        <m:r>
                          <a:rPr lang="en-US" sz="3000" i="1" dirty="0">
                            <a:latin typeface="Cambria Math" panose="02040503050406030204" pitchFamily="18" charset="0"/>
                          </a:rPr>
                          <m:t>=</m:t>
                        </m:r>
                        <m:r>
                          <a:rPr lang="en-US" sz="3000" i="1" dirty="0">
                            <a:latin typeface="Cambria Math" panose="02040503050406030204" pitchFamily="18" charset="0"/>
                          </a:rPr>
                          <m:t>𝑤</m:t>
                        </m:r>
                      </m:e>
                    </m:d>
                  </m:oMath>
                </a14:m>
                <a:endParaRPr lang="en-US" sz="3000" dirty="0"/>
              </a:p>
              <a:p>
                <a:pPr marL="0" indent="0">
                  <a:buFont typeface="Arial" panose="020B0604020202020204" pitchFamily="34" charset="0"/>
                  <a:buNone/>
                </a:pPr>
                <a:endParaRPr lang="en-US" sz="3600" dirty="0"/>
              </a:p>
              <a:p>
                <a:pPr marL="0" indent="0">
                  <a:buFont typeface="Arial" panose="020B0604020202020204" pitchFamily="34" charset="0"/>
                  <a:buNone/>
                </a:pPr>
                <a:endParaRPr lang="en-US" sz="3600" dirty="0"/>
              </a:p>
              <a:p>
                <a:pPr marL="0" indent="0">
                  <a:buFont typeface="Arial" panose="020B0604020202020204" pitchFamily="34" charset="0"/>
                  <a:buNone/>
                </a:pPr>
                <a:endParaRPr lang="en-US" sz="3600" dirty="0"/>
              </a:p>
              <a:p>
                <a:pPr marL="0" indent="0">
                  <a:buFont typeface="Arial" panose="020B0604020202020204" pitchFamily="34" charset="0"/>
                  <a:buNone/>
                </a:pPr>
                <a:endParaRPr lang="en-US" sz="3600" dirty="0"/>
              </a:p>
              <a:p>
                <a:pPr marL="0" indent="0">
                  <a:buFont typeface="Arial" panose="020B0604020202020204" pitchFamily="34" charset="0"/>
                  <a:buNone/>
                </a:pPr>
                <a:endParaRPr lang="en-US" sz="3600" dirty="0"/>
              </a:p>
            </p:txBody>
          </p:sp>
        </mc:Choice>
        <mc:Fallback xmlns="">
          <p:sp>
            <p:nvSpPr>
              <p:cNvPr id="4" name="Content Placeholder 2">
                <a:extLst>
                  <a:ext uri="{FF2B5EF4-FFF2-40B4-BE49-F238E27FC236}">
                    <a16:creationId xmlns:a16="http://schemas.microsoft.com/office/drawing/2014/main" id="{0C405990-B63E-EB44-AD59-5E2108CF6DED}"/>
                  </a:ext>
                </a:extLst>
              </p:cNvPr>
              <p:cNvSpPr txBox="1">
                <a:spLocks noRot="1" noChangeAspect="1" noMove="1" noResize="1" noEditPoints="1" noAdjustHandles="1" noChangeArrowheads="1" noChangeShapeType="1" noTextEdit="1"/>
              </p:cNvSpPr>
              <p:nvPr/>
            </p:nvSpPr>
            <p:spPr>
              <a:xfrm>
                <a:off x="838200" y="1825625"/>
                <a:ext cx="10515600" cy="3969697"/>
              </a:xfrm>
              <a:prstGeom prst="rect">
                <a:avLst/>
              </a:prstGeom>
              <a:blipFill>
                <a:blip r:embed="rId2"/>
                <a:stretch>
                  <a:fillRect l="-1797" t="-352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43B5451-9778-782F-3FF1-01B61ECB878E}"/>
              </a:ext>
            </a:extLst>
          </p:cNvPr>
          <p:cNvSpPr/>
          <p:nvPr/>
        </p:nvSpPr>
        <p:spPr>
          <a:xfrm>
            <a:off x="838200" y="5795322"/>
            <a:ext cx="10439400" cy="919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Goal</a:t>
            </a:r>
            <a:r>
              <a:rPr lang="en-US" sz="3200"/>
              <a:t>: Estimating conditional probability Y|T=t when all confounders W are kept constant. </a:t>
            </a:r>
          </a:p>
        </p:txBody>
      </p:sp>
    </p:spTree>
    <p:extLst>
      <p:ext uri="{BB962C8B-B14F-4D97-AF65-F5344CB8AC3E}">
        <p14:creationId xmlns:p14="http://schemas.microsoft.com/office/powerpoint/2010/main" val="3229015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4F7B-50D1-4710-99EC-96E86FD508E5}"/>
              </a:ext>
            </a:extLst>
          </p:cNvPr>
          <p:cNvSpPr>
            <a:spLocks noGrp="1"/>
          </p:cNvSpPr>
          <p:nvPr>
            <p:ph type="title"/>
          </p:nvPr>
        </p:nvSpPr>
        <p:spPr/>
        <p:txBody>
          <a:bodyPr/>
          <a:lstStyle/>
          <a:p>
            <a:r>
              <a:rPr lang="en-US" dirty="0"/>
              <a:t>Machine learning methods can help find a better match for each data point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81FB35-84FE-4185-AE25-63546DA4CDF5}"/>
                  </a:ext>
                </a:extLst>
              </p:cNvPr>
              <p:cNvSpPr>
                <a:spLocks noGrp="1"/>
              </p:cNvSpPr>
              <p:nvPr>
                <p:ph idx="1"/>
              </p:nvPr>
            </p:nvSpPr>
            <p:spPr>
              <a:xfrm>
                <a:off x="838200" y="1825625"/>
                <a:ext cx="5701375" cy="4351338"/>
              </a:xfrm>
            </p:spPr>
            <p:txBody>
              <a:bodyPr>
                <a:noAutofit/>
              </a:bodyPr>
              <a:lstStyle/>
              <a:p>
                <a:pPr marL="0" indent="0">
                  <a:buNone/>
                </a:pPr>
                <a:r>
                  <a:rPr lang="en-US" b="1" dirty="0"/>
                  <a:t>Synthetic Control: </a:t>
                </a:r>
                <a:r>
                  <a:rPr lang="en-US" dirty="0"/>
                  <a:t>If a good match does not exist for a data point, can we create it synthetically?</a:t>
                </a:r>
              </a:p>
              <a:p>
                <a:pPr marL="0" indent="0">
                  <a:buNone/>
                </a:pPr>
                <a:r>
                  <a:rPr lang="en-US" dirty="0"/>
                  <a:t> </a:t>
                </a:r>
                <a:r>
                  <a:rPr lang="en-US" b="0" dirty="0"/>
                  <a:t>Learn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 </m:t>
                    </m:r>
                  </m:oMath>
                </a14:m>
                <a:endParaRPr lang="en-US" b="0" dirty="0"/>
              </a:p>
              <a:p>
                <a:pPr marL="0" indent="0">
                  <a:buNone/>
                </a:pPr>
                <a:r>
                  <a:rPr lang="en-US" dirty="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endParaRPr lang="en-US" dirty="0"/>
              </a:p>
              <a:p>
                <a:pPr marL="0" indent="0">
                  <a:buNone/>
                </a:pPr>
                <a:r>
                  <a:rPr lang="en-US" sz="2400" i="1" dirty="0"/>
                  <a:t>Assuming f approximates the true relationship between </a:t>
                </a:r>
                <a14:m>
                  <m:oMath xmlns:m="http://schemas.openxmlformats.org/officeDocument/2006/math">
                    <m:r>
                      <a:rPr lang="en-US" sz="2400" b="0" i="1" smtClean="0">
                        <a:latin typeface="Cambria Math" panose="02040503050406030204" pitchFamily="18" charset="0"/>
                      </a:rPr>
                      <m:t>𝑌</m:t>
                    </m:r>
                  </m:oMath>
                </a14:m>
                <a:r>
                  <a:rPr lang="en-US" sz="2400" i="1" dirty="0"/>
                  <a:t> and </a:t>
                </a:r>
                <a14:m>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oMath>
                </a14:m>
                <a:r>
                  <a:rPr lang="en-US" sz="2400" i="1" dirty="0"/>
                  <a:t> </a:t>
                </a:r>
              </a:p>
              <a:p>
                <a:pPr marL="0" indent="0">
                  <a:buNone/>
                </a:pPr>
                <a:r>
                  <a:rPr lang="en-US" b="0" dirty="0"/>
                  <a:t>Causal Effect = </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𝑡</m:t>
                              </m:r>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smtClean="0">
                              <a:latin typeface="Cambria Math" panose="02040503050406030204" pitchFamily="18" charset="0"/>
                            </a:rPr>
                            <m:t>)</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r>
                                <a:rPr lang="en-US" sz="2400" i="1">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B181FB35-84FE-4185-AE25-63546DA4CDF5}"/>
                  </a:ext>
                </a:extLst>
              </p:cNvPr>
              <p:cNvSpPr>
                <a:spLocks noGrp="1" noRot="1" noChangeAspect="1" noMove="1" noResize="1" noEditPoints="1" noAdjustHandles="1" noChangeArrowheads="1" noChangeShapeType="1" noTextEdit="1"/>
              </p:cNvSpPr>
              <p:nvPr>
                <p:ph idx="1"/>
              </p:nvPr>
            </p:nvSpPr>
            <p:spPr>
              <a:xfrm>
                <a:off x="838200" y="1825625"/>
                <a:ext cx="5701375" cy="4351338"/>
              </a:xfrm>
              <a:blipFill>
                <a:blip r:embed="rId4"/>
                <a:stretch>
                  <a:fillRect l="-2246" t="-2241" r="-5882"/>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FD16E794-B79A-43C2-B7BA-BA5BEDC4B559}"/>
              </a:ext>
            </a:extLst>
          </p:cNvPr>
          <p:cNvCxnSpPr/>
          <p:nvPr/>
        </p:nvCxnSpPr>
        <p:spPr>
          <a:xfrm flipV="1">
            <a:off x="6981568" y="2030229"/>
            <a:ext cx="0" cy="4150455"/>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3C0FB4-7A0F-4A18-920C-BBBDA483DA85}"/>
              </a:ext>
            </a:extLst>
          </p:cNvPr>
          <p:cNvCxnSpPr>
            <a:cxnSpLocks/>
          </p:cNvCxnSpPr>
          <p:nvPr/>
        </p:nvCxnSpPr>
        <p:spPr>
          <a:xfrm flipV="1">
            <a:off x="6981568" y="6176963"/>
            <a:ext cx="4555524" cy="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9CDCBF0-61B2-4AEB-87A0-D4B4C13C46B2}"/>
              </a:ext>
            </a:extLst>
          </p:cNvPr>
          <p:cNvSpPr/>
          <p:nvPr/>
        </p:nvSpPr>
        <p:spPr>
          <a:xfrm>
            <a:off x="8277754" y="530270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BE9D02-31D9-4B9D-B207-BE3BB7D900BC}"/>
              </a:ext>
            </a:extLst>
          </p:cNvPr>
          <p:cNvSpPr/>
          <p:nvPr/>
        </p:nvSpPr>
        <p:spPr>
          <a:xfrm>
            <a:off x="8155000" y="492669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89B7FE2-F721-4D42-B1A0-E07120D0463B}"/>
              </a:ext>
            </a:extLst>
          </p:cNvPr>
          <p:cNvSpPr/>
          <p:nvPr/>
        </p:nvSpPr>
        <p:spPr>
          <a:xfrm>
            <a:off x="7997821" y="529615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DD7CA3F-C802-48D4-8657-56917CD7D97A}"/>
              </a:ext>
            </a:extLst>
          </p:cNvPr>
          <p:cNvSpPr/>
          <p:nvPr/>
        </p:nvSpPr>
        <p:spPr>
          <a:xfrm>
            <a:off x="8150221" y="544855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295336-A35D-414B-8482-B0F9A2F40247}"/>
              </a:ext>
            </a:extLst>
          </p:cNvPr>
          <p:cNvSpPr/>
          <p:nvPr/>
        </p:nvSpPr>
        <p:spPr>
          <a:xfrm>
            <a:off x="7514472" y="5373612"/>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1B5B28-65F6-4F51-982E-C07C6A3739CB}"/>
              </a:ext>
            </a:extLst>
          </p:cNvPr>
          <p:cNvSpPr/>
          <p:nvPr/>
        </p:nvSpPr>
        <p:spPr>
          <a:xfrm>
            <a:off x="7666872" y="5526012"/>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692856-5F16-4FDB-B2DD-591265A46D7B}"/>
              </a:ext>
            </a:extLst>
          </p:cNvPr>
          <p:cNvSpPr/>
          <p:nvPr/>
        </p:nvSpPr>
        <p:spPr>
          <a:xfrm>
            <a:off x="7819272" y="5678412"/>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F4DDBDB-B04A-4DDC-AC2C-FFCB211582C5}"/>
              </a:ext>
            </a:extLst>
          </p:cNvPr>
          <p:cNvSpPr/>
          <p:nvPr/>
        </p:nvSpPr>
        <p:spPr>
          <a:xfrm>
            <a:off x="8950764" y="477695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38C5518-497E-4E1E-A87D-DA67331D8C64}"/>
              </a:ext>
            </a:extLst>
          </p:cNvPr>
          <p:cNvSpPr/>
          <p:nvPr/>
        </p:nvSpPr>
        <p:spPr>
          <a:xfrm>
            <a:off x="9103164" y="492935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72E0B0-F90C-4954-B1A0-4D9B75A7D2FE}"/>
              </a:ext>
            </a:extLst>
          </p:cNvPr>
          <p:cNvSpPr/>
          <p:nvPr/>
        </p:nvSpPr>
        <p:spPr>
          <a:xfrm>
            <a:off x="9938331" y="2933230"/>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4AFD340-01A3-4FB9-9760-7534D36E4C4D}"/>
              </a:ext>
            </a:extLst>
          </p:cNvPr>
          <p:cNvSpPr/>
          <p:nvPr/>
        </p:nvSpPr>
        <p:spPr>
          <a:xfrm>
            <a:off x="8459800" y="523149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A8642E9-F42A-4A08-91AA-BACA95A00849}"/>
              </a:ext>
            </a:extLst>
          </p:cNvPr>
          <p:cNvSpPr/>
          <p:nvPr/>
        </p:nvSpPr>
        <p:spPr>
          <a:xfrm>
            <a:off x="8612200" y="538389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7D52C13-F1EE-44EE-A5F3-46CCE2088A4C}"/>
              </a:ext>
            </a:extLst>
          </p:cNvPr>
          <p:cNvSpPr/>
          <p:nvPr/>
        </p:nvSpPr>
        <p:spPr>
          <a:xfrm>
            <a:off x="8451127" y="482953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C3ABB3F-491A-40E9-AF47-46C2DB4AB403}"/>
              </a:ext>
            </a:extLst>
          </p:cNvPr>
          <p:cNvSpPr/>
          <p:nvPr/>
        </p:nvSpPr>
        <p:spPr>
          <a:xfrm>
            <a:off x="8603527" y="498193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D24D37E-CBC2-4FAB-92F0-68F76E665299}"/>
              </a:ext>
            </a:extLst>
          </p:cNvPr>
          <p:cNvSpPr/>
          <p:nvPr/>
        </p:nvSpPr>
        <p:spPr>
          <a:xfrm>
            <a:off x="8755927" y="513433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805BC8F-B9C1-4F17-A8AB-AF1B06372070}"/>
              </a:ext>
            </a:extLst>
          </p:cNvPr>
          <p:cNvSpPr/>
          <p:nvPr/>
        </p:nvSpPr>
        <p:spPr>
          <a:xfrm>
            <a:off x="9213467" y="461839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6DE8567-7114-40A7-B655-0E75955DDD8F}"/>
              </a:ext>
            </a:extLst>
          </p:cNvPr>
          <p:cNvSpPr/>
          <p:nvPr/>
        </p:nvSpPr>
        <p:spPr>
          <a:xfrm>
            <a:off x="9365867" y="477079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40B0C4C-0D74-41AE-8245-30243CF0A23B}"/>
              </a:ext>
            </a:extLst>
          </p:cNvPr>
          <p:cNvSpPr/>
          <p:nvPr/>
        </p:nvSpPr>
        <p:spPr>
          <a:xfrm>
            <a:off x="9518267" y="492319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1400771-1A61-484F-A0A6-695A7A56D621}"/>
              </a:ext>
            </a:extLst>
          </p:cNvPr>
          <p:cNvSpPr/>
          <p:nvPr/>
        </p:nvSpPr>
        <p:spPr>
          <a:xfrm>
            <a:off x="9556470" y="446272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1CA7202-67C6-4EE4-992B-B527A5D2BDCF}"/>
              </a:ext>
            </a:extLst>
          </p:cNvPr>
          <p:cNvSpPr/>
          <p:nvPr/>
        </p:nvSpPr>
        <p:spPr>
          <a:xfrm>
            <a:off x="9708870" y="461512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BF6431-5782-4741-9756-264E0D9D4603}"/>
              </a:ext>
            </a:extLst>
          </p:cNvPr>
          <p:cNvSpPr/>
          <p:nvPr/>
        </p:nvSpPr>
        <p:spPr>
          <a:xfrm>
            <a:off x="9861270" y="476752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7D94A9E-0A93-49C6-8085-D55EF35F1BDF}"/>
              </a:ext>
            </a:extLst>
          </p:cNvPr>
          <p:cNvSpPr/>
          <p:nvPr/>
        </p:nvSpPr>
        <p:spPr>
          <a:xfrm>
            <a:off x="11230967" y="3702365"/>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6D922CE-0E1D-4025-BCE5-12F81B9FDB44}"/>
              </a:ext>
            </a:extLst>
          </p:cNvPr>
          <p:cNvSpPr/>
          <p:nvPr/>
        </p:nvSpPr>
        <p:spPr>
          <a:xfrm>
            <a:off x="8459800" y="523149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3A7E4F5-D93A-43C4-BD46-3A6EB1CB3DE9}"/>
              </a:ext>
            </a:extLst>
          </p:cNvPr>
          <p:cNvSpPr/>
          <p:nvPr/>
        </p:nvSpPr>
        <p:spPr>
          <a:xfrm>
            <a:off x="10291953" y="3085553"/>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1C57C5D-383E-48BC-8B03-78EC660C5759}"/>
              </a:ext>
            </a:extLst>
          </p:cNvPr>
          <p:cNvSpPr/>
          <p:nvPr/>
        </p:nvSpPr>
        <p:spPr>
          <a:xfrm>
            <a:off x="9304451" y="3065989"/>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E81CA01-5853-4FB9-8CFA-BBB2F2FFCA7D}"/>
              </a:ext>
            </a:extLst>
          </p:cNvPr>
          <p:cNvSpPr/>
          <p:nvPr/>
        </p:nvSpPr>
        <p:spPr>
          <a:xfrm>
            <a:off x="9428560" y="305917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B2628BE-AC95-4C53-A1AE-61DD02E5D208}"/>
              </a:ext>
            </a:extLst>
          </p:cNvPr>
          <p:cNvSpPr/>
          <p:nvPr/>
        </p:nvSpPr>
        <p:spPr>
          <a:xfrm>
            <a:off x="9580960" y="321157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D358BBE-85AB-4187-90B8-CC7B83A315F2}"/>
              </a:ext>
            </a:extLst>
          </p:cNvPr>
          <p:cNvSpPr/>
          <p:nvPr/>
        </p:nvSpPr>
        <p:spPr>
          <a:xfrm>
            <a:off x="9733360" y="336397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1501C67-D7CE-488C-9BEB-AE718024679C}"/>
              </a:ext>
            </a:extLst>
          </p:cNvPr>
          <p:cNvSpPr/>
          <p:nvPr/>
        </p:nvSpPr>
        <p:spPr>
          <a:xfrm>
            <a:off x="11271934" y="251045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1CF87F1-460C-4FB9-BDA3-648637FBC741}"/>
              </a:ext>
            </a:extLst>
          </p:cNvPr>
          <p:cNvSpPr/>
          <p:nvPr/>
        </p:nvSpPr>
        <p:spPr>
          <a:xfrm>
            <a:off x="11424334" y="266285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55CF85D-C867-403D-AFEC-52EFBBB69C22}"/>
              </a:ext>
            </a:extLst>
          </p:cNvPr>
          <p:cNvSpPr/>
          <p:nvPr/>
        </p:nvSpPr>
        <p:spPr>
          <a:xfrm>
            <a:off x="10844254" y="274075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55D8C72-19DE-4B5E-B595-42EF06E4A798}"/>
              </a:ext>
            </a:extLst>
          </p:cNvPr>
          <p:cNvSpPr/>
          <p:nvPr/>
        </p:nvSpPr>
        <p:spPr>
          <a:xfrm>
            <a:off x="10021463" y="2898878"/>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E44895E-3E38-4086-A0CF-26103CED740F}"/>
              </a:ext>
            </a:extLst>
          </p:cNvPr>
          <p:cNvSpPr/>
          <p:nvPr/>
        </p:nvSpPr>
        <p:spPr>
          <a:xfrm>
            <a:off x="10090731" y="3085630"/>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78053E2-A079-4513-9DB6-CE72C37022FC}"/>
              </a:ext>
            </a:extLst>
          </p:cNvPr>
          <p:cNvSpPr/>
          <p:nvPr/>
        </p:nvSpPr>
        <p:spPr>
          <a:xfrm>
            <a:off x="10243131" y="3238030"/>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40AB307-1B2C-4A5A-BD50-CC04CE690851}"/>
              </a:ext>
            </a:extLst>
          </p:cNvPr>
          <p:cNvSpPr/>
          <p:nvPr/>
        </p:nvSpPr>
        <p:spPr>
          <a:xfrm>
            <a:off x="9255629" y="3218466"/>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2D05BC1-EF04-456E-928A-110387568849}"/>
              </a:ext>
            </a:extLst>
          </p:cNvPr>
          <p:cNvSpPr/>
          <p:nvPr/>
        </p:nvSpPr>
        <p:spPr>
          <a:xfrm>
            <a:off x="9379738" y="321165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D992BFD-D050-4069-B69D-CE839736C513}"/>
              </a:ext>
            </a:extLst>
          </p:cNvPr>
          <p:cNvSpPr/>
          <p:nvPr/>
        </p:nvSpPr>
        <p:spPr>
          <a:xfrm>
            <a:off x="9532138" y="336405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5920543-7DAC-491E-8C67-29B1B8B1057B}"/>
              </a:ext>
            </a:extLst>
          </p:cNvPr>
          <p:cNvSpPr/>
          <p:nvPr/>
        </p:nvSpPr>
        <p:spPr>
          <a:xfrm>
            <a:off x="11070712" y="251053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C14A30-C63C-47F4-9600-46EAD91A40FD}"/>
              </a:ext>
            </a:extLst>
          </p:cNvPr>
          <p:cNvSpPr/>
          <p:nvPr/>
        </p:nvSpPr>
        <p:spPr>
          <a:xfrm>
            <a:off x="11223112" y="266293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590F9EC-952A-4DED-9E33-A9E730158057}"/>
              </a:ext>
            </a:extLst>
          </p:cNvPr>
          <p:cNvSpPr/>
          <p:nvPr/>
        </p:nvSpPr>
        <p:spPr>
          <a:xfrm>
            <a:off x="10643032" y="2740831"/>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77B894B-BEF1-424D-AE44-0B1E0E7F8EB7}"/>
              </a:ext>
            </a:extLst>
          </p:cNvPr>
          <p:cNvSpPr/>
          <p:nvPr/>
        </p:nvSpPr>
        <p:spPr>
          <a:xfrm>
            <a:off x="10795432" y="2893231"/>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6A857EC-B83C-4960-9201-C44F7972B288}"/>
              </a:ext>
            </a:extLst>
          </p:cNvPr>
          <p:cNvSpPr/>
          <p:nvPr/>
        </p:nvSpPr>
        <p:spPr>
          <a:xfrm>
            <a:off x="9820241" y="2898955"/>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44D0E0B-3019-4049-90CD-D473BAC6F53D}"/>
              </a:ext>
            </a:extLst>
          </p:cNvPr>
          <p:cNvSpPr/>
          <p:nvPr/>
        </p:nvSpPr>
        <p:spPr>
          <a:xfrm>
            <a:off x="9972641" y="3051355"/>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754E755-72FB-4EA1-9F59-C652952FDCD7}"/>
              </a:ext>
            </a:extLst>
          </p:cNvPr>
          <p:cNvSpPr/>
          <p:nvPr/>
        </p:nvSpPr>
        <p:spPr>
          <a:xfrm>
            <a:off x="9396759" y="2655666"/>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F9F3302-4AEE-4EF7-BE6F-54F3F262F215}"/>
              </a:ext>
            </a:extLst>
          </p:cNvPr>
          <p:cNvSpPr/>
          <p:nvPr/>
        </p:nvSpPr>
        <p:spPr>
          <a:xfrm>
            <a:off x="9549159" y="2808066"/>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AD214449-919D-463B-9985-E9D90599DB78}"/>
              </a:ext>
            </a:extLst>
          </p:cNvPr>
          <p:cNvSpPr/>
          <p:nvPr/>
        </p:nvSpPr>
        <p:spPr>
          <a:xfrm>
            <a:off x="9701559" y="2960466"/>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C61BAA4-6109-4E37-BEE4-43A8E538D2F7}"/>
              </a:ext>
            </a:extLst>
          </p:cNvPr>
          <p:cNvSpPr/>
          <p:nvPr/>
        </p:nvSpPr>
        <p:spPr>
          <a:xfrm>
            <a:off x="9853959" y="3112866"/>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C8D1AAD-A2B9-476B-A7B7-73FE5867DEED}"/>
              </a:ext>
            </a:extLst>
          </p:cNvPr>
          <p:cNvSpPr/>
          <p:nvPr/>
        </p:nvSpPr>
        <p:spPr>
          <a:xfrm>
            <a:off x="8527028" y="3357469"/>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4C1DCD4F-A60E-405F-8C8E-47A03EDDC440}"/>
              </a:ext>
            </a:extLst>
          </p:cNvPr>
          <p:cNvSpPr/>
          <p:nvPr/>
        </p:nvSpPr>
        <p:spPr>
          <a:xfrm>
            <a:off x="8679428" y="3509869"/>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576FEB0C-EB22-4F5D-BCBA-4CF635FC2C9C}"/>
              </a:ext>
            </a:extLst>
          </p:cNvPr>
          <p:cNvSpPr/>
          <p:nvPr/>
        </p:nvSpPr>
        <p:spPr>
          <a:xfrm>
            <a:off x="9171257" y="3398102"/>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9099DCFD-D012-43C7-86DC-46C6BE22BDA7}"/>
              </a:ext>
            </a:extLst>
          </p:cNvPr>
          <p:cNvSpPr/>
          <p:nvPr/>
        </p:nvSpPr>
        <p:spPr>
          <a:xfrm>
            <a:off x="9323657" y="3550502"/>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C71840ED-0A40-4755-8F0F-9F2126B7E04B}"/>
              </a:ext>
            </a:extLst>
          </p:cNvPr>
          <p:cNvSpPr/>
          <p:nvPr/>
        </p:nvSpPr>
        <p:spPr>
          <a:xfrm>
            <a:off x="10833940" y="2537770"/>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7563E1A-BAE9-4099-8644-070509D118FE}"/>
              </a:ext>
            </a:extLst>
          </p:cNvPr>
          <p:cNvSpPr/>
          <p:nvPr/>
        </p:nvSpPr>
        <p:spPr>
          <a:xfrm>
            <a:off x="10986340" y="2690170"/>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099140DD-7679-4447-AB70-3DF3A9F80A9A}"/>
              </a:ext>
            </a:extLst>
          </p:cNvPr>
          <p:cNvSpPr/>
          <p:nvPr/>
        </p:nvSpPr>
        <p:spPr>
          <a:xfrm>
            <a:off x="10406260" y="276806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471C67C-92A9-4C4B-94FF-4AACB1BBCB01}"/>
              </a:ext>
            </a:extLst>
          </p:cNvPr>
          <p:cNvSpPr/>
          <p:nvPr/>
        </p:nvSpPr>
        <p:spPr>
          <a:xfrm>
            <a:off x="10558660" y="292046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9F2CF3BE-6073-4006-9D5F-77BC0E57864B}"/>
              </a:ext>
            </a:extLst>
          </p:cNvPr>
          <p:cNvSpPr/>
          <p:nvPr/>
        </p:nvSpPr>
        <p:spPr>
          <a:xfrm>
            <a:off x="9376228" y="2967355"/>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2608C83F-3655-49BF-96F5-710CE34CAB95}"/>
              </a:ext>
            </a:extLst>
          </p:cNvPr>
          <p:cNvSpPr/>
          <p:nvPr/>
        </p:nvSpPr>
        <p:spPr>
          <a:xfrm>
            <a:off x="9500337" y="2960543"/>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7E58EBE7-B0D8-4A59-81D5-62B2CA0E3EDA}"/>
              </a:ext>
            </a:extLst>
          </p:cNvPr>
          <p:cNvSpPr/>
          <p:nvPr/>
        </p:nvSpPr>
        <p:spPr>
          <a:xfrm>
            <a:off x="9652737" y="3112943"/>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DB746213-C603-47E3-9DB3-4AF0E09830E6}"/>
              </a:ext>
            </a:extLst>
          </p:cNvPr>
          <p:cNvSpPr/>
          <p:nvPr/>
        </p:nvSpPr>
        <p:spPr>
          <a:xfrm>
            <a:off x="8325806" y="3357546"/>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BA5F03C-8070-479C-ACA9-AB599A8D9BA3}"/>
              </a:ext>
            </a:extLst>
          </p:cNvPr>
          <p:cNvSpPr/>
          <p:nvPr/>
        </p:nvSpPr>
        <p:spPr>
          <a:xfrm>
            <a:off x="8065429" y="3029248"/>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5AA455AD-AD5D-4642-BA7B-243B19A4BF58}"/>
              </a:ext>
            </a:extLst>
          </p:cNvPr>
          <p:cNvSpPr/>
          <p:nvPr/>
        </p:nvSpPr>
        <p:spPr>
          <a:xfrm>
            <a:off x="8970035" y="3398179"/>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E34C07B2-E64B-4883-89EB-8C621A1F420F}"/>
              </a:ext>
            </a:extLst>
          </p:cNvPr>
          <p:cNvSpPr/>
          <p:nvPr/>
        </p:nvSpPr>
        <p:spPr>
          <a:xfrm>
            <a:off x="9122435" y="3550579"/>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796A6A5E-3127-4010-B2D2-64D30910A1BD}"/>
              </a:ext>
            </a:extLst>
          </p:cNvPr>
          <p:cNvSpPr/>
          <p:nvPr/>
        </p:nvSpPr>
        <p:spPr>
          <a:xfrm>
            <a:off x="10632718" y="253784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E3943D85-DBDB-428C-A941-414E7CBC37E2}"/>
              </a:ext>
            </a:extLst>
          </p:cNvPr>
          <p:cNvSpPr/>
          <p:nvPr/>
        </p:nvSpPr>
        <p:spPr>
          <a:xfrm>
            <a:off x="10785118" y="2690247"/>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31A1D9F-B60D-4201-AD19-A41A5F98596C}"/>
              </a:ext>
            </a:extLst>
          </p:cNvPr>
          <p:cNvSpPr/>
          <p:nvPr/>
        </p:nvSpPr>
        <p:spPr>
          <a:xfrm>
            <a:off x="10205038" y="276814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4F397E47-11E0-457B-B81A-7C3940022D37}"/>
              </a:ext>
            </a:extLst>
          </p:cNvPr>
          <p:cNvSpPr/>
          <p:nvPr/>
        </p:nvSpPr>
        <p:spPr>
          <a:xfrm>
            <a:off x="10357438" y="2920544"/>
            <a:ext cx="122833" cy="11261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Straight Connector 235">
            <a:extLst>
              <a:ext uri="{FF2B5EF4-FFF2-40B4-BE49-F238E27FC236}">
                <a16:creationId xmlns:a16="http://schemas.microsoft.com/office/drawing/2014/main" id="{AFEDED6A-6AF2-4375-BC95-DAB2B2FACC8B}"/>
              </a:ext>
            </a:extLst>
          </p:cNvPr>
          <p:cNvCxnSpPr>
            <a:cxnSpLocks/>
          </p:cNvCxnSpPr>
          <p:nvPr/>
        </p:nvCxnSpPr>
        <p:spPr>
          <a:xfrm flipV="1">
            <a:off x="7268066" y="2510458"/>
            <a:ext cx="4279101" cy="150618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8" name="Straight Connector 237">
            <a:extLst>
              <a:ext uri="{FF2B5EF4-FFF2-40B4-BE49-F238E27FC236}">
                <a16:creationId xmlns:a16="http://schemas.microsoft.com/office/drawing/2014/main" id="{C8CC4E29-0716-4D6E-A838-DE952B120A68}"/>
              </a:ext>
            </a:extLst>
          </p:cNvPr>
          <p:cNvCxnSpPr>
            <a:cxnSpLocks/>
          </p:cNvCxnSpPr>
          <p:nvPr/>
        </p:nvCxnSpPr>
        <p:spPr>
          <a:xfrm flipV="1">
            <a:off x="7478335" y="4061527"/>
            <a:ext cx="4279101" cy="1506185"/>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39" name="TextBox 238">
            <a:extLst>
              <a:ext uri="{FF2B5EF4-FFF2-40B4-BE49-F238E27FC236}">
                <a16:creationId xmlns:a16="http://schemas.microsoft.com/office/drawing/2014/main" id="{FD0C97A8-21CF-4326-BCFD-74C835074EB8}"/>
              </a:ext>
            </a:extLst>
          </p:cNvPr>
          <p:cNvSpPr txBox="1"/>
          <p:nvPr/>
        </p:nvSpPr>
        <p:spPr>
          <a:xfrm>
            <a:off x="8373409" y="6192849"/>
            <a:ext cx="2735764" cy="523220"/>
          </a:xfrm>
          <a:prstGeom prst="rect">
            <a:avLst/>
          </a:prstGeom>
          <a:noFill/>
        </p:spPr>
        <p:txBody>
          <a:bodyPr wrap="square" rtlCol="0">
            <a:spAutoFit/>
          </a:bodyPr>
          <a:lstStyle/>
          <a:p>
            <a:r>
              <a:rPr lang="en-US" sz="2800" dirty="0"/>
              <a:t>Confounder (W)</a:t>
            </a:r>
          </a:p>
        </p:txBody>
      </p:sp>
      <p:sp>
        <p:nvSpPr>
          <p:cNvPr id="241" name="TextBox 240">
            <a:extLst>
              <a:ext uri="{FF2B5EF4-FFF2-40B4-BE49-F238E27FC236}">
                <a16:creationId xmlns:a16="http://schemas.microsoft.com/office/drawing/2014/main" id="{FC532914-6925-4E7F-9EBB-4BD3482AEDC1}"/>
              </a:ext>
            </a:extLst>
          </p:cNvPr>
          <p:cNvSpPr txBox="1"/>
          <p:nvPr/>
        </p:nvSpPr>
        <p:spPr>
          <a:xfrm rot="16200000">
            <a:off x="5562298" y="3637872"/>
            <a:ext cx="2317456" cy="523220"/>
          </a:xfrm>
          <a:prstGeom prst="rect">
            <a:avLst/>
          </a:prstGeom>
          <a:noFill/>
        </p:spPr>
        <p:txBody>
          <a:bodyPr wrap="square" rtlCol="0">
            <a:spAutoFit/>
          </a:bodyPr>
          <a:lstStyle/>
          <a:p>
            <a:r>
              <a:rPr lang="en-US" sz="2800" dirty="0"/>
              <a:t>Outcome (Y)</a:t>
            </a:r>
          </a:p>
        </p:txBody>
      </p:sp>
      <p:sp>
        <p:nvSpPr>
          <p:cNvPr id="243" name="TextBox 242">
            <a:extLst>
              <a:ext uri="{FF2B5EF4-FFF2-40B4-BE49-F238E27FC236}">
                <a16:creationId xmlns:a16="http://schemas.microsoft.com/office/drawing/2014/main" id="{7FB7098C-B92C-4F98-9B08-86E76148B7A3}"/>
              </a:ext>
            </a:extLst>
          </p:cNvPr>
          <p:cNvSpPr txBox="1"/>
          <p:nvPr/>
        </p:nvSpPr>
        <p:spPr>
          <a:xfrm>
            <a:off x="8373409" y="6192849"/>
            <a:ext cx="3329829" cy="523220"/>
          </a:xfrm>
          <a:prstGeom prst="rect">
            <a:avLst/>
          </a:prstGeom>
          <a:noFill/>
        </p:spPr>
        <p:txBody>
          <a:bodyPr wrap="square" rtlCol="0">
            <a:spAutoFit/>
          </a:bodyPr>
          <a:lstStyle/>
          <a:p>
            <a:r>
              <a:rPr lang="en-US" sz="2800" dirty="0"/>
              <a:t>Confounder</a:t>
            </a:r>
          </a:p>
        </p:txBody>
      </p:sp>
      <p:sp>
        <p:nvSpPr>
          <p:cNvPr id="245" name="TextBox 244">
            <a:extLst>
              <a:ext uri="{FF2B5EF4-FFF2-40B4-BE49-F238E27FC236}">
                <a16:creationId xmlns:a16="http://schemas.microsoft.com/office/drawing/2014/main" id="{85CF33DF-E7CE-41E6-BD78-DBBB91053FAA}"/>
              </a:ext>
            </a:extLst>
          </p:cNvPr>
          <p:cNvSpPr txBox="1"/>
          <p:nvPr/>
        </p:nvSpPr>
        <p:spPr>
          <a:xfrm>
            <a:off x="11215067" y="1832840"/>
            <a:ext cx="751799" cy="523220"/>
          </a:xfrm>
          <a:prstGeom prst="rect">
            <a:avLst/>
          </a:prstGeom>
          <a:noFill/>
        </p:spPr>
        <p:txBody>
          <a:bodyPr wrap="square" rtlCol="0">
            <a:spAutoFit/>
          </a:bodyPr>
          <a:lstStyle/>
          <a:p>
            <a:r>
              <a:rPr lang="en-US" sz="2800" b="1" i="1" dirty="0"/>
              <a:t>T=1</a:t>
            </a:r>
          </a:p>
        </p:txBody>
      </p:sp>
      <p:sp>
        <p:nvSpPr>
          <p:cNvPr id="247" name="TextBox 246">
            <a:extLst>
              <a:ext uri="{FF2B5EF4-FFF2-40B4-BE49-F238E27FC236}">
                <a16:creationId xmlns:a16="http://schemas.microsoft.com/office/drawing/2014/main" id="{570F87C9-7678-4CFB-8A0A-D5B8D38B2E25}"/>
              </a:ext>
            </a:extLst>
          </p:cNvPr>
          <p:cNvSpPr txBox="1"/>
          <p:nvPr/>
        </p:nvSpPr>
        <p:spPr>
          <a:xfrm>
            <a:off x="11197144" y="4304326"/>
            <a:ext cx="751799" cy="523220"/>
          </a:xfrm>
          <a:prstGeom prst="rect">
            <a:avLst/>
          </a:prstGeom>
          <a:noFill/>
        </p:spPr>
        <p:txBody>
          <a:bodyPr wrap="square" rtlCol="0">
            <a:spAutoFit/>
          </a:bodyPr>
          <a:lstStyle/>
          <a:p>
            <a:r>
              <a:rPr lang="en-US" sz="2800" b="1" i="1" dirty="0"/>
              <a:t>T=0</a:t>
            </a:r>
          </a:p>
        </p:txBody>
      </p:sp>
      <p:sp>
        <p:nvSpPr>
          <p:cNvPr id="249" name="Oval 248">
            <a:extLst>
              <a:ext uri="{FF2B5EF4-FFF2-40B4-BE49-F238E27FC236}">
                <a16:creationId xmlns:a16="http://schemas.microsoft.com/office/drawing/2014/main" id="{322A7DCB-14D1-4C34-A051-2ADCFEB47B04}"/>
              </a:ext>
            </a:extLst>
          </p:cNvPr>
          <p:cNvSpPr/>
          <p:nvPr/>
        </p:nvSpPr>
        <p:spPr>
          <a:xfrm>
            <a:off x="10869786" y="4590569"/>
            <a:ext cx="96957" cy="1045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5810D4C3-4B8B-4A40-9BC5-24DFA4DAE64F}"/>
              </a:ext>
            </a:extLst>
          </p:cNvPr>
          <p:cNvCxnSpPr>
            <a:cxnSpLocks/>
          </p:cNvCxnSpPr>
          <p:nvPr/>
        </p:nvCxnSpPr>
        <p:spPr>
          <a:xfrm flipH="1" flipV="1">
            <a:off x="8038164" y="3702365"/>
            <a:ext cx="11647" cy="1593792"/>
          </a:xfrm>
          <a:prstGeom prst="line">
            <a:avLst/>
          </a:prstGeom>
          <a:ln w="19050">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6193F04-BA1E-474B-BB1F-A4F7E5D36B71}"/>
              </a:ext>
            </a:extLst>
          </p:cNvPr>
          <p:cNvCxnSpPr>
            <a:cxnSpLocks/>
          </p:cNvCxnSpPr>
          <p:nvPr/>
        </p:nvCxnSpPr>
        <p:spPr>
          <a:xfrm flipH="1" flipV="1">
            <a:off x="10508618" y="2864371"/>
            <a:ext cx="11647" cy="1593792"/>
          </a:xfrm>
          <a:prstGeom prst="line">
            <a:avLst/>
          </a:prstGeom>
          <a:ln w="19050">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4C29D0A2-2CBA-4432-B508-81D8F4DB8FF9}"/>
              </a:ext>
            </a:extLst>
          </p:cNvPr>
          <p:cNvSpPr/>
          <p:nvPr/>
        </p:nvSpPr>
        <p:spPr>
          <a:xfrm>
            <a:off x="8514595" y="4642885"/>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D4EC35B9-F87C-4B6D-995B-07EA0A0417EB}"/>
              </a:ext>
            </a:extLst>
          </p:cNvPr>
          <p:cNvSpPr/>
          <p:nvPr/>
        </p:nvSpPr>
        <p:spPr>
          <a:xfrm>
            <a:off x="8976574" y="457822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44741540-54D0-4B27-A149-985E32C98F03}"/>
              </a:ext>
            </a:extLst>
          </p:cNvPr>
          <p:cNvSpPr/>
          <p:nvPr/>
        </p:nvSpPr>
        <p:spPr>
          <a:xfrm>
            <a:off x="8819395" y="4947685"/>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8CDAF3B5-C154-4D69-B953-D1C1673BF214}"/>
              </a:ext>
            </a:extLst>
          </p:cNvPr>
          <p:cNvSpPr/>
          <p:nvPr/>
        </p:nvSpPr>
        <p:spPr>
          <a:xfrm>
            <a:off x="8971795" y="5100085"/>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054B85EA-967A-4B4B-ACF7-DDC797DA574C}"/>
              </a:ext>
            </a:extLst>
          </p:cNvPr>
          <p:cNvSpPr/>
          <p:nvPr/>
        </p:nvSpPr>
        <p:spPr>
          <a:xfrm>
            <a:off x="8336046" y="502514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264C515-5F96-45CB-8EF4-26D0A8128330}"/>
              </a:ext>
            </a:extLst>
          </p:cNvPr>
          <p:cNvSpPr/>
          <p:nvPr/>
        </p:nvSpPr>
        <p:spPr>
          <a:xfrm>
            <a:off x="8488446" y="517754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33B54030-2AA8-4E34-AC58-A404C7A4D3D2}"/>
              </a:ext>
            </a:extLst>
          </p:cNvPr>
          <p:cNvSpPr/>
          <p:nvPr/>
        </p:nvSpPr>
        <p:spPr>
          <a:xfrm>
            <a:off x="8640846" y="532994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494248C7-F2D3-46FC-B998-B34740D87BB8}"/>
              </a:ext>
            </a:extLst>
          </p:cNvPr>
          <p:cNvSpPr/>
          <p:nvPr/>
        </p:nvSpPr>
        <p:spPr>
          <a:xfrm>
            <a:off x="9281374" y="488302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0B2BAC78-40CB-4C7C-8765-96713FD763A4}"/>
              </a:ext>
            </a:extLst>
          </p:cNvPr>
          <p:cNvSpPr/>
          <p:nvPr/>
        </p:nvSpPr>
        <p:spPr>
          <a:xfrm>
            <a:off x="9433774" y="503542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E6300D65-DB19-4131-8F49-04DB83EF0B47}"/>
              </a:ext>
            </a:extLst>
          </p:cNvPr>
          <p:cNvSpPr/>
          <p:nvPr/>
        </p:nvSpPr>
        <p:spPr>
          <a:xfrm>
            <a:off x="9425101" y="463345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9A50BF86-2BA8-4FE1-86CB-9DABF18B0851}"/>
              </a:ext>
            </a:extLst>
          </p:cNvPr>
          <p:cNvSpPr/>
          <p:nvPr/>
        </p:nvSpPr>
        <p:spPr>
          <a:xfrm>
            <a:off x="9577501" y="478585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80D6A5D3-3736-46CE-A093-EEE6F90C3DFD}"/>
              </a:ext>
            </a:extLst>
          </p:cNvPr>
          <p:cNvSpPr/>
          <p:nvPr/>
        </p:nvSpPr>
        <p:spPr>
          <a:xfrm>
            <a:off x="9281374" y="488302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70898ACE-BE9E-49B3-A17E-96C3B7D301E8}"/>
              </a:ext>
            </a:extLst>
          </p:cNvPr>
          <p:cNvSpPr/>
          <p:nvPr/>
        </p:nvSpPr>
        <p:spPr>
          <a:xfrm>
            <a:off x="7765861" y="531984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8DE6C16E-B5D4-40D0-81F6-4ABF9378161F}"/>
              </a:ext>
            </a:extLst>
          </p:cNvPr>
          <p:cNvSpPr/>
          <p:nvPr/>
        </p:nvSpPr>
        <p:spPr>
          <a:xfrm>
            <a:off x="7918261" y="547224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8A0AFEA5-7B28-4901-BC8E-1437E4FDAEA6}"/>
              </a:ext>
            </a:extLst>
          </p:cNvPr>
          <p:cNvSpPr/>
          <p:nvPr/>
        </p:nvSpPr>
        <p:spPr>
          <a:xfrm>
            <a:off x="7956464" y="5011782"/>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8B220BE3-CFD4-4E84-A876-168659F9CBBD}"/>
              </a:ext>
            </a:extLst>
          </p:cNvPr>
          <p:cNvSpPr/>
          <p:nvPr/>
        </p:nvSpPr>
        <p:spPr>
          <a:xfrm>
            <a:off x="8108864" y="5164182"/>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B36DB02B-E33F-40BE-BD26-6F0A55EFA728}"/>
              </a:ext>
            </a:extLst>
          </p:cNvPr>
          <p:cNvSpPr/>
          <p:nvPr/>
        </p:nvSpPr>
        <p:spPr>
          <a:xfrm>
            <a:off x="7681368" y="543207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FBFA761F-E287-45ED-86EC-73CE8F9DF4C7}"/>
              </a:ext>
            </a:extLst>
          </p:cNvPr>
          <p:cNvSpPr/>
          <p:nvPr/>
        </p:nvSpPr>
        <p:spPr>
          <a:xfrm>
            <a:off x="7560761" y="508840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ACA6B2AC-7ACF-4AC6-812B-E68766AB8A3F}"/>
              </a:ext>
            </a:extLst>
          </p:cNvPr>
          <p:cNvSpPr/>
          <p:nvPr/>
        </p:nvSpPr>
        <p:spPr>
          <a:xfrm>
            <a:off x="7977495" y="5334911"/>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24EFF8E7-F20A-458B-A5FB-7FA0A1F6C3F2}"/>
              </a:ext>
            </a:extLst>
          </p:cNvPr>
          <p:cNvSpPr/>
          <p:nvPr/>
        </p:nvSpPr>
        <p:spPr>
          <a:xfrm>
            <a:off x="7681368" y="543207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2D6D-A0E4-C3C4-F0A6-95FCD46796F6}"/>
              </a:ext>
            </a:extLst>
          </p:cNvPr>
          <p:cNvSpPr>
            <a:spLocks noGrp="1"/>
          </p:cNvSpPr>
          <p:nvPr>
            <p:ph type="title"/>
          </p:nvPr>
        </p:nvSpPr>
        <p:spPr/>
        <p:txBody>
          <a:bodyPr/>
          <a:lstStyle/>
          <a:p>
            <a:r>
              <a:rPr lang="en-US" dirty="0"/>
              <a:t>A natural solution: Use </a:t>
            </a:r>
            <a:r>
              <a:rPr lang="en-US" b="1" dirty="0">
                <a:solidFill>
                  <a:schemeClr val="accent1"/>
                </a:solidFill>
              </a:rPr>
              <a:t>regression</a:t>
            </a:r>
          </a:p>
        </p:txBody>
      </p:sp>
      <p:sp>
        <p:nvSpPr>
          <p:cNvPr id="3" name="Content Placeholder 2">
            <a:extLst>
              <a:ext uri="{FF2B5EF4-FFF2-40B4-BE49-F238E27FC236}">
                <a16:creationId xmlns:a16="http://schemas.microsoft.com/office/drawing/2014/main" id="{8DA684F5-2D15-3219-0BE5-5F2FAC55A8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049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8A88-2E87-DF78-1430-76065CED3368}"/>
              </a:ext>
            </a:extLst>
          </p:cNvPr>
          <p:cNvSpPr>
            <a:spLocks noGrp="1"/>
          </p:cNvSpPr>
          <p:nvPr>
            <p:ph type="title"/>
          </p:nvPr>
        </p:nvSpPr>
        <p:spPr/>
        <p:txBody>
          <a:bodyPr/>
          <a:lstStyle/>
          <a:p>
            <a:r>
              <a:rPr lang="en-US" dirty="0"/>
              <a:t>A better solution: use </a:t>
            </a:r>
            <a:r>
              <a:rPr lang="en-US" b="1" dirty="0">
                <a:solidFill>
                  <a:schemeClr val="accent1"/>
                </a:solidFill>
              </a:rPr>
              <a:t>debiased ML</a:t>
            </a:r>
            <a:r>
              <a:rPr lang="en-US" dirty="0"/>
              <a:t> estimator</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9CD7135-9F5F-B6BD-5901-D80C9319AEE1}"/>
                  </a:ext>
                </a:extLst>
              </p:cNvPr>
              <p:cNvSpPr txBox="1">
                <a:spLocks/>
              </p:cNvSpPr>
              <p:nvPr/>
            </p:nvSpPr>
            <p:spPr>
              <a:xfrm>
                <a:off x="838200" y="1825624"/>
                <a:ext cx="6111240" cy="480676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standard predictor,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𝑡</m:t>
                        </m:r>
                        <m:r>
                          <a:rPr lang="en-US" i="1" smtClean="0">
                            <a:latin typeface="Cambria Math" panose="02040503050406030204" pitchFamily="18" charset="0"/>
                          </a:rPr>
                          <m:t>, </m:t>
                        </m:r>
                        <m:r>
                          <a:rPr lang="en-US" i="1" smtClean="0">
                            <a:latin typeface="Cambria Math" panose="02040503050406030204" pitchFamily="18" charset="0"/>
                          </a:rPr>
                          <m:t>𝑤</m:t>
                        </m:r>
                      </m:e>
                    </m:d>
                    <m:r>
                      <a:rPr lang="en-US" i="1" smtClean="0">
                        <a:latin typeface="Cambria Math" panose="02040503050406030204" pitchFamily="18" charset="0"/>
                      </a:rPr>
                      <m:t>+</m:t>
                    </m:r>
                    <m:r>
                      <a:rPr lang="en-US" i="1" smtClean="0">
                        <a:latin typeface="Cambria Math" panose="02040503050406030204" pitchFamily="18" charset="0"/>
                      </a:rPr>
                      <m:t>𝜖</m:t>
                    </m:r>
                  </m:oMath>
                </a14:m>
                <a:endParaRPr lang="en-US" dirty="0"/>
              </a:p>
              <a:p>
                <a:pPr marL="0" indent="0">
                  <a:buFont typeface="Arial" panose="020B0604020202020204" pitchFamily="34" charset="0"/>
                  <a:buNone/>
                </a:pPr>
                <a:r>
                  <a:rPr lang="en-US" dirty="0"/>
                  <a:t>may not provide the right estimate for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smtClean="0">
                            <a:latin typeface="Cambria Math" panose="02040503050406030204" pitchFamily="18" charset="0"/>
                          </a:rPr>
                          <m:t>𝑦</m:t>
                        </m:r>
                      </m:num>
                      <m:den>
                        <m:r>
                          <a:rPr lang="en-US" i="1" smtClean="0">
                            <a:latin typeface="Cambria Math" panose="02040503050406030204" pitchFamily="18" charset="0"/>
                          </a:rPr>
                          <m:t>𝜕</m:t>
                        </m:r>
                        <m:r>
                          <a:rPr lang="en-US" i="1" smtClean="0">
                            <a:latin typeface="Cambria Math" panose="02040503050406030204" pitchFamily="18" charset="0"/>
                          </a:rPr>
                          <m:t>𝑡</m:t>
                        </m:r>
                      </m:den>
                    </m:f>
                  </m:oMath>
                </a14:m>
                <a:r>
                  <a:rPr lang="en-US" dirty="0"/>
                  <a:t>.</a:t>
                </a:r>
              </a:p>
              <a:p>
                <a:pPr marL="0" indent="0">
                  <a:buFont typeface="Arial" panose="020B0604020202020204" pitchFamily="34" charset="0"/>
                  <a:buNone/>
                </a:pPr>
                <a:endParaRPr lang="en-US" sz="400" dirty="0"/>
              </a:p>
              <a:p>
                <a:pPr marL="0" indent="0">
                  <a:buFont typeface="Arial" panose="020B0604020202020204" pitchFamily="34" charset="0"/>
                  <a:buNone/>
                </a:pPr>
                <a:r>
                  <a:rPr lang="en-US" b="1" dirty="0"/>
                  <a:t>Debiased-ML </a:t>
                </a:r>
                <a:r>
                  <a:rPr lang="en-US" sz="2200" dirty="0"/>
                  <a:t>[</a:t>
                </a:r>
                <a:r>
                  <a:rPr lang="en-US" sz="2200" dirty="0" err="1"/>
                  <a:t>Chernozhukov</a:t>
                </a:r>
                <a:r>
                  <a:rPr lang="en-US" sz="2200" dirty="0"/>
                  <a:t> et al. 2016]</a:t>
                </a:r>
                <a:r>
                  <a:rPr lang="en-US" b="1" dirty="0"/>
                  <a:t>: </a:t>
                </a:r>
              </a:p>
              <a:p>
                <a:r>
                  <a:rPr lang="en-US" dirty="0">
                    <a:solidFill>
                      <a:schemeClr val="accent1"/>
                    </a:solidFill>
                  </a:rPr>
                  <a:t>Stage 1: </a:t>
                </a:r>
                <a:r>
                  <a:rPr lang="en-US" dirty="0"/>
                  <a:t>Break down conditional estimation into two prediction sub-tasks.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r>
                        <a:rPr lang="en-US" i="1" smtClean="0">
                          <a:latin typeface="Cambria Math" panose="02040503050406030204" pitchFamily="18" charset="0"/>
                        </a:rPr>
                        <m:t>=</m:t>
                      </m:r>
                      <m:r>
                        <a:rPr lang="en-US" i="1" smtClean="0">
                          <a:latin typeface="Cambria Math" panose="02040503050406030204" pitchFamily="18" charset="0"/>
                        </a:rPr>
                        <m:t>𝑔</m:t>
                      </m:r>
                      <m:d>
                        <m:dPr>
                          <m:ctrlPr>
                            <a:rPr lang="en-US" i="1" smtClean="0">
                              <a:latin typeface="Cambria Math" panose="02040503050406030204" pitchFamily="18" charset="0"/>
                            </a:rPr>
                          </m:ctrlPr>
                        </m:dPr>
                        <m:e>
                          <m:r>
                            <a:rPr lang="en-US" i="1" smtClean="0">
                              <a:latin typeface="Cambria Math" panose="02040503050406030204" pitchFamily="18" charset="0"/>
                            </a:rPr>
                            <m:t>𝑤</m:t>
                          </m:r>
                        </m:e>
                      </m:d>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oMath>
                  </m:oMathPara>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𝑡</m:t>
                          </m:r>
                        </m:e>
                      </m:acc>
                      <m:r>
                        <a:rPr lang="en-US" i="1" smtClean="0">
                          <a:latin typeface="Cambria Math" panose="02040503050406030204" pitchFamily="18" charset="0"/>
                        </a:rPr>
                        <m:t>=</m:t>
                      </m:r>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i="1" smtClean="0">
                              <a:latin typeface="Cambria Math" panose="02040503050406030204" pitchFamily="18" charset="0"/>
                            </a:rPr>
                            <m:t>𝑤</m:t>
                          </m:r>
                        </m:e>
                      </m:d>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𝑡</m:t>
                          </m:r>
                        </m:e>
                      </m:acc>
                    </m:oMath>
                  </m:oMathPara>
                </a14:m>
                <a:endParaRPr lang="en-US" dirty="0"/>
              </a:p>
              <a:p>
                <a:pPr marL="0" indent="0">
                  <a:buFont typeface="Arial" panose="020B0604020202020204" pitchFamily="34" charset="0"/>
                  <a:buNone/>
                </a:pPr>
                <a14:m>
                  <m:oMath xmlns:m="http://schemas.openxmlformats.org/officeDocument/2006/math">
                    <m:acc>
                      <m:accPr>
                        <m:chr m:val="̃"/>
                        <m:ctrlPr>
                          <a:rPr lang="en-US" sz="2600" i="1">
                            <a:latin typeface="Cambria Math" panose="02040503050406030204" pitchFamily="18" charset="0"/>
                          </a:rPr>
                        </m:ctrlPr>
                      </m:accPr>
                      <m:e>
                        <m:r>
                          <a:rPr lang="en-US" sz="2600" i="1" smtClean="0">
                            <a:latin typeface="Cambria Math" panose="02040503050406030204" pitchFamily="18" charset="0"/>
                          </a:rPr>
                          <m:t>𝑦</m:t>
                        </m:r>
                      </m:e>
                    </m:acc>
                  </m:oMath>
                </a14:m>
                <a:r>
                  <a:rPr lang="en-US" sz="2600" i="1" dirty="0"/>
                  <a:t> and </a:t>
                </a:r>
                <a14:m>
                  <m:oMath xmlns:m="http://schemas.openxmlformats.org/officeDocument/2006/math">
                    <m:acc>
                      <m:accPr>
                        <m:chr m:val="̃"/>
                        <m:ctrlPr>
                          <a:rPr lang="en-US" sz="2600" i="1" smtClean="0">
                            <a:latin typeface="Cambria Math" panose="02040503050406030204" pitchFamily="18" charset="0"/>
                          </a:rPr>
                        </m:ctrlPr>
                      </m:accPr>
                      <m:e>
                        <m:r>
                          <a:rPr lang="en-US" sz="2600" i="1" smtClean="0">
                            <a:latin typeface="Cambria Math" panose="02040503050406030204" pitchFamily="18" charset="0"/>
                          </a:rPr>
                          <m:t>𝑡</m:t>
                        </m:r>
                      </m:e>
                    </m:acc>
                  </m:oMath>
                </a14:m>
                <a:r>
                  <a:rPr lang="en-US" sz="2600" i="1" dirty="0"/>
                  <a:t> refer to the unconfounded variation in </a:t>
                </a:r>
                <a14:m>
                  <m:oMath xmlns:m="http://schemas.openxmlformats.org/officeDocument/2006/math">
                    <m:r>
                      <a:rPr lang="en-US" sz="2600" i="1" smtClean="0">
                        <a:latin typeface="Cambria Math" panose="02040503050406030204" pitchFamily="18" charset="0"/>
                      </a:rPr>
                      <m:t>𝑌</m:t>
                    </m:r>
                  </m:oMath>
                </a14:m>
                <a:r>
                  <a:rPr lang="en-US" sz="2600" i="1" dirty="0"/>
                  <a:t> and </a:t>
                </a:r>
                <a14:m>
                  <m:oMath xmlns:m="http://schemas.openxmlformats.org/officeDocument/2006/math">
                    <m:r>
                      <a:rPr lang="en-US" sz="2600" i="1" smtClean="0">
                        <a:latin typeface="Cambria Math" panose="02040503050406030204" pitchFamily="18" charset="0"/>
                      </a:rPr>
                      <m:t>𝑇</m:t>
                    </m:r>
                  </m:oMath>
                </a14:m>
                <a:r>
                  <a:rPr lang="en-US" sz="2600" i="1" dirty="0"/>
                  <a:t> respectively after conditioning on w.</a:t>
                </a:r>
              </a:p>
              <a:p>
                <a:r>
                  <a:rPr lang="en-US" dirty="0">
                    <a:solidFill>
                      <a:schemeClr val="accent1"/>
                    </a:solidFill>
                  </a:rPr>
                  <a:t>Stage 2: </a:t>
                </a:r>
                <a:r>
                  <a:rPr lang="en-US" dirty="0"/>
                  <a:t>A final regression of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oMath>
                </a14:m>
                <a:r>
                  <a:rPr lang="en-US" dirty="0"/>
                  <a:t> 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𝑡</m:t>
                        </m:r>
                      </m:e>
                    </m:acc>
                  </m:oMath>
                </a14:m>
                <a:r>
                  <a:rPr lang="en-US" dirty="0"/>
                  <a:t> gives the causal effect.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r>
                        <a:rPr lang="en-US" i="1" smtClean="0">
                          <a:latin typeface="Cambria Math" panose="02040503050406030204" pitchFamily="18" charset="0"/>
                        </a:rPr>
                        <m:t>~ </m:t>
                      </m:r>
                      <m:r>
                        <a:rPr lang="en-US" i="1" smtClean="0">
                          <a:latin typeface="Cambria Math" panose="02040503050406030204" pitchFamily="18" charset="0"/>
                        </a:rPr>
                        <m:t>𝛽</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smtClean="0">
                          <a:latin typeface="Cambria Math" panose="02040503050406030204" pitchFamily="18" charset="0"/>
                        </a:rPr>
                        <m:t>+</m:t>
                      </m:r>
                      <m:r>
                        <a:rPr lang="en-US" i="1" smtClean="0">
                          <a:latin typeface="Cambria Math" panose="02040503050406030204" pitchFamily="18" charset="0"/>
                        </a:rPr>
                        <m:t>𝜖</m:t>
                      </m:r>
                    </m:oMath>
                  </m:oMathPara>
                </a14:m>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89CD7135-9F5F-B6BD-5901-D80C9319AEE1}"/>
                  </a:ext>
                </a:extLst>
              </p:cNvPr>
              <p:cNvSpPr txBox="1">
                <a:spLocks noRot="1" noChangeAspect="1" noMove="1" noResize="1" noEditPoints="1" noAdjustHandles="1" noChangeArrowheads="1" noChangeShapeType="1" noTextEdit="1"/>
              </p:cNvSpPr>
              <p:nvPr/>
            </p:nvSpPr>
            <p:spPr>
              <a:xfrm>
                <a:off x="838200" y="1825624"/>
                <a:ext cx="6111240" cy="4806765"/>
              </a:xfrm>
              <a:prstGeom prst="rect">
                <a:avLst/>
              </a:prstGeom>
              <a:blipFill>
                <a:blip r:embed="rId2"/>
                <a:stretch>
                  <a:fillRect l="-1597" t="-2281" r="-209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98DA66FA-4005-9728-550A-7B6AB649E4EC}"/>
              </a:ext>
            </a:extLst>
          </p:cNvPr>
          <p:cNvCxnSpPr>
            <a:cxnSpLocks/>
          </p:cNvCxnSpPr>
          <p:nvPr/>
        </p:nvCxnSpPr>
        <p:spPr>
          <a:xfrm flipV="1">
            <a:off x="7205088" y="1270000"/>
            <a:ext cx="0" cy="2126846"/>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0EC2A6-90A3-B5C9-F13D-E7BF1F98E5B4}"/>
              </a:ext>
            </a:extLst>
          </p:cNvPr>
          <p:cNvCxnSpPr>
            <a:cxnSpLocks/>
          </p:cNvCxnSpPr>
          <p:nvPr/>
        </p:nvCxnSpPr>
        <p:spPr>
          <a:xfrm>
            <a:off x="7205088" y="3393125"/>
            <a:ext cx="1969392" cy="372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B71332-F43A-6047-369C-4835F899D9E7}"/>
              </a:ext>
            </a:extLst>
          </p:cNvPr>
          <p:cNvSpPr txBox="1"/>
          <p:nvPr/>
        </p:nvSpPr>
        <p:spPr>
          <a:xfrm rot="16200000">
            <a:off x="6059774" y="2235724"/>
            <a:ext cx="1769545" cy="461665"/>
          </a:xfrm>
          <a:prstGeom prst="rect">
            <a:avLst/>
          </a:prstGeom>
          <a:noFill/>
        </p:spPr>
        <p:txBody>
          <a:bodyPr wrap="square" rtlCol="0">
            <a:spAutoFit/>
          </a:bodyPr>
          <a:lstStyle/>
          <a:p>
            <a:r>
              <a:rPr lang="en-US" sz="2400" dirty="0"/>
              <a:t>Outcome (Y)</a:t>
            </a:r>
          </a:p>
        </p:txBody>
      </p:sp>
      <p:sp>
        <p:nvSpPr>
          <p:cNvPr id="8" name="TextBox 7">
            <a:extLst>
              <a:ext uri="{FF2B5EF4-FFF2-40B4-BE49-F238E27FC236}">
                <a16:creationId xmlns:a16="http://schemas.microsoft.com/office/drawing/2014/main" id="{26C202E1-733F-302D-ED7C-9B6FC413AFF2}"/>
              </a:ext>
            </a:extLst>
          </p:cNvPr>
          <p:cNvSpPr txBox="1"/>
          <p:nvPr/>
        </p:nvSpPr>
        <p:spPr>
          <a:xfrm>
            <a:off x="7050551" y="3396846"/>
            <a:ext cx="2560805" cy="461665"/>
          </a:xfrm>
          <a:prstGeom prst="rect">
            <a:avLst/>
          </a:prstGeom>
          <a:noFill/>
        </p:spPr>
        <p:txBody>
          <a:bodyPr wrap="square" rtlCol="0">
            <a:spAutoFit/>
          </a:bodyPr>
          <a:lstStyle/>
          <a:p>
            <a:r>
              <a:rPr lang="en-US" sz="2400" dirty="0"/>
              <a:t>Confounder (W)</a:t>
            </a:r>
          </a:p>
        </p:txBody>
      </p:sp>
      <p:cxnSp>
        <p:nvCxnSpPr>
          <p:cNvPr id="9" name="Straight Arrow Connector 8">
            <a:extLst>
              <a:ext uri="{FF2B5EF4-FFF2-40B4-BE49-F238E27FC236}">
                <a16:creationId xmlns:a16="http://schemas.microsoft.com/office/drawing/2014/main" id="{6FB1A751-4264-F832-5524-294CCCE83500}"/>
              </a:ext>
            </a:extLst>
          </p:cNvPr>
          <p:cNvCxnSpPr>
            <a:cxnSpLocks/>
          </p:cNvCxnSpPr>
          <p:nvPr/>
        </p:nvCxnSpPr>
        <p:spPr>
          <a:xfrm flipV="1">
            <a:off x="9920430" y="1270000"/>
            <a:ext cx="0" cy="2126846"/>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3F0E30-D590-0F93-2A67-7ED59D6B3D0D}"/>
              </a:ext>
            </a:extLst>
          </p:cNvPr>
          <p:cNvCxnSpPr>
            <a:cxnSpLocks/>
          </p:cNvCxnSpPr>
          <p:nvPr/>
        </p:nvCxnSpPr>
        <p:spPr>
          <a:xfrm>
            <a:off x="9920430" y="3393125"/>
            <a:ext cx="1969392" cy="372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7AF3201-619B-69E5-4B13-E19F99F8E8EA}"/>
              </a:ext>
            </a:extLst>
          </p:cNvPr>
          <p:cNvSpPr txBox="1"/>
          <p:nvPr/>
        </p:nvSpPr>
        <p:spPr>
          <a:xfrm rot="16200000">
            <a:off x="8695424" y="2156031"/>
            <a:ext cx="1928929" cy="461665"/>
          </a:xfrm>
          <a:prstGeom prst="rect">
            <a:avLst/>
          </a:prstGeom>
          <a:noFill/>
        </p:spPr>
        <p:txBody>
          <a:bodyPr wrap="square" rtlCol="0">
            <a:spAutoFit/>
          </a:bodyPr>
          <a:lstStyle/>
          <a:p>
            <a:r>
              <a:rPr lang="en-US" sz="2400" dirty="0"/>
              <a:t>Treatment (T)</a:t>
            </a:r>
          </a:p>
        </p:txBody>
      </p:sp>
      <p:sp>
        <p:nvSpPr>
          <p:cNvPr id="12" name="TextBox 11">
            <a:extLst>
              <a:ext uri="{FF2B5EF4-FFF2-40B4-BE49-F238E27FC236}">
                <a16:creationId xmlns:a16="http://schemas.microsoft.com/office/drawing/2014/main" id="{EF195D07-5587-018D-1994-E5584AFCC9B8}"/>
              </a:ext>
            </a:extLst>
          </p:cNvPr>
          <p:cNvSpPr txBox="1"/>
          <p:nvPr/>
        </p:nvSpPr>
        <p:spPr>
          <a:xfrm>
            <a:off x="9765893" y="3396846"/>
            <a:ext cx="2253387" cy="461665"/>
          </a:xfrm>
          <a:prstGeom prst="rect">
            <a:avLst/>
          </a:prstGeom>
          <a:noFill/>
        </p:spPr>
        <p:txBody>
          <a:bodyPr wrap="square" rtlCol="0">
            <a:spAutoFit/>
          </a:bodyPr>
          <a:lstStyle/>
          <a:p>
            <a:r>
              <a:rPr lang="en-US" sz="2400" dirty="0"/>
              <a:t>Confounder (W)</a:t>
            </a:r>
          </a:p>
        </p:txBody>
      </p:sp>
      <p:sp>
        <p:nvSpPr>
          <p:cNvPr id="13" name="Oval 12">
            <a:extLst>
              <a:ext uri="{FF2B5EF4-FFF2-40B4-BE49-F238E27FC236}">
                <a16:creationId xmlns:a16="http://schemas.microsoft.com/office/drawing/2014/main" id="{B85BA6D8-2562-97AB-E5F6-7A02EB8BA1C5}"/>
              </a:ext>
            </a:extLst>
          </p:cNvPr>
          <p:cNvSpPr/>
          <p:nvPr/>
        </p:nvSpPr>
        <p:spPr>
          <a:xfrm>
            <a:off x="8320315" y="166568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629C187-A3CA-E1A5-1D71-7D5579A4C42E}"/>
              </a:ext>
            </a:extLst>
          </p:cNvPr>
          <p:cNvSpPr/>
          <p:nvPr/>
        </p:nvSpPr>
        <p:spPr>
          <a:xfrm>
            <a:off x="8047220" y="171303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4B58BE4-647D-6C67-3AED-3AE4AF4CEB4A}"/>
              </a:ext>
            </a:extLst>
          </p:cNvPr>
          <p:cNvSpPr/>
          <p:nvPr/>
        </p:nvSpPr>
        <p:spPr>
          <a:xfrm>
            <a:off x="8197459" y="155307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09C86A-D894-8A4D-175A-88CFCD55EFE7}"/>
              </a:ext>
            </a:extLst>
          </p:cNvPr>
          <p:cNvSpPr/>
          <p:nvPr/>
        </p:nvSpPr>
        <p:spPr>
          <a:xfrm>
            <a:off x="8047220" y="171303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BBACC89-5D93-E14B-A8A7-D5F73833CFC1}"/>
              </a:ext>
            </a:extLst>
          </p:cNvPr>
          <p:cNvSpPr/>
          <p:nvPr/>
        </p:nvSpPr>
        <p:spPr>
          <a:xfrm>
            <a:off x="8381732" y="121715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93BE456-48C9-538C-DD8A-9E7C3530F64C}"/>
              </a:ext>
            </a:extLst>
          </p:cNvPr>
          <p:cNvSpPr/>
          <p:nvPr/>
        </p:nvSpPr>
        <p:spPr>
          <a:xfrm>
            <a:off x="8075866" y="165907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7503D48-1C68-4266-B3CE-4B91D4548740}"/>
              </a:ext>
            </a:extLst>
          </p:cNvPr>
          <p:cNvSpPr/>
          <p:nvPr/>
        </p:nvSpPr>
        <p:spPr>
          <a:xfrm>
            <a:off x="7878019" y="178986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C37C49-C72C-490B-4F57-E655D8912A0B}"/>
              </a:ext>
            </a:extLst>
          </p:cNvPr>
          <p:cNvSpPr/>
          <p:nvPr/>
        </p:nvSpPr>
        <p:spPr>
          <a:xfrm>
            <a:off x="7329916" y="1714091"/>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95FA042-4D53-26E2-B050-C2F72095233A}"/>
              </a:ext>
            </a:extLst>
          </p:cNvPr>
          <p:cNvSpPr/>
          <p:nvPr/>
        </p:nvSpPr>
        <p:spPr>
          <a:xfrm>
            <a:off x="7673121" y="183837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91240FB-8367-322D-8C7F-D22FFE983C82}"/>
              </a:ext>
            </a:extLst>
          </p:cNvPr>
          <p:cNvSpPr/>
          <p:nvPr/>
        </p:nvSpPr>
        <p:spPr>
          <a:xfrm>
            <a:off x="8186253" y="1285645"/>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A6D290-E4EA-5933-8F48-88E57565F118}"/>
              </a:ext>
            </a:extLst>
          </p:cNvPr>
          <p:cNvSpPr/>
          <p:nvPr/>
        </p:nvSpPr>
        <p:spPr>
          <a:xfrm>
            <a:off x="7441161" y="186206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773A26-FCEC-BAFA-9EFD-9649E8CA76C0}"/>
              </a:ext>
            </a:extLst>
          </p:cNvPr>
          <p:cNvSpPr/>
          <p:nvPr/>
        </p:nvSpPr>
        <p:spPr>
          <a:xfrm>
            <a:off x="7308636" y="198355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EF69281-1CE9-4FE7-B60E-E2FDD8786E2C}"/>
              </a:ext>
            </a:extLst>
          </p:cNvPr>
          <p:cNvSpPr/>
          <p:nvPr/>
        </p:nvSpPr>
        <p:spPr>
          <a:xfrm>
            <a:off x="8404635" y="146057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84279D5-9354-1E0F-DB38-1476FDDB59F2}"/>
              </a:ext>
            </a:extLst>
          </p:cNvPr>
          <p:cNvSpPr/>
          <p:nvPr/>
        </p:nvSpPr>
        <p:spPr>
          <a:xfrm>
            <a:off x="7945714" y="162975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9F14E7B-C015-98B5-7573-DF88FA1D59ED}"/>
              </a:ext>
            </a:extLst>
          </p:cNvPr>
          <p:cNvCxnSpPr>
            <a:cxnSpLocks/>
          </p:cNvCxnSpPr>
          <p:nvPr/>
        </p:nvCxnSpPr>
        <p:spPr>
          <a:xfrm flipV="1">
            <a:off x="7212569" y="1348787"/>
            <a:ext cx="1812698" cy="695096"/>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9B1FFD87-1D62-24D7-97F3-ACB9B2343275}"/>
              </a:ext>
            </a:extLst>
          </p:cNvPr>
          <p:cNvSpPr/>
          <p:nvPr/>
        </p:nvSpPr>
        <p:spPr>
          <a:xfrm>
            <a:off x="8545979" y="130770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804E852-EB64-D491-C225-DADD44CC3F35}"/>
              </a:ext>
            </a:extLst>
          </p:cNvPr>
          <p:cNvSpPr/>
          <p:nvPr/>
        </p:nvSpPr>
        <p:spPr>
          <a:xfrm>
            <a:off x="8698379" y="149058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08EB959-3AE0-78D1-B701-7601D5F61EC2}"/>
              </a:ext>
            </a:extLst>
          </p:cNvPr>
          <p:cNvSpPr/>
          <p:nvPr/>
        </p:nvSpPr>
        <p:spPr>
          <a:xfrm>
            <a:off x="8712875" y="139665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E9FE088-5AD3-9FE7-E28B-4AC1E69DB1A0}"/>
              </a:ext>
            </a:extLst>
          </p:cNvPr>
          <p:cNvSpPr/>
          <p:nvPr/>
        </p:nvSpPr>
        <p:spPr>
          <a:xfrm rot="898069">
            <a:off x="7716011" y="202903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6002927-B57F-55BD-076A-5FA96DE10AB3}"/>
              </a:ext>
            </a:extLst>
          </p:cNvPr>
          <p:cNvSpPr/>
          <p:nvPr/>
        </p:nvSpPr>
        <p:spPr>
          <a:xfrm rot="898069">
            <a:off x="7485803" y="2073292"/>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3B6B6ADF-BD23-E6C9-03F9-E3C68DDC3E56}"/>
              </a:ext>
            </a:extLst>
          </p:cNvPr>
          <p:cNvGrpSpPr/>
          <p:nvPr/>
        </p:nvGrpSpPr>
        <p:grpSpPr>
          <a:xfrm>
            <a:off x="7226021" y="2433803"/>
            <a:ext cx="1865665" cy="746530"/>
            <a:chOff x="7226021" y="3053563"/>
            <a:chExt cx="1865665" cy="746530"/>
          </a:xfrm>
          <a:solidFill>
            <a:schemeClr val="bg2"/>
          </a:solidFill>
        </p:grpSpPr>
        <p:cxnSp>
          <p:nvCxnSpPr>
            <p:cNvPr id="34" name="Straight Connector 33">
              <a:extLst>
                <a:ext uri="{FF2B5EF4-FFF2-40B4-BE49-F238E27FC236}">
                  <a16:creationId xmlns:a16="http://schemas.microsoft.com/office/drawing/2014/main" id="{20DD1E53-4B2B-A2A9-F274-E9A643EB44EB}"/>
                </a:ext>
              </a:extLst>
            </p:cNvPr>
            <p:cNvCxnSpPr>
              <a:cxnSpLocks/>
            </p:cNvCxnSpPr>
            <p:nvPr/>
          </p:nvCxnSpPr>
          <p:spPr>
            <a:xfrm flipV="1">
              <a:off x="7226021" y="3374037"/>
              <a:ext cx="1865665" cy="19885"/>
            </a:xfrm>
            <a:prstGeom prst="line">
              <a:avLst/>
            </a:prstGeom>
            <a:grpFill/>
            <a:ln w="28575">
              <a:solidFill>
                <a:schemeClr val="accent3"/>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02C3F179-A059-50D4-A15E-351E1903CCD6}"/>
                </a:ext>
              </a:extLst>
            </p:cNvPr>
            <p:cNvSpPr/>
            <p:nvPr/>
          </p:nvSpPr>
          <p:spPr>
            <a:xfrm rot="898069">
              <a:off x="8375347" y="345532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FF0A36-D130-4BB0-A6B5-74A36E548580}"/>
                </a:ext>
              </a:extLst>
            </p:cNvPr>
            <p:cNvSpPr/>
            <p:nvPr/>
          </p:nvSpPr>
          <p:spPr>
            <a:xfrm rot="898069">
              <a:off x="7740509" y="3687483"/>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91BE441-9FF7-5CD2-C312-C768EDD33E32}"/>
                </a:ext>
              </a:extLst>
            </p:cNvPr>
            <p:cNvSpPr/>
            <p:nvPr/>
          </p:nvSpPr>
          <p:spPr>
            <a:xfrm rot="898069">
              <a:off x="8099287" y="3430542"/>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D708AE5-9E54-6960-F935-55A9F6BA5817}"/>
                </a:ext>
              </a:extLst>
            </p:cNvPr>
            <p:cNvSpPr/>
            <p:nvPr/>
          </p:nvSpPr>
          <p:spPr>
            <a:xfrm rot="898069">
              <a:off x="8285744" y="331480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20E18E-F4CC-DEBE-738F-6C33E4B5A7BE}"/>
                </a:ext>
              </a:extLst>
            </p:cNvPr>
            <p:cNvSpPr/>
            <p:nvPr/>
          </p:nvSpPr>
          <p:spPr>
            <a:xfrm rot="898069">
              <a:off x="8099287" y="3430542"/>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001D31D-8832-3A15-131E-54B8F51C807E}"/>
                </a:ext>
              </a:extLst>
            </p:cNvPr>
            <p:cNvSpPr/>
            <p:nvPr/>
          </p:nvSpPr>
          <p:spPr>
            <a:xfrm rot="898069">
              <a:off x="8140898" y="3385814"/>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582A3E1-BDAE-62FD-34D8-14029072FDE8}"/>
                </a:ext>
              </a:extLst>
            </p:cNvPr>
            <p:cNvSpPr/>
            <p:nvPr/>
          </p:nvSpPr>
          <p:spPr>
            <a:xfrm rot="898069">
              <a:off x="7510300" y="365045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0903F0D-94A3-9316-B8D5-D93A8705D0D4}"/>
                </a:ext>
              </a:extLst>
            </p:cNvPr>
            <p:cNvSpPr/>
            <p:nvPr/>
          </p:nvSpPr>
          <p:spPr>
            <a:xfrm rot="898069">
              <a:off x="7915983" y="3461067"/>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CBF428E-864D-C862-BF87-542E0B5EFD85}"/>
                </a:ext>
              </a:extLst>
            </p:cNvPr>
            <p:cNvSpPr/>
            <p:nvPr/>
          </p:nvSpPr>
          <p:spPr>
            <a:xfrm rot="898069">
              <a:off x="7406048" y="3246301"/>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52B9001-5664-978C-E30D-0DEA18DCC446}"/>
                </a:ext>
              </a:extLst>
            </p:cNvPr>
            <p:cNvSpPr/>
            <p:nvPr/>
          </p:nvSpPr>
          <p:spPr>
            <a:xfrm rot="898069">
              <a:off x="7705507" y="3455014"/>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0F0DAFB-E14B-342B-4618-71E4F138F437}"/>
                </a:ext>
              </a:extLst>
            </p:cNvPr>
            <p:cNvSpPr/>
            <p:nvPr/>
          </p:nvSpPr>
          <p:spPr>
            <a:xfrm rot="898069">
              <a:off x="8343988" y="3053563"/>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6B661A1-21AB-044D-836A-8B7801097AA3}"/>
                </a:ext>
              </a:extLst>
            </p:cNvPr>
            <p:cNvSpPr/>
            <p:nvPr/>
          </p:nvSpPr>
          <p:spPr>
            <a:xfrm rot="898069">
              <a:off x="7475299" y="3417990"/>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EC4FA05-6CC2-56B4-81ED-1FCD841CF2FA}"/>
                </a:ext>
              </a:extLst>
            </p:cNvPr>
            <p:cNvSpPr/>
            <p:nvPr/>
          </p:nvSpPr>
          <p:spPr>
            <a:xfrm rot="898069">
              <a:off x="7315893" y="3501130"/>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62A99BD-C313-19F1-FD91-A0601781AC76}"/>
                </a:ext>
              </a:extLst>
            </p:cNvPr>
            <p:cNvSpPr/>
            <p:nvPr/>
          </p:nvSpPr>
          <p:spPr>
            <a:xfrm rot="898069">
              <a:off x="8509780" y="327895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6974297-33FE-9340-7448-B0D4F33A822B}"/>
                </a:ext>
              </a:extLst>
            </p:cNvPr>
            <p:cNvSpPr/>
            <p:nvPr/>
          </p:nvSpPr>
          <p:spPr>
            <a:xfrm rot="898069">
              <a:off x="8022736" y="3323867"/>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74A252-CC4E-6012-53C9-64CFC9A856D9}"/>
                </a:ext>
              </a:extLst>
            </p:cNvPr>
            <p:cNvSpPr/>
            <p:nvPr/>
          </p:nvSpPr>
          <p:spPr>
            <a:xfrm rot="898069">
              <a:off x="8685811" y="3167784"/>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F756B9C-CAF3-FC50-4BD6-0A2B730E45BB}"/>
                </a:ext>
              </a:extLst>
            </p:cNvPr>
            <p:cNvSpPr/>
            <p:nvPr/>
          </p:nvSpPr>
          <p:spPr>
            <a:xfrm rot="898069">
              <a:off x="8785806" y="3383821"/>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FDD1820-C09C-8B37-FF56-8BA06665A9D1}"/>
                </a:ext>
              </a:extLst>
            </p:cNvPr>
            <p:cNvSpPr/>
            <p:nvPr/>
          </p:nvSpPr>
          <p:spPr>
            <a:xfrm rot="898069">
              <a:off x="8824071" y="329681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AC4F4994-C178-4B60-5639-BC55FA0455C2}"/>
              </a:ext>
            </a:extLst>
          </p:cNvPr>
          <p:cNvCxnSpPr>
            <a:cxnSpLocks/>
          </p:cNvCxnSpPr>
          <p:nvPr/>
        </p:nvCxnSpPr>
        <p:spPr>
          <a:xfrm flipV="1">
            <a:off x="9975043" y="1097729"/>
            <a:ext cx="1561510" cy="1057870"/>
          </a:xfrm>
          <a:prstGeom prst="line">
            <a:avLst/>
          </a:prstGeom>
          <a:ln w="28575"/>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2F94F95-5ADB-2C96-B39B-6D5BC07307A4}"/>
              </a:ext>
            </a:extLst>
          </p:cNvPr>
          <p:cNvGrpSpPr/>
          <p:nvPr/>
        </p:nvGrpSpPr>
        <p:grpSpPr>
          <a:xfrm rot="20951119">
            <a:off x="10035547" y="1180014"/>
            <a:ext cx="1527072" cy="900257"/>
            <a:chOff x="10138413" y="1810479"/>
            <a:chExt cx="1527072" cy="900257"/>
          </a:xfrm>
        </p:grpSpPr>
        <p:sp>
          <p:nvSpPr>
            <p:cNvPr id="55" name="Oval 54">
              <a:extLst>
                <a:ext uri="{FF2B5EF4-FFF2-40B4-BE49-F238E27FC236}">
                  <a16:creationId xmlns:a16="http://schemas.microsoft.com/office/drawing/2014/main" id="{B5C88036-639B-5620-3785-FFC44373E03F}"/>
                </a:ext>
              </a:extLst>
            </p:cNvPr>
            <p:cNvSpPr/>
            <p:nvPr/>
          </p:nvSpPr>
          <p:spPr>
            <a:xfrm>
              <a:off x="11150092" y="219051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A470FA0-2AB4-9697-F689-B1DA09D1DC7D}"/>
                </a:ext>
              </a:extLst>
            </p:cNvPr>
            <p:cNvSpPr/>
            <p:nvPr/>
          </p:nvSpPr>
          <p:spPr>
            <a:xfrm>
              <a:off x="10876997" y="223786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DE59896-2160-CCEA-1557-9FCAFA012954}"/>
                </a:ext>
              </a:extLst>
            </p:cNvPr>
            <p:cNvSpPr/>
            <p:nvPr/>
          </p:nvSpPr>
          <p:spPr>
            <a:xfrm>
              <a:off x="11027236" y="207790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F56D5E3-506C-3C4B-F7F0-880DE9867E5E}"/>
                </a:ext>
              </a:extLst>
            </p:cNvPr>
            <p:cNvSpPr/>
            <p:nvPr/>
          </p:nvSpPr>
          <p:spPr>
            <a:xfrm>
              <a:off x="10876997" y="2237868"/>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0B4E9F1-224C-5403-45DC-57D3E4E4DA49}"/>
                </a:ext>
              </a:extLst>
            </p:cNvPr>
            <p:cNvSpPr/>
            <p:nvPr/>
          </p:nvSpPr>
          <p:spPr>
            <a:xfrm>
              <a:off x="10905643" y="218391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B6E5E7D-213B-73AB-FBBC-464610C9CC1A}"/>
                </a:ext>
              </a:extLst>
            </p:cNvPr>
            <p:cNvSpPr/>
            <p:nvPr/>
          </p:nvSpPr>
          <p:spPr>
            <a:xfrm>
              <a:off x="10707796" y="231470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4871994-80A0-7EDF-E0AC-7F1D43278986}"/>
                </a:ext>
              </a:extLst>
            </p:cNvPr>
            <p:cNvSpPr/>
            <p:nvPr/>
          </p:nvSpPr>
          <p:spPr>
            <a:xfrm>
              <a:off x="10159693" y="2238925"/>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D930ED0-0D66-3087-CA46-3F4F9C29E286}"/>
                </a:ext>
              </a:extLst>
            </p:cNvPr>
            <p:cNvSpPr/>
            <p:nvPr/>
          </p:nvSpPr>
          <p:spPr>
            <a:xfrm>
              <a:off x="10502898" y="236321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AA6D3-067B-6F1B-1B9E-7644C9E5BA9D}"/>
                </a:ext>
              </a:extLst>
            </p:cNvPr>
            <p:cNvSpPr/>
            <p:nvPr/>
          </p:nvSpPr>
          <p:spPr>
            <a:xfrm>
              <a:off x="11016030" y="1810479"/>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A61FF49-19A8-DB27-4608-BD5AFF98F883}"/>
                </a:ext>
              </a:extLst>
            </p:cNvPr>
            <p:cNvSpPr/>
            <p:nvPr/>
          </p:nvSpPr>
          <p:spPr>
            <a:xfrm>
              <a:off x="10270938" y="238690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9161E76-6D2D-F008-F938-869B09947189}"/>
                </a:ext>
              </a:extLst>
            </p:cNvPr>
            <p:cNvSpPr/>
            <p:nvPr/>
          </p:nvSpPr>
          <p:spPr>
            <a:xfrm>
              <a:off x="10138413" y="2508393"/>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E8EE6D2-05C0-C24F-5791-917F651C662D}"/>
                </a:ext>
              </a:extLst>
            </p:cNvPr>
            <p:cNvSpPr/>
            <p:nvPr/>
          </p:nvSpPr>
          <p:spPr>
            <a:xfrm>
              <a:off x="11234412" y="198540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B13D667-D6B0-9967-E30C-111A15E4F7ED}"/>
                </a:ext>
              </a:extLst>
            </p:cNvPr>
            <p:cNvSpPr/>
            <p:nvPr/>
          </p:nvSpPr>
          <p:spPr>
            <a:xfrm>
              <a:off x="10775491" y="2154584"/>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8255388-C531-AD43-E498-FFF7E4FEDACB}"/>
                </a:ext>
              </a:extLst>
            </p:cNvPr>
            <p:cNvSpPr/>
            <p:nvPr/>
          </p:nvSpPr>
          <p:spPr>
            <a:xfrm>
              <a:off x="11375756" y="183254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666DDE8-B3CA-2483-CAC3-2B545D7A1595}"/>
                </a:ext>
              </a:extLst>
            </p:cNvPr>
            <p:cNvSpPr/>
            <p:nvPr/>
          </p:nvSpPr>
          <p:spPr>
            <a:xfrm>
              <a:off x="11528156" y="201542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35FEF4C-4282-A79D-8E0A-76C4659C662C}"/>
                </a:ext>
              </a:extLst>
            </p:cNvPr>
            <p:cNvSpPr/>
            <p:nvPr/>
          </p:nvSpPr>
          <p:spPr>
            <a:xfrm>
              <a:off x="11542652" y="1921487"/>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0B6C192-3762-7487-24FB-294893AB1B95}"/>
                </a:ext>
              </a:extLst>
            </p:cNvPr>
            <p:cNvSpPr/>
            <p:nvPr/>
          </p:nvSpPr>
          <p:spPr>
            <a:xfrm rot="898069">
              <a:off x="10545788" y="2553870"/>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54D4BDA-63A4-B179-3DE8-9217687F8F37}"/>
                </a:ext>
              </a:extLst>
            </p:cNvPr>
            <p:cNvSpPr/>
            <p:nvPr/>
          </p:nvSpPr>
          <p:spPr>
            <a:xfrm rot="898069">
              <a:off x="10315580" y="2598126"/>
              <a:ext cx="122833" cy="112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CBC9E157-AE57-6C2E-2DEC-7E26096D840C}"/>
              </a:ext>
            </a:extLst>
          </p:cNvPr>
          <p:cNvGrpSpPr/>
          <p:nvPr/>
        </p:nvGrpSpPr>
        <p:grpSpPr>
          <a:xfrm>
            <a:off x="10015158" y="2338877"/>
            <a:ext cx="1865665" cy="746530"/>
            <a:chOff x="7226021" y="3053563"/>
            <a:chExt cx="1865665" cy="746530"/>
          </a:xfrm>
          <a:solidFill>
            <a:schemeClr val="bg2"/>
          </a:solidFill>
        </p:grpSpPr>
        <p:cxnSp>
          <p:nvCxnSpPr>
            <p:cNvPr id="74" name="Straight Connector 73">
              <a:extLst>
                <a:ext uri="{FF2B5EF4-FFF2-40B4-BE49-F238E27FC236}">
                  <a16:creationId xmlns:a16="http://schemas.microsoft.com/office/drawing/2014/main" id="{57F9B7AE-A110-54A9-34A5-6022684C0ABC}"/>
                </a:ext>
              </a:extLst>
            </p:cNvPr>
            <p:cNvCxnSpPr>
              <a:cxnSpLocks/>
            </p:cNvCxnSpPr>
            <p:nvPr/>
          </p:nvCxnSpPr>
          <p:spPr>
            <a:xfrm flipV="1">
              <a:off x="7226021" y="3374037"/>
              <a:ext cx="1865665" cy="19885"/>
            </a:xfrm>
            <a:prstGeom prst="line">
              <a:avLst/>
            </a:prstGeom>
            <a:grpFill/>
            <a:ln w="28575">
              <a:solidFill>
                <a:schemeClr val="accent3"/>
              </a:solidFill>
            </a:ln>
          </p:spPr>
          <p:style>
            <a:lnRef idx="2">
              <a:schemeClr val="accent1"/>
            </a:lnRef>
            <a:fillRef idx="0">
              <a:schemeClr val="accent1"/>
            </a:fillRef>
            <a:effectRef idx="1">
              <a:schemeClr val="accent1"/>
            </a:effectRef>
            <a:fontRef idx="minor">
              <a:schemeClr val="tx1"/>
            </a:fontRef>
          </p:style>
        </p:cxnSp>
        <p:sp>
          <p:nvSpPr>
            <p:cNvPr id="75" name="Oval 74">
              <a:extLst>
                <a:ext uri="{FF2B5EF4-FFF2-40B4-BE49-F238E27FC236}">
                  <a16:creationId xmlns:a16="http://schemas.microsoft.com/office/drawing/2014/main" id="{47610B7D-7267-EFD1-D3EC-CF04CF4E871F}"/>
                </a:ext>
              </a:extLst>
            </p:cNvPr>
            <p:cNvSpPr/>
            <p:nvPr/>
          </p:nvSpPr>
          <p:spPr>
            <a:xfrm rot="898069">
              <a:off x="8375347" y="345532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E35A39C-9A69-4A61-98F6-5439A4C662DD}"/>
                </a:ext>
              </a:extLst>
            </p:cNvPr>
            <p:cNvSpPr/>
            <p:nvPr/>
          </p:nvSpPr>
          <p:spPr>
            <a:xfrm rot="898069">
              <a:off x="7740509" y="3687483"/>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6A6919A-846A-006A-ECD1-FDE7AC2F866E}"/>
                </a:ext>
              </a:extLst>
            </p:cNvPr>
            <p:cNvSpPr/>
            <p:nvPr/>
          </p:nvSpPr>
          <p:spPr>
            <a:xfrm rot="898069">
              <a:off x="8099287" y="3430542"/>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36347D5-E561-1BBE-2336-29A13512968B}"/>
                </a:ext>
              </a:extLst>
            </p:cNvPr>
            <p:cNvSpPr/>
            <p:nvPr/>
          </p:nvSpPr>
          <p:spPr>
            <a:xfrm rot="898069">
              <a:off x="8285744" y="331480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33D313A-1278-E2D6-959B-9A8D064162CB}"/>
                </a:ext>
              </a:extLst>
            </p:cNvPr>
            <p:cNvSpPr/>
            <p:nvPr/>
          </p:nvSpPr>
          <p:spPr>
            <a:xfrm rot="898069">
              <a:off x="8099287" y="3430542"/>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101C7D8-3F41-7DD2-A9B8-7270A66C3F62}"/>
                </a:ext>
              </a:extLst>
            </p:cNvPr>
            <p:cNvSpPr/>
            <p:nvPr/>
          </p:nvSpPr>
          <p:spPr>
            <a:xfrm rot="898069">
              <a:off x="8140898" y="3385814"/>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D1EBC13-2B38-D9B6-4D93-582691D6AB36}"/>
                </a:ext>
              </a:extLst>
            </p:cNvPr>
            <p:cNvSpPr/>
            <p:nvPr/>
          </p:nvSpPr>
          <p:spPr>
            <a:xfrm rot="898069">
              <a:off x="7510300" y="365045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61BDB7-C4F5-BDE7-8647-2EDC5691D8CF}"/>
                </a:ext>
              </a:extLst>
            </p:cNvPr>
            <p:cNvSpPr/>
            <p:nvPr/>
          </p:nvSpPr>
          <p:spPr>
            <a:xfrm rot="898069">
              <a:off x="7915983" y="3461067"/>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6A2AE2F-636D-47DF-6F7E-DDAF905432AE}"/>
                </a:ext>
              </a:extLst>
            </p:cNvPr>
            <p:cNvSpPr/>
            <p:nvPr/>
          </p:nvSpPr>
          <p:spPr>
            <a:xfrm rot="898069">
              <a:off x="7406048" y="3246301"/>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1DFE22-E1D6-F592-5F3A-990C80D0DF18}"/>
                </a:ext>
              </a:extLst>
            </p:cNvPr>
            <p:cNvSpPr/>
            <p:nvPr/>
          </p:nvSpPr>
          <p:spPr>
            <a:xfrm rot="898069">
              <a:off x="7705507" y="3455014"/>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BE61D57-757C-66A5-3183-7F8B3ED8DB9C}"/>
                </a:ext>
              </a:extLst>
            </p:cNvPr>
            <p:cNvSpPr/>
            <p:nvPr/>
          </p:nvSpPr>
          <p:spPr>
            <a:xfrm rot="898069">
              <a:off x="8343988" y="3053563"/>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290ACC4-EE29-707D-3228-E64B59C47081}"/>
                </a:ext>
              </a:extLst>
            </p:cNvPr>
            <p:cNvSpPr/>
            <p:nvPr/>
          </p:nvSpPr>
          <p:spPr>
            <a:xfrm rot="898069">
              <a:off x="7475299" y="3417990"/>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D9987D2-72A8-23CF-8BA9-C9942BFA4648}"/>
                </a:ext>
              </a:extLst>
            </p:cNvPr>
            <p:cNvSpPr/>
            <p:nvPr/>
          </p:nvSpPr>
          <p:spPr>
            <a:xfrm rot="898069">
              <a:off x="7315893" y="3501130"/>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AE7FD79-9847-DB9F-A84A-CCA3B6DCA07B}"/>
                </a:ext>
              </a:extLst>
            </p:cNvPr>
            <p:cNvSpPr/>
            <p:nvPr/>
          </p:nvSpPr>
          <p:spPr>
            <a:xfrm rot="898069">
              <a:off x="8509780" y="327895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4707EDA-6B0A-9A79-A9C5-4DC70E63B0D9}"/>
                </a:ext>
              </a:extLst>
            </p:cNvPr>
            <p:cNvSpPr/>
            <p:nvPr/>
          </p:nvSpPr>
          <p:spPr>
            <a:xfrm rot="898069">
              <a:off x="8022736" y="3323867"/>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296F08F-C296-8863-BBA1-7D26AC79738F}"/>
                </a:ext>
              </a:extLst>
            </p:cNvPr>
            <p:cNvSpPr/>
            <p:nvPr/>
          </p:nvSpPr>
          <p:spPr>
            <a:xfrm rot="898069">
              <a:off x="8685811" y="3167784"/>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9F19636-3F7F-E0DB-30CE-61AC702397C4}"/>
                </a:ext>
              </a:extLst>
            </p:cNvPr>
            <p:cNvSpPr/>
            <p:nvPr/>
          </p:nvSpPr>
          <p:spPr>
            <a:xfrm rot="898069">
              <a:off x="8785806" y="3383821"/>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CB20EC7-E257-C748-A26F-4BBA990CA613}"/>
                </a:ext>
              </a:extLst>
            </p:cNvPr>
            <p:cNvSpPr/>
            <p:nvPr/>
          </p:nvSpPr>
          <p:spPr>
            <a:xfrm rot="898069">
              <a:off x="8824071" y="3296819"/>
              <a:ext cx="122833" cy="11261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3" name="Straight Arrow Connector 92">
            <a:extLst>
              <a:ext uri="{FF2B5EF4-FFF2-40B4-BE49-F238E27FC236}">
                <a16:creationId xmlns:a16="http://schemas.microsoft.com/office/drawing/2014/main" id="{AD49201F-E9D5-1D2D-A4BA-25443833E6AD}"/>
              </a:ext>
            </a:extLst>
          </p:cNvPr>
          <p:cNvCxnSpPr>
            <a:cxnSpLocks/>
          </p:cNvCxnSpPr>
          <p:nvPr/>
        </p:nvCxnSpPr>
        <p:spPr>
          <a:xfrm flipH="1" flipV="1">
            <a:off x="8505600" y="3961112"/>
            <a:ext cx="18960" cy="2321984"/>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DF044E1-A7DC-4517-E6D9-3C70FFE50D30}"/>
              </a:ext>
            </a:extLst>
          </p:cNvPr>
          <p:cNvCxnSpPr>
            <a:cxnSpLocks/>
          </p:cNvCxnSpPr>
          <p:nvPr/>
        </p:nvCxnSpPr>
        <p:spPr>
          <a:xfrm flipV="1">
            <a:off x="8525618" y="6287011"/>
            <a:ext cx="2498098" cy="1032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CA6E191-EFC3-4885-6CA1-B824272B6931}"/>
              </a:ext>
            </a:extLst>
          </p:cNvPr>
          <p:cNvCxnSpPr>
            <a:cxnSpLocks/>
          </p:cNvCxnSpPr>
          <p:nvPr/>
        </p:nvCxnSpPr>
        <p:spPr>
          <a:xfrm flipV="1">
            <a:off x="8750639" y="4683760"/>
            <a:ext cx="1889858" cy="1310791"/>
          </a:xfrm>
          <a:prstGeom prst="line">
            <a:avLst/>
          </a:prstGeom>
          <a:solidFill>
            <a:schemeClr val="bg2"/>
          </a:solidFill>
          <a:ln w="5715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BE3BC53-2898-4533-DC38-443556160E7F}"/>
              </a:ext>
            </a:extLst>
          </p:cNvPr>
          <p:cNvSpPr/>
          <p:nvPr/>
        </p:nvSpPr>
        <p:spPr>
          <a:xfrm rot="20483881">
            <a:off x="9763117" y="5366841"/>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686FFBC-0408-70EA-1A80-BFF00490FBFA}"/>
              </a:ext>
            </a:extLst>
          </p:cNvPr>
          <p:cNvSpPr/>
          <p:nvPr/>
        </p:nvSpPr>
        <p:spPr>
          <a:xfrm rot="20483881">
            <a:off x="10285672" y="4606497"/>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3399EFA-C284-6729-3C56-FB7D61489675}"/>
              </a:ext>
            </a:extLst>
          </p:cNvPr>
          <p:cNvSpPr/>
          <p:nvPr/>
        </p:nvSpPr>
        <p:spPr>
          <a:xfrm rot="20483881">
            <a:off x="9519394" y="5498836"/>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5240F45-6C24-5307-26FF-99C0410B3B64}"/>
              </a:ext>
            </a:extLst>
          </p:cNvPr>
          <p:cNvSpPr/>
          <p:nvPr/>
        </p:nvSpPr>
        <p:spPr>
          <a:xfrm rot="20483881">
            <a:off x="9610758" y="5299304"/>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91F7858-CFDF-5906-51CD-0AA7E3A0A0CA}"/>
              </a:ext>
            </a:extLst>
          </p:cNvPr>
          <p:cNvSpPr/>
          <p:nvPr/>
        </p:nvSpPr>
        <p:spPr>
          <a:xfrm rot="20483881">
            <a:off x="9519394" y="5498836"/>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09381FB-3236-5504-07B0-AD869F9B65C0}"/>
              </a:ext>
            </a:extLst>
          </p:cNvPr>
          <p:cNvSpPr/>
          <p:nvPr/>
        </p:nvSpPr>
        <p:spPr>
          <a:xfrm rot="20483881">
            <a:off x="9366773" y="5286159"/>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C521A7D-B061-A95A-BE3D-FBF234334E11}"/>
              </a:ext>
            </a:extLst>
          </p:cNvPr>
          <p:cNvSpPr/>
          <p:nvPr/>
        </p:nvSpPr>
        <p:spPr>
          <a:xfrm rot="20483881">
            <a:off x="9192077" y="5226205"/>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41438E3-0866-CC94-ABED-68518E631188}"/>
              </a:ext>
            </a:extLst>
          </p:cNvPr>
          <p:cNvSpPr/>
          <p:nvPr/>
        </p:nvSpPr>
        <p:spPr>
          <a:xfrm rot="20483881">
            <a:off x="9383542" y="5625628"/>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FB0B84-2ED6-20F3-8F20-A05261B74FDA}"/>
              </a:ext>
            </a:extLst>
          </p:cNvPr>
          <p:cNvSpPr/>
          <p:nvPr/>
        </p:nvSpPr>
        <p:spPr>
          <a:xfrm rot="20483881">
            <a:off x="8839902" y="5728652"/>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ED5674C-AEC6-FC9B-91CD-5AD3192CC7B5}"/>
              </a:ext>
            </a:extLst>
          </p:cNvPr>
          <p:cNvSpPr/>
          <p:nvPr/>
        </p:nvSpPr>
        <p:spPr>
          <a:xfrm rot="20483881">
            <a:off x="9133704" y="5493128"/>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466D336-9873-9F65-27DF-DCFB71AB0B2E}"/>
              </a:ext>
            </a:extLst>
          </p:cNvPr>
          <p:cNvSpPr/>
          <p:nvPr/>
        </p:nvSpPr>
        <p:spPr>
          <a:xfrm rot="20483881">
            <a:off x="9514831" y="5120544"/>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C71FDFD-789B-9ECD-3268-6CFF0710D444}"/>
              </a:ext>
            </a:extLst>
          </p:cNvPr>
          <p:cNvSpPr/>
          <p:nvPr/>
        </p:nvSpPr>
        <p:spPr>
          <a:xfrm rot="20483881">
            <a:off x="8992539" y="5833413"/>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FE709DA-BA6C-428C-4D63-344D316E09B4}"/>
              </a:ext>
            </a:extLst>
          </p:cNvPr>
          <p:cNvSpPr/>
          <p:nvPr/>
        </p:nvSpPr>
        <p:spPr>
          <a:xfrm rot="20483881">
            <a:off x="8905692" y="5990830"/>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257C984-FE16-DA5C-D3F7-CEDAF47A086A}"/>
              </a:ext>
            </a:extLst>
          </p:cNvPr>
          <p:cNvSpPr/>
          <p:nvPr/>
        </p:nvSpPr>
        <p:spPr>
          <a:xfrm rot="20483881">
            <a:off x="9777604" y="5145552"/>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394F338-FF0B-1D3F-8712-C8C68D54A83E}"/>
              </a:ext>
            </a:extLst>
          </p:cNvPr>
          <p:cNvSpPr/>
          <p:nvPr/>
        </p:nvSpPr>
        <p:spPr>
          <a:xfrm rot="20483881">
            <a:off x="9396625" y="5452282"/>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BB82BE0-1C30-C684-4EC3-74B636E4893C}"/>
              </a:ext>
            </a:extLst>
          </p:cNvPr>
          <p:cNvSpPr/>
          <p:nvPr/>
        </p:nvSpPr>
        <p:spPr>
          <a:xfrm rot="20483881">
            <a:off x="9862801" y="4955583"/>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D42F9FA-F5A9-6966-B338-97D5A42D3D5F}"/>
              </a:ext>
            </a:extLst>
          </p:cNvPr>
          <p:cNvSpPr/>
          <p:nvPr/>
        </p:nvSpPr>
        <p:spPr>
          <a:xfrm rot="20483881">
            <a:off x="10065576" y="5080295"/>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47FF45D-FF6F-E0F1-05BB-D97207269CA1}"/>
              </a:ext>
            </a:extLst>
          </p:cNvPr>
          <p:cNvSpPr/>
          <p:nvPr/>
        </p:nvSpPr>
        <p:spPr>
          <a:xfrm rot="20483881">
            <a:off x="10049351" y="4986645"/>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A4E5A007-C6D7-C8F2-19F5-7E28AD82C255}"/>
                  </a:ext>
                </a:extLst>
              </p:cNvPr>
              <p:cNvSpPr txBox="1"/>
              <p:nvPr/>
            </p:nvSpPr>
            <p:spPr>
              <a:xfrm>
                <a:off x="8421036" y="6302330"/>
                <a:ext cx="3336955" cy="468270"/>
              </a:xfrm>
              <a:prstGeom prst="rect">
                <a:avLst/>
              </a:prstGeom>
              <a:noFill/>
            </p:spPr>
            <p:txBody>
              <a:bodyPr wrap="square" rtlCol="0">
                <a:spAutoFit/>
              </a:bodyPr>
              <a:lstStyle/>
              <a:p>
                <a:r>
                  <a:rPr lang="en-US" sz="2200" dirty="0"/>
                  <a:t>Residual</a:t>
                </a:r>
                <a:r>
                  <a:rPr lang="en-US" sz="2400" dirty="0"/>
                  <a:t> Treatment </a:t>
                </a:r>
                <a:r>
                  <a:rPr lang="en-US" sz="2200" dirty="0"/>
                  <a:t>(</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𝑇</m:t>
                        </m:r>
                      </m:e>
                    </m:acc>
                  </m:oMath>
                </a14:m>
                <a:r>
                  <a:rPr lang="en-US" sz="2200" dirty="0"/>
                  <a:t>)</a:t>
                </a:r>
              </a:p>
            </p:txBody>
          </p:sp>
        </mc:Choice>
        <mc:Fallback xmlns="">
          <p:sp>
            <p:nvSpPr>
              <p:cNvPr id="114" name="TextBox 113">
                <a:extLst>
                  <a:ext uri="{FF2B5EF4-FFF2-40B4-BE49-F238E27FC236}">
                    <a16:creationId xmlns:a16="http://schemas.microsoft.com/office/drawing/2014/main" id="{A4E5A007-C6D7-C8F2-19F5-7E28AD82C255}"/>
                  </a:ext>
                </a:extLst>
              </p:cNvPr>
              <p:cNvSpPr txBox="1">
                <a:spLocks noRot="1" noChangeAspect="1" noMove="1" noResize="1" noEditPoints="1" noAdjustHandles="1" noChangeArrowheads="1" noChangeShapeType="1" noTextEdit="1"/>
              </p:cNvSpPr>
              <p:nvPr/>
            </p:nvSpPr>
            <p:spPr>
              <a:xfrm>
                <a:off x="8421036" y="6302330"/>
                <a:ext cx="3336955" cy="468270"/>
              </a:xfrm>
              <a:prstGeom prst="rect">
                <a:avLst/>
              </a:prstGeom>
              <a:blipFill>
                <a:blip r:embed="rId3"/>
                <a:stretch>
                  <a:fillRect l="-2372" t="-10390"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9F87B020-5A77-D6C1-6B45-35FF443E0C34}"/>
                  </a:ext>
                </a:extLst>
              </p:cNvPr>
              <p:cNvSpPr txBox="1"/>
              <p:nvPr/>
            </p:nvSpPr>
            <p:spPr>
              <a:xfrm rot="16200000">
                <a:off x="6872259" y="4996575"/>
                <a:ext cx="2803359" cy="468270"/>
              </a:xfrm>
              <a:prstGeom prst="rect">
                <a:avLst/>
              </a:prstGeom>
              <a:noFill/>
            </p:spPr>
            <p:txBody>
              <a:bodyPr wrap="square" rtlCol="0">
                <a:spAutoFit/>
              </a:bodyPr>
              <a:lstStyle/>
              <a:p>
                <a:r>
                  <a:rPr lang="en-US" sz="2200" dirty="0"/>
                  <a:t>Residual</a:t>
                </a:r>
                <a:r>
                  <a:rPr lang="en-US" sz="2400" dirty="0"/>
                  <a:t> Outcome </a:t>
                </a:r>
                <a:r>
                  <a:rPr lang="en-US" sz="2200" dirty="0"/>
                  <a:t>(</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𝑌</m:t>
                        </m:r>
                      </m:e>
                    </m:acc>
                  </m:oMath>
                </a14:m>
                <a:r>
                  <a:rPr lang="en-US" sz="2200" dirty="0"/>
                  <a:t>)</a:t>
                </a:r>
              </a:p>
            </p:txBody>
          </p:sp>
        </mc:Choice>
        <mc:Fallback xmlns="">
          <p:sp>
            <p:nvSpPr>
              <p:cNvPr id="115" name="TextBox 114">
                <a:extLst>
                  <a:ext uri="{FF2B5EF4-FFF2-40B4-BE49-F238E27FC236}">
                    <a16:creationId xmlns:a16="http://schemas.microsoft.com/office/drawing/2014/main" id="{9F87B020-5A77-D6C1-6B45-35FF443E0C34}"/>
                  </a:ext>
                </a:extLst>
              </p:cNvPr>
              <p:cNvSpPr txBox="1">
                <a:spLocks noRot="1" noChangeAspect="1" noMove="1" noResize="1" noEditPoints="1" noAdjustHandles="1" noChangeArrowheads="1" noChangeShapeType="1" noTextEdit="1"/>
              </p:cNvSpPr>
              <p:nvPr/>
            </p:nvSpPr>
            <p:spPr>
              <a:xfrm rot="16200000">
                <a:off x="6872259" y="4996575"/>
                <a:ext cx="2803359" cy="468270"/>
              </a:xfrm>
              <a:prstGeom prst="rect">
                <a:avLst/>
              </a:prstGeom>
              <a:blipFill>
                <a:blip r:embed="rId4"/>
                <a:stretch>
                  <a:fillRect l="-10390" r="-97403" b="-2826"/>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A0BB619B-AC23-6832-9354-039BC0D45928}"/>
              </a:ext>
            </a:extLst>
          </p:cNvPr>
          <p:cNvSpPr/>
          <p:nvPr/>
        </p:nvSpPr>
        <p:spPr>
          <a:xfrm rot="20483881">
            <a:off x="10443920" y="5014804"/>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C1997A8-091F-E999-B099-3559598F7255}"/>
              </a:ext>
            </a:extLst>
          </p:cNvPr>
          <p:cNvSpPr/>
          <p:nvPr/>
        </p:nvSpPr>
        <p:spPr>
          <a:xfrm rot="20483881">
            <a:off x="10535284" y="4815272"/>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609DFE7-0064-C5CF-553D-CAF9688B7981}"/>
              </a:ext>
            </a:extLst>
          </p:cNvPr>
          <p:cNvSpPr/>
          <p:nvPr/>
        </p:nvSpPr>
        <p:spPr>
          <a:xfrm rot="20483881">
            <a:off x="10017200" y="5228164"/>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902112F-BACE-674D-804B-13234346EDB6}"/>
              </a:ext>
            </a:extLst>
          </p:cNvPr>
          <p:cNvSpPr/>
          <p:nvPr/>
        </p:nvSpPr>
        <p:spPr>
          <a:xfrm rot="20483881">
            <a:off x="10260819" y="4954527"/>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F2822672-0F42-DE17-933E-974A0E29D833}"/>
              </a:ext>
            </a:extLst>
          </p:cNvPr>
          <p:cNvSpPr/>
          <p:nvPr/>
        </p:nvSpPr>
        <p:spPr>
          <a:xfrm rot="20483881">
            <a:off x="9923563" y="4660893"/>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585BE4C-00D8-3CF9-B590-F00AE1222D44}"/>
              </a:ext>
            </a:extLst>
          </p:cNvPr>
          <p:cNvSpPr/>
          <p:nvPr/>
        </p:nvSpPr>
        <p:spPr>
          <a:xfrm rot="20483881">
            <a:off x="10439357" y="4565392"/>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E72D0E1-B115-BBFF-C7B6-4288B11B528B}"/>
              </a:ext>
            </a:extLst>
          </p:cNvPr>
          <p:cNvSpPr/>
          <p:nvPr/>
        </p:nvSpPr>
        <p:spPr>
          <a:xfrm rot="20483881">
            <a:off x="8939391" y="5455930"/>
            <a:ext cx="122833" cy="11261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91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p:bldP spid="115" grpId="0"/>
      <p:bldP spid="116" grpId="0" animBg="1"/>
      <p:bldP spid="117" grpId="0" animBg="1"/>
      <p:bldP spid="118" grpId="0" animBg="1"/>
      <p:bldP spid="119" grpId="0" animBg="1"/>
      <p:bldP spid="120" grpId="0" animBg="1"/>
      <p:bldP spid="121" grpId="0" animBg="1"/>
      <p:bldP spid="1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FBE9-6F12-EC22-F4DD-92F11490C23D}"/>
              </a:ext>
            </a:extLst>
          </p:cNvPr>
          <p:cNvSpPr>
            <a:spLocks noGrp="1"/>
          </p:cNvSpPr>
          <p:nvPr>
            <p:ph type="title"/>
          </p:nvPr>
        </p:nvSpPr>
        <p:spPr/>
        <p:txBody>
          <a:bodyPr/>
          <a:lstStyle/>
          <a:p>
            <a:r>
              <a:rPr lang="en-US" dirty="0"/>
              <a:t>Second key application for causal ML:</a:t>
            </a:r>
            <a:br>
              <a:rPr lang="en-US" dirty="0"/>
            </a:br>
            <a:r>
              <a:rPr lang="en-US" b="1" dirty="0">
                <a:solidFill>
                  <a:schemeClr val="accent1"/>
                </a:solidFill>
              </a:rPr>
              <a:t>Root cause attribution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20AD00-46D3-EAC2-ACB4-4F0BC577F040}"/>
                  </a:ext>
                </a:extLst>
              </p:cNvPr>
              <p:cNvSpPr>
                <a:spLocks noGrp="1"/>
              </p:cNvSpPr>
              <p:nvPr>
                <p:ph idx="1"/>
              </p:nvPr>
            </p:nvSpPr>
            <p:spPr>
              <a:xfrm>
                <a:off x="5029200" y="1825625"/>
                <a:ext cx="6971016" cy="4351338"/>
              </a:xfrm>
            </p:spPr>
            <p:txBody>
              <a:bodyPr>
                <a:normAutofit/>
              </a:bodyPr>
              <a:lstStyle/>
              <a:p>
                <a:pPr marL="0" indent="0">
                  <a:buNone/>
                </a:pPr>
                <a:r>
                  <a:rPr lang="en-US" dirty="0"/>
                  <a:t>Causal effect can be identified with the just the graph structure.</a:t>
                </a:r>
              </a:p>
              <a:p>
                <a:r>
                  <a:rPr lang="en-US" dirty="0"/>
                  <a:t>Effect of A on B: </a:t>
                </a:r>
                <a14:m>
                  <m:oMath xmlns:m="http://schemas.openxmlformats.org/officeDocument/2006/math">
                    <m:r>
                      <a:rPr lang="en-US" sz="2000" i="1" dirty="0" smtClean="0">
                        <a:latin typeface="Cambria Math" panose="02040503050406030204" pitchFamily="18" charset="0"/>
                      </a:rPr>
                      <m:t>𝑃</m:t>
                    </m:r>
                    <m:d>
                      <m:dPr>
                        <m:ctrlPr>
                          <a:rPr lang="en-US" sz="2000" i="1" dirty="0" smtClean="0">
                            <a:latin typeface="Cambria Math" panose="02040503050406030204" pitchFamily="18" charset="0"/>
                          </a:rPr>
                        </m:ctrlPr>
                      </m:dPr>
                      <m:e>
                        <m:r>
                          <a:rPr lang="en-US" sz="2000" i="1" dirty="0" err="1" smtClean="0">
                            <a:latin typeface="Cambria Math" panose="02040503050406030204" pitchFamily="18" charset="0"/>
                          </a:rPr>
                          <m:t>𝐵</m:t>
                        </m:r>
                      </m:e>
                      <m:e>
                        <m:r>
                          <a:rPr lang="en-US" sz="2000" i="1" dirty="0" err="1" smtClean="0">
                            <a:latin typeface="Cambria Math" panose="02040503050406030204" pitchFamily="18" charset="0"/>
                          </a:rPr>
                          <m:t>𝑑𝑜</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𝐴</m:t>
                            </m:r>
                          </m:e>
                        </m:d>
                      </m:e>
                    </m:d>
                    <m:r>
                      <a:rPr lang="en-US" sz="2000" i="1" dirty="0" smtClean="0">
                        <a:latin typeface="Cambria Math" panose="02040503050406030204" pitchFamily="18" charset="0"/>
                      </a:rPr>
                      <m:t>=</m:t>
                    </m:r>
                    <m:nary>
                      <m:naryPr>
                        <m:chr m:val="∑"/>
                        <m:supHide m:val="on"/>
                        <m:ctrlPr>
                          <a:rPr lang="en-US" sz="2000" b="0" i="1" dirty="0" smtClean="0">
                            <a:latin typeface="Cambria Math" panose="02040503050406030204" pitchFamily="18" charset="0"/>
                          </a:rPr>
                        </m:ctrlPr>
                      </m:naryPr>
                      <m:sub>
                        <m:r>
                          <a:rPr lang="en-US" sz="2000" b="0" i="1" dirty="0" smtClean="0">
                            <a:latin typeface="Cambria Math" panose="02040503050406030204" pitchFamily="18" charset="0"/>
                          </a:rPr>
                          <m:t>𝑐</m:t>
                        </m:r>
                      </m:sub>
                      <m:sup/>
                      <m:e>
                        <m:r>
                          <a:rPr lang="en-US" sz="2000" b="0" i="1" dirty="0" smtClean="0">
                            <a:latin typeface="Cambria Math" panose="02040503050406030204" pitchFamily="18" charset="0"/>
                          </a:rPr>
                          <m:t>𝑃</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𝐵</m:t>
                            </m:r>
                          </m:e>
                          <m:e>
                            <m:r>
                              <a:rPr lang="en-US" sz="2000" b="0" i="1" dirty="0" smtClean="0">
                                <a:latin typeface="Cambria Math" panose="02040503050406030204" pitchFamily="18" charset="0"/>
                              </a:rPr>
                              <m:t>𝐴</m:t>
                            </m:r>
                            <m:r>
                              <a:rPr lang="en-US" sz="2000" b="0" i="1" dirty="0" smtClean="0">
                                <a:latin typeface="Cambria Math" panose="02040503050406030204" pitchFamily="18" charset="0"/>
                              </a:rPr>
                              <m:t>,</m:t>
                            </m:r>
                            <m:r>
                              <a:rPr lang="en-US" sz="2000" b="0" i="1" dirty="0" smtClean="0">
                                <a:latin typeface="Cambria Math" panose="02040503050406030204" pitchFamily="18" charset="0"/>
                              </a:rPr>
                              <m:t>𝐶</m:t>
                            </m:r>
                          </m:e>
                        </m:d>
                      </m:e>
                    </m:nary>
                    <m:r>
                      <a:rPr lang="en-US" sz="2000" b="0" i="1" dirty="0" smtClean="0">
                        <a:latin typeface="Cambria Math" panose="02040503050406030204" pitchFamily="18" charset="0"/>
                      </a:rPr>
                      <m:t>𝑃</m:t>
                    </m:r>
                    <m:r>
                      <a:rPr lang="en-US" sz="2000" b="0" i="1" dirty="0" smtClean="0">
                        <a:latin typeface="Cambria Math" panose="02040503050406030204" pitchFamily="18" charset="0"/>
                      </a:rPr>
                      <m:t>(</m:t>
                    </m:r>
                    <m:r>
                      <a:rPr lang="en-US" sz="2000" b="0" i="1" dirty="0" smtClean="0">
                        <a:latin typeface="Cambria Math" panose="02040503050406030204" pitchFamily="18" charset="0"/>
                      </a:rPr>
                      <m:t>𝐶</m:t>
                    </m:r>
                    <m:r>
                      <a:rPr lang="en-US" sz="2000" b="0" i="1" dirty="0" smtClean="0">
                        <a:latin typeface="Cambria Math" panose="02040503050406030204" pitchFamily="18" charset="0"/>
                      </a:rPr>
                      <m:t>)</m:t>
                    </m:r>
                  </m:oMath>
                </a14:m>
                <a:endParaRPr lang="en-US" dirty="0"/>
              </a:p>
              <a:p>
                <a:pPr marL="0" indent="0">
                  <a:buNone/>
                </a:pPr>
                <a:endParaRPr lang="en-US" dirty="0"/>
              </a:p>
              <a:p>
                <a:pPr marL="0" indent="0">
                  <a:buNone/>
                </a:pPr>
                <a:r>
                  <a:rPr lang="en-US" dirty="0"/>
                  <a:t>For attribution, need to estimate the </a:t>
                </a:r>
                <a:r>
                  <a:rPr lang="en-US" b="1" dirty="0"/>
                  <a:t>counterfactual.</a:t>
                </a:r>
              </a:p>
              <a:p>
                <a:pPr marL="0" indent="0">
                  <a:buNone/>
                </a:pPr>
                <a:r>
                  <a:rPr lang="en-US" b="1" dirty="0"/>
                  <a:t>Q: </a:t>
                </a:r>
                <a:r>
                  <a:rPr lang="en-US" dirty="0"/>
                  <a:t>Given that </a:t>
                </a:r>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𝑏</m:t>
                    </m:r>
                  </m:oMath>
                </a14:m>
                <a:r>
                  <a:rPr lang="en-US" dirty="0"/>
                  <a:t> and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a:t>, </a:t>
                </a:r>
                <a:r>
                  <a:rPr lang="en-US" b="1" dirty="0"/>
                  <a:t>how would B change if C was changed?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𝑐</m:t>
                          </m:r>
                          <m:r>
                            <a:rPr lang="en-US" b="0" i="1" smtClean="0">
                              <a:latin typeface="Cambria Math" panose="02040503050406030204" pitchFamily="18" charset="0"/>
                            </a:rPr>
                            <m:t>′</m:t>
                          </m:r>
                        </m:sub>
                        <m:sup/>
                      </m:sSubSup>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𝑑𝑜</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9720AD00-46D3-EAC2-ACB4-4F0BC577F040}"/>
                  </a:ext>
                </a:extLst>
              </p:cNvPr>
              <p:cNvSpPr>
                <a:spLocks noGrp="1" noRot="1" noChangeAspect="1" noMove="1" noResize="1" noEditPoints="1" noAdjustHandles="1" noChangeArrowheads="1" noChangeShapeType="1" noTextEdit="1"/>
              </p:cNvSpPr>
              <p:nvPr>
                <p:ph idx="1"/>
              </p:nvPr>
            </p:nvSpPr>
            <p:spPr>
              <a:xfrm>
                <a:off x="5029200" y="1825625"/>
                <a:ext cx="6971016" cy="4351338"/>
              </a:xfrm>
              <a:blipFill>
                <a:blip r:embed="rId2"/>
                <a:stretch>
                  <a:fillRect l="-1748" t="-2381" r="-271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3B2CA53-5533-9CC7-1370-428EFA9D199D}"/>
              </a:ext>
            </a:extLst>
          </p:cNvPr>
          <p:cNvSpPr/>
          <p:nvPr/>
        </p:nvSpPr>
        <p:spPr>
          <a:xfrm>
            <a:off x="387532"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A</a:t>
            </a:r>
          </a:p>
        </p:txBody>
      </p:sp>
      <p:sp>
        <p:nvSpPr>
          <p:cNvPr id="6" name="Oval 5">
            <a:extLst>
              <a:ext uri="{FF2B5EF4-FFF2-40B4-BE49-F238E27FC236}">
                <a16:creationId xmlns:a16="http://schemas.microsoft.com/office/drawing/2014/main" id="{A95A52B4-7D24-1064-F59A-28411D66BE45}"/>
              </a:ext>
            </a:extLst>
          </p:cNvPr>
          <p:cNvSpPr/>
          <p:nvPr/>
        </p:nvSpPr>
        <p:spPr>
          <a:xfrm>
            <a:off x="1026596" y="2476343"/>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C</a:t>
            </a:r>
          </a:p>
        </p:txBody>
      </p:sp>
      <p:sp>
        <p:nvSpPr>
          <p:cNvPr id="7" name="Oval 6">
            <a:extLst>
              <a:ext uri="{FF2B5EF4-FFF2-40B4-BE49-F238E27FC236}">
                <a16:creationId xmlns:a16="http://schemas.microsoft.com/office/drawing/2014/main" id="{6CFC8B76-E9A4-EF45-3D30-7A78E3022601}"/>
              </a:ext>
            </a:extLst>
          </p:cNvPr>
          <p:cNvSpPr/>
          <p:nvPr/>
        </p:nvSpPr>
        <p:spPr>
          <a:xfrm>
            <a:off x="2120378"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B</a:t>
            </a:r>
          </a:p>
        </p:txBody>
      </p:sp>
      <p:sp>
        <p:nvSpPr>
          <p:cNvPr id="8" name="Oval 7">
            <a:extLst>
              <a:ext uri="{FF2B5EF4-FFF2-40B4-BE49-F238E27FC236}">
                <a16:creationId xmlns:a16="http://schemas.microsoft.com/office/drawing/2014/main" id="{5AE5E4FD-823B-3FA8-E2D2-BC91CABC4C51}"/>
              </a:ext>
            </a:extLst>
          </p:cNvPr>
          <p:cNvSpPr/>
          <p:nvPr/>
        </p:nvSpPr>
        <p:spPr>
          <a:xfrm>
            <a:off x="3853225"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D</a:t>
            </a:r>
          </a:p>
        </p:txBody>
      </p:sp>
      <p:cxnSp>
        <p:nvCxnSpPr>
          <p:cNvPr id="9" name="Straight Arrow Connector 8">
            <a:extLst>
              <a:ext uri="{FF2B5EF4-FFF2-40B4-BE49-F238E27FC236}">
                <a16:creationId xmlns:a16="http://schemas.microsoft.com/office/drawing/2014/main" id="{12F5E85C-B743-EEE3-52A4-30A2027A8152}"/>
              </a:ext>
            </a:extLst>
          </p:cNvPr>
          <p:cNvCxnSpPr>
            <a:cxnSpLocks/>
          </p:cNvCxnSpPr>
          <p:nvPr/>
        </p:nvCxnSpPr>
        <p:spPr>
          <a:xfrm>
            <a:off x="1835667" y="3448991"/>
            <a:ext cx="529273" cy="793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1ADA86-F14F-BDEC-0F23-7C75BE1C8A50}"/>
              </a:ext>
            </a:extLst>
          </p:cNvPr>
          <p:cNvCxnSpPr>
            <a:cxnSpLocks/>
            <a:endCxn id="7" idx="2"/>
          </p:cNvCxnSpPr>
          <p:nvPr/>
        </p:nvCxnSpPr>
        <p:spPr>
          <a:xfrm>
            <a:off x="1481314" y="4704798"/>
            <a:ext cx="639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9E64A3-0292-F601-5A76-33E7E56A7E6D}"/>
              </a:ext>
            </a:extLst>
          </p:cNvPr>
          <p:cNvCxnSpPr>
            <a:cxnSpLocks/>
            <a:endCxn id="8" idx="2"/>
          </p:cNvCxnSpPr>
          <p:nvPr/>
        </p:nvCxnSpPr>
        <p:spPr>
          <a:xfrm>
            <a:off x="3206791" y="4704798"/>
            <a:ext cx="6464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A93766-3959-BB31-8FC6-6818CD0ECC0E}"/>
              </a:ext>
            </a:extLst>
          </p:cNvPr>
          <p:cNvCxnSpPr>
            <a:cxnSpLocks/>
            <a:stCxn id="6" idx="3"/>
            <a:endCxn id="5" idx="0"/>
          </p:cNvCxnSpPr>
          <p:nvPr/>
        </p:nvCxnSpPr>
        <p:spPr>
          <a:xfrm flipH="1">
            <a:off x="934423" y="3372143"/>
            <a:ext cx="252354" cy="8079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986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FBE9-6F12-EC22-F4DD-92F11490C23D}"/>
              </a:ext>
            </a:extLst>
          </p:cNvPr>
          <p:cNvSpPr>
            <a:spLocks noGrp="1"/>
          </p:cNvSpPr>
          <p:nvPr>
            <p:ph type="title"/>
          </p:nvPr>
        </p:nvSpPr>
        <p:spPr/>
        <p:txBody>
          <a:bodyPr/>
          <a:lstStyle/>
          <a:p>
            <a:r>
              <a:rPr lang="en-US" dirty="0"/>
              <a:t>Second key application for causal ML:</a:t>
            </a:r>
            <a:br>
              <a:rPr lang="en-US" dirty="0"/>
            </a:br>
            <a:r>
              <a:rPr lang="en-US" b="1" dirty="0">
                <a:solidFill>
                  <a:schemeClr val="accent1"/>
                </a:solidFill>
              </a:rPr>
              <a:t>Root cause attribution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20AD00-46D3-EAC2-ACB4-4F0BC577F040}"/>
                  </a:ext>
                </a:extLst>
              </p:cNvPr>
              <p:cNvSpPr>
                <a:spLocks noGrp="1"/>
              </p:cNvSpPr>
              <p:nvPr>
                <p:ph idx="1"/>
              </p:nvPr>
            </p:nvSpPr>
            <p:spPr>
              <a:xfrm>
                <a:off x="5029200" y="1825624"/>
                <a:ext cx="6971016" cy="4765247"/>
              </a:xfrm>
            </p:spPr>
            <p:txBody>
              <a:bodyPr>
                <a:normAutofit fontScale="92500" lnSpcReduction="10000"/>
              </a:bodyPr>
              <a:lstStyle/>
              <a:p>
                <a:pPr marL="0" indent="0">
                  <a:buNone/>
                </a:pPr>
                <a:r>
                  <a:rPr lang="en-US" b="1" dirty="0"/>
                  <a:t>Q: </a:t>
                </a:r>
                <a:r>
                  <a:rPr lang="en-US" dirty="0"/>
                  <a:t>Given that </a:t>
                </a:r>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𝑏</m:t>
                    </m:r>
                  </m:oMath>
                </a14:m>
                <a:r>
                  <a:rPr lang="en-US" dirty="0"/>
                  <a:t> and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a:t>, </a:t>
                </a:r>
                <a:r>
                  <a:rPr lang="en-US" b="1" dirty="0"/>
                  <a:t>how would B change if C was changed?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sub>
                            <m:sup/>
                          </m:sSubSup>
                        </m:e>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e>
                      </m:d>
                    </m:oMath>
                  </m:oMathPara>
                </a14:m>
                <a:endParaRPr lang="en-US" b="0" dirty="0"/>
              </a:p>
              <a:p>
                <a:pPr marL="0" indent="0">
                  <a:buNone/>
                </a:pPr>
                <a:r>
                  <a:rPr lang="en-US" dirty="0"/>
                  <a:t>If only do-intervention, </a:t>
                </a:r>
                <a:endParaRPr lang="en-US" b="0" dirty="0"/>
              </a:p>
              <a:p>
                <a:pPr marL="0" indent="0">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r>
                  <a:rPr lang="en-US" i="1" dirty="0">
                    <a:latin typeface="Cambria Math" panose="02040503050406030204" pitchFamily="18" charset="0"/>
                  </a:rPr>
                  <a:t> </a:t>
                </a:r>
              </a:p>
              <a:p>
                <a:pPr marL="0" indent="0">
                  <a:buNone/>
                </a:pPr>
                <a:endParaRPr lang="en-US" i="1" dirty="0">
                  <a:latin typeface="Cambria Math" panose="02040503050406030204" pitchFamily="18" charset="0"/>
                </a:endParaRPr>
              </a:p>
              <a:p>
                <a:pPr marL="0" indent="0">
                  <a:buNone/>
                </a:pPr>
                <a:r>
                  <a:rPr lang="en-US" dirty="0">
                    <a:latin typeface="Cambria Math" panose="02040503050406030204" pitchFamily="18" charset="0"/>
                  </a:rPr>
                  <a:t>But we also know that B=b, C=c, A=a in observed data. </a:t>
                </a:r>
              </a:p>
              <a:p>
                <a:pPr marL="0" indent="0">
                  <a:buNone/>
                </a:pPr>
                <a:r>
                  <a:rPr lang="en-US" dirty="0">
                    <a:latin typeface="Cambria Math" panose="02040503050406030204" pitchFamily="18" charset="0"/>
                  </a:rPr>
                  <a:t>That constrains the value of B’.</a:t>
                </a:r>
              </a:p>
              <a:p>
                <a:pPr marL="0" indent="0">
                  <a:buNone/>
                </a:pPr>
                <a:r>
                  <a:rPr lang="en-US" dirty="0">
                    <a:latin typeface="Cambria Math" panose="02040503050406030204" pitchFamily="18" charset="0"/>
                  </a:rPr>
                  <a:t>=&gt; We need to know the </a:t>
                </a:r>
                <a:r>
                  <a:rPr lang="en-US" b="1" dirty="0">
                    <a:latin typeface="Cambria Math" panose="02040503050406030204" pitchFamily="18" charset="0"/>
                  </a:rPr>
                  <a:t>functional relationships </a:t>
                </a:r>
                <a:r>
                  <a:rPr lang="en-US" dirty="0">
                    <a:latin typeface="Cambria Math" panose="02040503050406030204" pitchFamily="18" charset="0"/>
                  </a:rPr>
                  <a:t>between A,B,C too.</a:t>
                </a:r>
              </a:p>
            </p:txBody>
          </p:sp>
        </mc:Choice>
        <mc:Fallback>
          <p:sp>
            <p:nvSpPr>
              <p:cNvPr id="3" name="Content Placeholder 2">
                <a:extLst>
                  <a:ext uri="{FF2B5EF4-FFF2-40B4-BE49-F238E27FC236}">
                    <a16:creationId xmlns:a16="http://schemas.microsoft.com/office/drawing/2014/main" id="{9720AD00-46D3-EAC2-ACB4-4F0BC577F040}"/>
                  </a:ext>
                </a:extLst>
              </p:cNvPr>
              <p:cNvSpPr>
                <a:spLocks noGrp="1" noRot="1" noChangeAspect="1" noMove="1" noResize="1" noEditPoints="1" noAdjustHandles="1" noChangeArrowheads="1" noChangeShapeType="1" noTextEdit="1"/>
              </p:cNvSpPr>
              <p:nvPr>
                <p:ph idx="1"/>
              </p:nvPr>
            </p:nvSpPr>
            <p:spPr>
              <a:xfrm>
                <a:off x="5029200" y="1825624"/>
                <a:ext cx="6971016" cy="4765247"/>
              </a:xfrm>
              <a:blipFill>
                <a:blip r:embed="rId2"/>
                <a:stretch>
                  <a:fillRect l="-1573" t="-255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3B2CA53-5533-9CC7-1370-428EFA9D199D}"/>
              </a:ext>
            </a:extLst>
          </p:cNvPr>
          <p:cNvSpPr/>
          <p:nvPr/>
        </p:nvSpPr>
        <p:spPr>
          <a:xfrm>
            <a:off x="387532"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A</a:t>
            </a:r>
          </a:p>
        </p:txBody>
      </p:sp>
      <p:sp>
        <p:nvSpPr>
          <p:cNvPr id="6" name="Oval 5">
            <a:extLst>
              <a:ext uri="{FF2B5EF4-FFF2-40B4-BE49-F238E27FC236}">
                <a16:creationId xmlns:a16="http://schemas.microsoft.com/office/drawing/2014/main" id="{A95A52B4-7D24-1064-F59A-28411D66BE45}"/>
              </a:ext>
            </a:extLst>
          </p:cNvPr>
          <p:cNvSpPr/>
          <p:nvPr/>
        </p:nvSpPr>
        <p:spPr>
          <a:xfrm>
            <a:off x="1026596" y="2476343"/>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C</a:t>
            </a:r>
          </a:p>
        </p:txBody>
      </p:sp>
      <p:sp>
        <p:nvSpPr>
          <p:cNvPr id="7" name="Oval 6">
            <a:extLst>
              <a:ext uri="{FF2B5EF4-FFF2-40B4-BE49-F238E27FC236}">
                <a16:creationId xmlns:a16="http://schemas.microsoft.com/office/drawing/2014/main" id="{6CFC8B76-E9A4-EF45-3D30-7A78E3022601}"/>
              </a:ext>
            </a:extLst>
          </p:cNvPr>
          <p:cNvSpPr/>
          <p:nvPr/>
        </p:nvSpPr>
        <p:spPr>
          <a:xfrm>
            <a:off x="2120378"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B</a:t>
            </a:r>
          </a:p>
        </p:txBody>
      </p:sp>
      <p:sp>
        <p:nvSpPr>
          <p:cNvPr id="8" name="Oval 7">
            <a:extLst>
              <a:ext uri="{FF2B5EF4-FFF2-40B4-BE49-F238E27FC236}">
                <a16:creationId xmlns:a16="http://schemas.microsoft.com/office/drawing/2014/main" id="{5AE5E4FD-823B-3FA8-E2D2-BC91CABC4C51}"/>
              </a:ext>
            </a:extLst>
          </p:cNvPr>
          <p:cNvSpPr/>
          <p:nvPr/>
        </p:nvSpPr>
        <p:spPr>
          <a:xfrm>
            <a:off x="3853225"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D</a:t>
            </a:r>
          </a:p>
        </p:txBody>
      </p:sp>
      <p:cxnSp>
        <p:nvCxnSpPr>
          <p:cNvPr id="9" name="Straight Arrow Connector 8">
            <a:extLst>
              <a:ext uri="{FF2B5EF4-FFF2-40B4-BE49-F238E27FC236}">
                <a16:creationId xmlns:a16="http://schemas.microsoft.com/office/drawing/2014/main" id="{12F5E85C-B743-EEE3-52A4-30A2027A8152}"/>
              </a:ext>
            </a:extLst>
          </p:cNvPr>
          <p:cNvCxnSpPr>
            <a:cxnSpLocks/>
          </p:cNvCxnSpPr>
          <p:nvPr/>
        </p:nvCxnSpPr>
        <p:spPr>
          <a:xfrm>
            <a:off x="1835667" y="3448991"/>
            <a:ext cx="529273" cy="793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1ADA86-F14F-BDEC-0F23-7C75BE1C8A50}"/>
              </a:ext>
            </a:extLst>
          </p:cNvPr>
          <p:cNvCxnSpPr>
            <a:cxnSpLocks/>
            <a:endCxn id="7" idx="2"/>
          </p:cNvCxnSpPr>
          <p:nvPr/>
        </p:nvCxnSpPr>
        <p:spPr>
          <a:xfrm>
            <a:off x="1481314" y="4704798"/>
            <a:ext cx="639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9E64A3-0292-F601-5A76-33E7E56A7E6D}"/>
              </a:ext>
            </a:extLst>
          </p:cNvPr>
          <p:cNvCxnSpPr>
            <a:cxnSpLocks/>
            <a:endCxn id="8" idx="2"/>
          </p:cNvCxnSpPr>
          <p:nvPr/>
        </p:nvCxnSpPr>
        <p:spPr>
          <a:xfrm>
            <a:off x="3206791" y="4704798"/>
            <a:ext cx="6464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A93766-3959-BB31-8FC6-6818CD0ECC0E}"/>
              </a:ext>
            </a:extLst>
          </p:cNvPr>
          <p:cNvCxnSpPr>
            <a:cxnSpLocks/>
            <a:stCxn id="6" idx="3"/>
            <a:endCxn id="5" idx="0"/>
          </p:cNvCxnSpPr>
          <p:nvPr/>
        </p:nvCxnSpPr>
        <p:spPr>
          <a:xfrm flipH="1">
            <a:off x="934423" y="3372143"/>
            <a:ext cx="252354" cy="8079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76D28F-A7AE-84C5-99AE-FD23D9B53BDD}"/>
              </a:ext>
            </a:extLst>
          </p:cNvPr>
          <p:cNvCxnSpPr>
            <a:cxnSpLocks/>
          </p:cNvCxnSpPr>
          <p:nvPr/>
        </p:nvCxnSpPr>
        <p:spPr>
          <a:xfrm>
            <a:off x="1536749" y="4885361"/>
            <a:ext cx="48212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E9F0324-3B0F-A260-DA13-1F5C050CB2E6}"/>
              </a:ext>
            </a:extLst>
          </p:cNvPr>
          <p:cNvCxnSpPr>
            <a:cxnSpLocks/>
          </p:cNvCxnSpPr>
          <p:nvPr/>
        </p:nvCxnSpPr>
        <p:spPr>
          <a:xfrm>
            <a:off x="2018872" y="3494822"/>
            <a:ext cx="346068" cy="55576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94A8030-5221-0744-87D0-C65DB3E7808E}"/>
              </a:ext>
            </a:extLst>
          </p:cNvPr>
          <p:cNvCxnSpPr>
            <a:cxnSpLocks/>
          </p:cNvCxnSpPr>
          <p:nvPr/>
        </p:nvCxnSpPr>
        <p:spPr>
          <a:xfrm flipH="1">
            <a:off x="818684" y="3446673"/>
            <a:ext cx="219947" cy="65206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950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A076-67CF-76EE-A064-49B17EEF5BD5}"/>
              </a:ext>
            </a:extLst>
          </p:cNvPr>
          <p:cNvSpPr>
            <a:spLocks noGrp="1"/>
          </p:cNvSpPr>
          <p:nvPr>
            <p:ph type="title"/>
          </p:nvPr>
        </p:nvSpPr>
        <p:spPr/>
        <p:txBody>
          <a:bodyPr/>
          <a:lstStyle/>
          <a:p>
            <a:r>
              <a:rPr lang="en-US" dirty="0"/>
              <a:t>The </a:t>
            </a:r>
            <a:r>
              <a:rPr lang="en-US" b="1" dirty="0"/>
              <a:t>counterfactual generation </a:t>
            </a:r>
            <a:r>
              <a:rPr lang="en-US" dirty="0"/>
              <a:t>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E54977-34C2-BC43-10E7-11AF18732017}"/>
                  </a:ext>
                </a:extLst>
              </p:cNvPr>
              <p:cNvSpPr>
                <a:spLocks noGrp="1"/>
              </p:cNvSpPr>
              <p:nvPr>
                <p:ph idx="1"/>
              </p:nvPr>
            </p:nvSpPr>
            <p:spPr>
              <a:xfrm>
                <a:off x="5337424" y="1825625"/>
                <a:ext cx="6016375" cy="4351338"/>
              </a:xfrm>
            </p:spPr>
            <p:txBody>
              <a:bodyPr>
                <a:normAutofit fontScale="92500"/>
              </a:bodyPr>
              <a:lstStyle/>
              <a:p>
                <a:pPr marL="0" indent="0">
                  <a:buNone/>
                </a:pPr>
                <a:r>
                  <a:rPr lang="en-US" b="1" dirty="0"/>
                  <a:t>SCM:</a:t>
                </a:r>
                <a:r>
                  <a:rPr lang="en-US" b="0"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2</m:t>
                        </m:r>
                      </m:sub>
                    </m:sSub>
                  </m:oMath>
                </a14:m>
                <a:endParaRPr lang="en-US" b="0" dirty="0"/>
              </a:p>
              <a:p>
                <a:pPr marL="0" indent="0">
                  <a:buNone/>
                </a:pPr>
                <a:endParaRPr lang="en-US" dirty="0"/>
              </a:p>
              <a:p>
                <a:pPr marL="0" indent="0">
                  <a:buNone/>
                </a:pPr>
                <a:r>
                  <a:rPr lang="en-US" b="1" dirty="0"/>
                  <a:t>1. Abduction:</a:t>
                </a:r>
                <a:r>
                  <a:rPr lang="en-US" dirty="0"/>
                  <a:t> Infer values of </a:t>
                </a:r>
                <a14:m>
                  <m:oMath xmlns:m="http://schemas.openxmlformats.org/officeDocument/2006/math">
                    <m:r>
                      <a:rPr lang="en-US" b="1" i="1" smtClean="0">
                        <a:latin typeface="Cambria Math" panose="02040503050406030204" pitchFamily="18" charset="0"/>
                      </a:rPr>
                      <m:t>𝝐</m:t>
                    </m:r>
                  </m:oMath>
                </a14:m>
                <a:r>
                  <a:rPr lang="en-US" b="1" dirty="0"/>
                  <a:t> </a:t>
                </a:r>
                <a:r>
                  <a:rPr lang="en-US" dirty="0"/>
                  <a:t>using observed data.</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𝜖</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pPr marL="0" indent="0">
                  <a:buNone/>
                </a:pPr>
                <a:r>
                  <a:rPr lang="en-US" b="1" dirty="0"/>
                  <a:t>2. Action: </a:t>
                </a:r>
                <a:r>
                  <a:rPr lang="en-US" dirty="0"/>
                  <a:t>Set C=c’.</a:t>
                </a:r>
              </a:p>
              <a:p>
                <a:pPr marL="0" indent="0">
                  <a:buNone/>
                </a:pPr>
                <a:r>
                  <a:rPr lang="en-US" b="1" dirty="0"/>
                  <a:t>3. Prediction: </a:t>
                </a:r>
                <a:r>
                  <a:rPr lang="en-US" dirty="0"/>
                  <a:t>Now propagate the change downstream through graph.</a:t>
                </a:r>
              </a:p>
              <a:p>
                <a:pPr marL="0" indent="0">
                  <a:buNone/>
                </a:pP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𝜖</m:t>
                          </m:r>
                        </m:e>
                        <m:sub>
                          <m:r>
                            <a:rPr lang="en-US" b="0" i="1" smtClean="0">
                              <a:latin typeface="Cambria Math" panose="02040503050406030204" pitchFamily="18" charset="0"/>
                            </a:rPr>
                            <m:t>2</m:t>
                          </m:r>
                        </m:sub>
                        <m:sup>
                          <m:r>
                            <a:rPr lang="en-US" i="1">
                              <a:latin typeface="Cambria Math" panose="02040503050406030204" pitchFamily="18" charset="0"/>
                            </a:rPr>
                            <m:t>∗</m:t>
                          </m:r>
                        </m:sup>
                      </m:sSubSup>
                    </m:oMath>
                  </m:oMathPara>
                </a14:m>
                <a:endParaRPr lang="en-US" dirty="0"/>
              </a:p>
            </p:txBody>
          </p:sp>
        </mc:Choice>
        <mc:Fallback>
          <p:sp>
            <p:nvSpPr>
              <p:cNvPr id="3" name="Content Placeholder 2">
                <a:extLst>
                  <a:ext uri="{FF2B5EF4-FFF2-40B4-BE49-F238E27FC236}">
                    <a16:creationId xmlns:a16="http://schemas.microsoft.com/office/drawing/2014/main" id="{4BE54977-34C2-BC43-10E7-11AF18732017}"/>
                  </a:ext>
                </a:extLst>
              </p:cNvPr>
              <p:cNvSpPr>
                <a:spLocks noGrp="1" noRot="1" noChangeAspect="1" noMove="1" noResize="1" noEditPoints="1" noAdjustHandles="1" noChangeArrowheads="1" noChangeShapeType="1" noTextEdit="1"/>
              </p:cNvSpPr>
              <p:nvPr>
                <p:ph idx="1"/>
              </p:nvPr>
            </p:nvSpPr>
            <p:spPr>
              <a:xfrm>
                <a:off x="5337424" y="1825625"/>
                <a:ext cx="6016375" cy="4351338"/>
              </a:xfrm>
              <a:blipFill>
                <a:blip r:embed="rId2"/>
                <a:stretch>
                  <a:fillRect l="-1826" t="-2101" b="-70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4EB6BF1-3783-30A1-5F53-7AC18C68F527}"/>
              </a:ext>
            </a:extLst>
          </p:cNvPr>
          <p:cNvSpPr/>
          <p:nvPr/>
        </p:nvSpPr>
        <p:spPr>
          <a:xfrm>
            <a:off x="387532"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A</a:t>
            </a:r>
          </a:p>
        </p:txBody>
      </p:sp>
      <p:sp>
        <p:nvSpPr>
          <p:cNvPr id="5" name="Oval 4">
            <a:extLst>
              <a:ext uri="{FF2B5EF4-FFF2-40B4-BE49-F238E27FC236}">
                <a16:creationId xmlns:a16="http://schemas.microsoft.com/office/drawing/2014/main" id="{1DBF3148-3A6E-471A-080E-7831B398E87A}"/>
              </a:ext>
            </a:extLst>
          </p:cNvPr>
          <p:cNvSpPr/>
          <p:nvPr/>
        </p:nvSpPr>
        <p:spPr>
          <a:xfrm>
            <a:off x="1026596" y="2476343"/>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C</a:t>
            </a:r>
          </a:p>
        </p:txBody>
      </p:sp>
      <p:sp>
        <p:nvSpPr>
          <p:cNvPr id="6" name="Oval 5">
            <a:extLst>
              <a:ext uri="{FF2B5EF4-FFF2-40B4-BE49-F238E27FC236}">
                <a16:creationId xmlns:a16="http://schemas.microsoft.com/office/drawing/2014/main" id="{DD47F3CF-2149-C1C7-21CF-E047C4E13D27}"/>
              </a:ext>
            </a:extLst>
          </p:cNvPr>
          <p:cNvSpPr/>
          <p:nvPr/>
        </p:nvSpPr>
        <p:spPr>
          <a:xfrm>
            <a:off x="2120378"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B</a:t>
            </a:r>
          </a:p>
        </p:txBody>
      </p:sp>
      <p:sp>
        <p:nvSpPr>
          <p:cNvPr id="7" name="Oval 6">
            <a:extLst>
              <a:ext uri="{FF2B5EF4-FFF2-40B4-BE49-F238E27FC236}">
                <a16:creationId xmlns:a16="http://schemas.microsoft.com/office/drawing/2014/main" id="{3913EF47-A447-366B-E48C-83E366824161}"/>
              </a:ext>
            </a:extLst>
          </p:cNvPr>
          <p:cNvSpPr/>
          <p:nvPr/>
        </p:nvSpPr>
        <p:spPr>
          <a:xfrm>
            <a:off x="3853225" y="4180051"/>
            <a:ext cx="1093782" cy="1049495"/>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D</a:t>
            </a:r>
          </a:p>
        </p:txBody>
      </p:sp>
      <p:cxnSp>
        <p:nvCxnSpPr>
          <p:cNvPr id="8" name="Straight Arrow Connector 7">
            <a:extLst>
              <a:ext uri="{FF2B5EF4-FFF2-40B4-BE49-F238E27FC236}">
                <a16:creationId xmlns:a16="http://schemas.microsoft.com/office/drawing/2014/main" id="{6FE0088A-A1BC-DC54-E646-4ADFE735993E}"/>
              </a:ext>
            </a:extLst>
          </p:cNvPr>
          <p:cNvCxnSpPr>
            <a:cxnSpLocks/>
          </p:cNvCxnSpPr>
          <p:nvPr/>
        </p:nvCxnSpPr>
        <p:spPr>
          <a:xfrm>
            <a:off x="1835667" y="3448991"/>
            <a:ext cx="529273" cy="7930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82CB30-1F5B-4315-234D-F63AA726383B}"/>
              </a:ext>
            </a:extLst>
          </p:cNvPr>
          <p:cNvCxnSpPr>
            <a:cxnSpLocks/>
            <a:endCxn id="6" idx="2"/>
          </p:cNvCxnSpPr>
          <p:nvPr/>
        </p:nvCxnSpPr>
        <p:spPr>
          <a:xfrm>
            <a:off x="1481314" y="4704798"/>
            <a:ext cx="639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CD710-BC0D-604B-2375-68460C134EA4}"/>
              </a:ext>
            </a:extLst>
          </p:cNvPr>
          <p:cNvCxnSpPr>
            <a:cxnSpLocks/>
            <a:endCxn id="7" idx="2"/>
          </p:cNvCxnSpPr>
          <p:nvPr/>
        </p:nvCxnSpPr>
        <p:spPr>
          <a:xfrm>
            <a:off x="3206791" y="4704798"/>
            <a:ext cx="6464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67AD299-5589-89B5-7FBC-145BDECAE726}"/>
              </a:ext>
            </a:extLst>
          </p:cNvPr>
          <p:cNvCxnSpPr>
            <a:cxnSpLocks/>
            <a:stCxn id="5" idx="3"/>
            <a:endCxn id="4" idx="0"/>
          </p:cNvCxnSpPr>
          <p:nvPr/>
        </p:nvCxnSpPr>
        <p:spPr>
          <a:xfrm flipH="1">
            <a:off x="934423" y="3372143"/>
            <a:ext cx="252354" cy="8079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9981CC-F883-8767-FF2D-75DD485E918D}"/>
              </a:ext>
            </a:extLst>
          </p:cNvPr>
          <p:cNvCxnSpPr>
            <a:cxnSpLocks/>
          </p:cNvCxnSpPr>
          <p:nvPr/>
        </p:nvCxnSpPr>
        <p:spPr>
          <a:xfrm>
            <a:off x="1536749" y="4885361"/>
            <a:ext cx="48212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9ED9DFE-836A-9A73-BAE4-7F7F479E4741}"/>
              </a:ext>
            </a:extLst>
          </p:cNvPr>
          <p:cNvCxnSpPr>
            <a:cxnSpLocks/>
          </p:cNvCxnSpPr>
          <p:nvPr/>
        </p:nvCxnSpPr>
        <p:spPr>
          <a:xfrm>
            <a:off x="2018872" y="3494822"/>
            <a:ext cx="346068" cy="55576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4CEF30-C42A-60B7-B60C-E212AE0A175F}"/>
              </a:ext>
            </a:extLst>
          </p:cNvPr>
          <p:cNvCxnSpPr>
            <a:cxnSpLocks/>
          </p:cNvCxnSpPr>
          <p:nvPr/>
        </p:nvCxnSpPr>
        <p:spPr>
          <a:xfrm flipH="1">
            <a:off x="818684" y="3446673"/>
            <a:ext cx="219947" cy="65206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4943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BE33-C244-7C0E-5CCF-3D59C2CE8CE0}"/>
              </a:ext>
            </a:extLst>
          </p:cNvPr>
          <p:cNvSpPr>
            <a:spLocks noGrp="1"/>
          </p:cNvSpPr>
          <p:nvPr>
            <p:ph type="title"/>
          </p:nvPr>
        </p:nvSpPr>
        <p:spPr/>
        <p:txBody>
          <a:bodyPr/>
          <a:lstStyle/>
          <a:p>
            <a:r>
              <a:rPr lang="en-US" dirty="0"/>
              <a:t>Root cause attribution: Ranking over counterfactuals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7CDBFC-E576-09C7-DECF-17F5CB3D2B49}"/>
                  </a:ext>
                </a:extLst>
              </p:cNvPr>
              <p:cNvSpPr>
                <a:spLocks noGrp="1"/>
              </p:cNvSpPr>
              <p:nvPr>
                <p:ph idx="1"/>
              </p:nvPr>
            </p:nvSpPr>
            <p:spPr>
              <a:xfrm>
                <a:off x="838200" y="1825625"/>
                <a:ext cx="11049000" cy="4351338"/>
              </a:xfrm>
            </p:spPr>
            <p:txBody>
              <a:bodyPr>
                <a:normAutofit fontScale="92500" lnSpcReduction="10000"/>
              </a:bodyPr>
              <a:lstStyle/>
              <a:p>
                <a:r>
                  <a:rPr lang="en-US" dirty="0"/>
                  <a:t>Using counterfactuals, we can now simulate the effect of different causes for an outcome. </a:t>
                </a:r>
              </a:p>
              <a:p>
                <a:pPr marL="457200" lvl="1" indent="0">
                  <a:buNone/>
                </a:pPr>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𝑋</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1">
                                <a:latin typeface="Cambria Math" panose="02040503050406030204" pitchFamily="18" charset="0"/>
                              </a:rPr>
                              <m:t>𝑋</m:t>
                            </m:r>
                            <m:r>
                              <a:rPr lang="en-US" sz="2800" b="0" i="1" smtClean="0">
                                <a:latin typeface="Cambria Math" panose="02040503050406030204" pitchFamily="18" charset="0"/>
                              </a:rPr>
                              <m:t>2</m:t>
                            </m:r>
                          </m:sub>
                        </m:sSub>
                      </m:e>
                    </m:d>
                  </m:oMath>
                </a14:m>
                <a:r>
                  <a:rPr lang="en-US" sz="2800" dirty="0"/>
                  <a:t>, </a:t>
                </a:r>
                <a14:m>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𝑌</m:t>
                            </m:r>
                          </m:e>
                          <m:sub>
                            <m:r>
                              <a:rPr lang="en-US" sz="2800" i="1">
                                <a:latin typeface="Cambria Math" panose="02040503050406030204" pitchFamily="18" charset="0"/>
                              </a:rPr>
                              <m:t>𝑋</m:t>
                            </m:r>
                            <m:r>
                              <a:rPr lang="en-US" sz="2800" b="0" i="1" smtClean="0">
                                <a:latin typeface="Cambria Math" panose="02040503050406030204" pitchFamily="18" charset="0"/>
                              </a:rPr>
                              <m:t>3</m:t>
                            </m:r>
                          </m:sub>
                        </m:sSub>
                      </m:e>
                    </m:d>
                  </m:oMath>
                </a14:m>
                <a:r>
                  <a:rPr lang="en-US" sz="2800" dirty="0"/>
                  <a:t>,…</a:t>
                </a:r>
              </a:p>
              <a:p>
                <a:pPr marL="457200" lvl="1" indent="0">
                  <a:buNone/>
                </a:pPr>
                <a:endParaRPr lang="en-US" sz="2800" dirty="0"/>
              </a:p>
              <a:p>
                <a:pPr marL="457200" lvl="1" indent="0">
                  <a:buNone/>
                </a:pPr>
                <a:r>
                  <a:rPr lang="en-US" sz="2800" dirty="0"/>
                  <a:t>For attribution, we can rank the counterfactual effect of each cause.</a:t>
                </a:r>
              </a:p>
              <a:p>
                <a:pPr marL="457200" lvl="1" indent="0">
                  <a:buNone/>
                </a:pPr>
                <a:endParaRPr lang="en-US" sz="2800" dirty="0"/>
              </a:p>
              <a:p>
                <a:pPr marL="457200" lvl="1" indent="0">
                  <a:buNone/>
                </a:pPr>
                <a:r>
                  <a:rPr lang="en-US" sz="2800" dirty="0"/>
                  <a:t>Can also average </a:t>
                </a:r>
                <a:r>
                  <a:rPr lang="en-US" sz="2800" dirty="0" err="1"/>
                  <a:t>wrt</a:t>
                </a:r>
                <a:r>
                  <a:rPr lang="en-US" sz="2800" dirty="0"/>
                  <a:t>. the values of all other causes </a:t>
                </a:r>
                <a:br>
                  <a:rPr lang="en-US" sz="2800" dirty="0"/>
                </a:br>
                <a:r>
                  <a:rPr lang="en-US" sz="2800" dirty="0"/>
                  <a:t>(e.g., using Shapley value)</a:t>
                </a:r>
              </a:p>
              <a:p>
                <a:pPr marL="457200" lvl="1" indent="0">
                  <a:buNone/>
                </a:pPr>
                <a:endParaRPr lang="en-US" sz="2800" dirty="0"/>
              </a:p>
              <a:p>
                <a:pPr marL="457200" lvl="1" indent="0">
                  <a:buNone/>
                </a:pPr>
                <a:r>
                  <a:rPr lang="en-US" sz="2800" b="1" dirty="0"/>
                  <a:t>Challenge:</a:t>
                </a:r>
                <a:r>
                  <a:rPr lang="en-US" sz="2800" dirty="0"/>
                  <a:t> functional form is often unknown. </a:t>
                </a:r>
              </a:p>
              <a:p>
                <a:pPr marL="457200" lvl="1" indent="0">
                  <a:buNone/>
                </a:pPr>
                <a:r>
                  <a:rPr lang="en-US" sz="2800" dirty="0"/>
                  <a:t>Practical </a:t>
                </a:r>
                <a:r>
                  <a:rPr lang="en-US" sz="2800" dirty="0" err="1"/>
                  <a:t>usecase</a:t>
                </a:r>
                <a:r>
                  <a:rPr lang="en-US" sz="2800" dirty="0"/>
                  <a:t> in attributing outcomes of a ML model.</a:t>
                </a:r>
              </a:p>
            </p:txBody>
          </p:sp>
        </mc:Choice>
        <mc:Fallback>
          <p:sp>
            <p:nvSpPr>
              <p:cNvPr id="3" name="Content Placeholder 2">
                <a:extLst>
                  <a:ext uri="{FF2B5EF4-FFF2-40B4-BE49-F238E27FC236}">
                    <a16:creationId xmlns:a16="http://schemas.microsoft.com/office/drawing/2014/main" id="{F17CDBFC-E576-09C7-DECF-17F5CB3D2B49}"/>
                  </a:ext>
                </a:extLst>
              </p:cNvPr>
              <p:cNvSpPr>
                <a:spLocks noGrp="1" noRot="1" noChangeAspect="1" noMove="1" noResize="1" noEditPoints="1" noAdjustHandles="1" noChangeArrowheads="1" noChangeShapeType="1" noTextEdit="1"/>
              </p:cNvSpPr>
              <p:nvPr>
                <p:ph idx="1"/>
              </p:nvPr>
            </p:nvSpPr>
            <p:spPr>
              <a:xfrm>
                <a:off x="838200" y="1825625"/>
                <a:ext cx="11049000" cy="4351338"/>
              </a:xfrm>
              <a:blipFill>
                <a:blip r:embed="rId2"/>
                <a:stretch>
                  <a:fillRect l="-883" t="-2801"/>
                </a:stretch>
              </a:blipFill>
            </p:spPr>
            <p:txBody>
              <a:bodyPr/>
              <a:lstStyle/>
              <a:p>
                <a:r>
                  <a:rPr lang="en-US">
                    <a:noFill/>
                  </a:rPr>
                  <a:t> </a:t>
                </a:r>
              </a:p>
            </p:txBody>
          </p:sp>
        </mc:Fallback>
      </mc:AlternateContent>
    </p:spTree>
    <p:extLst>
      <p:ext uri="{BB962C8B-B14F-4D97-AF65-F5344CB8AC3E}">
        <p14:creationId xmlns:p14="http://schemas.microsoft.com/office/powerpoint/2010/main" val="3535997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68F3-0BD2-35F1-2894-DF540B52EF3C}"/>
              </a:ext>
            </a:extLst>
          </p:cNvPr>
          <p:cNvSpPr>
            <a:spLocks noGrp="1"/>
          </p:cNvSpPr>
          <p:nvPr>
            <p:ph type="title"/>
          </p:nvPr>
        </p:nvSpPr>
        <p:spPr/>
        <p:txBody>
          <a:bodyPr/>
          <a:lstStyle/>
          <a:p>
            <a:r>
              <a:rPr lang="en-US" dirty="0"/>
              <a:t>Example: Consider a classification ML model over face images</a:t>
            </a:r>
          </a:p>
        </p:txBody>
      </p:sp>
      <p:sp>
        <p:nvSpPr>
          <p:cNvPr id="3" name="Content Placeholder 2">
            <a:extLst>
              <a:ext uri="{FF2B5EF4-FFF2-40B4-BE49-F238E27FC236}">
                <a16:creationId xmlns:a16="http://schemas.microsoft.com/office/drawing/2014/main" id="{456C5242-DB2D-7249-AC51-DCE2B3A3E790}"/>
              </a:ext>
            </a:extLst>
          </p:cNvPr>
          <p:cNvSpPr>
            <a:spLocks noGrp="1"/>
          </p:cNvSpPr>
          <p:nvPr>
            <p:ph idx="1"/>
          </p:nvPr>
        </p:nvSpPr>
        <p:spPr>
          <a:xfrm>
            <a:off x="838200" y="1825624"/>
            <a:ext cx="10515600" cy="4996416"/>
          </a:xfrm>
        </p:spPr>
        <p:txBody>
          <a:bodyPr>
            <a:normAutofit fontScale="92500"/>
          </a:bodyPr>
          <a:lstStyle/>
          <a:p>
            <a:endParaRPr lang="en-US" dirty="0"/>
          </a:p>
          <a:p>
            <a:endParaRPr lang="en-US" dirty="0"/>
          </a:p>
          <a:p>
            <a:endParaRPr lang="en-US" dirty="0"/>
          </a:p>
          <a:p>
            <a:endParaRPr lang="en-US" dirty="0"/>
          </a:p>
          <a:p>
            <a:endParaRPr lang="en-US" dirty="0"/>
          </a:p>
          <a:p>
            <a:endParaRPr lang="en-US" dirty="0"/>
          </a:p>
          <a:p>
            <a:r>
              <a:rPr lang="en-US" dirty="0"/>
              <a:t>Let’s say there is a trained binary classification model using the image.</a:t>
            </a:r>
          </a:p>
          <a:p>
            <a:r>
              <a:rPr lang="en-US" dirty="0"/>
              <a:t>It outputs class=1 for image 1. </a:t>
            </a:r>
            <a:r>
              <a:rPr lang="en-US" b="1" dirty="0"/>
              <a:t>Why?</a:t>
            </a:r>
          </a:p>
          <a:p>
            <a:pPr lvl="1"/>
            <a:r>
              <a:rPr lang="en-US" dirty="0"/>
              <a:t>We may look at important features through ML explanation models like LIME, SHAP etc. </a:t>
            </a:r>
          </a:p>
          <a:p>
            <a:pPr lvl="1"/>
            <a:r>
              <a:rPr lang="en-US" dirty="0"/>
              <a:t>But those do not tell us how the model will behave if we change the input.</a:t>
            </a:r>
          </a:p>
        </p:txBody>
      </p:sp>
      <p:pic>
        <p:nvPicPr>
          <p:cNvPr id="4" name="Picture 3">
            <a:extLst>
              <a:ext uri="{FF2B5EF4-FFF2-40B4-BE49-F238E27FC236}">
                <a16:creationId xmlns:a16="http://schemas.microsoft.com/office/drawing/2014/main" id="{788CD296-755B-A44C-1E6D-596CC8E736BF}"/>
              </a:ext>
            </a:extLst>
          </p:cNvPr>
          <p:cNvPicPr>
            <a:picLocks noChangeAspect="1"/>
          </p:cNvPicPr>
          <p:nvPr/>
        </p:nvPicPr>
        <p:blipFill rotWithShape="1">
          <a:blip r:embed="rId2"/>
          <a:srcRect l="34277" r="2256"/>
          <a:stretch/>
        </p:blipFill>
        <p:spPr>
          <a:xfrm>
            <a:off x="3744931" y="1690688"/>
            <a:ext cx="3817174" cy="3029599"/>
          </a:xfrm>
          <a:prstGeom prst="rect">
            <a:avLst/>
          </a:prstGeom>
        </p:spPr>
      </p:pic>
      <p:sp>
        <p:nvSpPr>
          <p:cNvPr id="5" name="Rectangle 4">
            <a:extLst>
              <a:ext uri="{FF2B5EF4-FFF2-40B4-BE49-F238E27FC236}">
                <a16:creationId xmlns:a16="http://schemas.microsoft.com/office/drawing/2014/main" id="{9430119E-88A4-828A-AAA4-55E112B9C3C8}"/>
              </a:ext>
            </a:extLst>
          </p:cNvPr>
          <p:cNvSpPr/>
          <p:nvPr/>
        </p:nvSpPr>
        <p:spPr>
          <a:xfrm>
            <a:off x="5676472" y="1690688"/>
            <a:ext cx="1941816" cy="3066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0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1CDC5-6B53-270A-C98B-B5F372C43338}"/>
              </a:ext>
            </a:extLst>
          </p:cNvPr>
          <p:cNvSpPr>
            <a:spLocks noGrp="1"/>
          </p:cNvSpPr>
          <p:nvPr>
            <p:ph type="title"/>
          </p:nvPr>
        </p:nvSpPr>
        <p:spPr/>
        <p:txBody>
          <a:bodyPr/>
          <a:lstStyle/>
          <a:p>
            <a:r>
              <a:rPr lang="en-US" b="1" dirty="0">
                <a:solidFill>
                  <a:schemeClr val="accent1"/>
                </a:solidFill>
              </a:rPr>
              <a:t>Section 1: </a:t>
            </a:r>
            <a:r>
              <a:rPr lang="en-US" dirty="0">
                <a:solidFill>
                  <a:schemeClr val="accent1"/>
                </a:solidFill>
              </a:rPr>
              <a:t>What is causal ML and why do we need it?</a:t>
            </a:r>
          </a:p>
        </p:txBody>
      </p:sp>
      <p:sp>
        <p:nvSpPr>
          <p:cNvPr id="5" name="Text Placeholder 4">
            <a:extLst>
              <a:ext uri="{FF2B5EF4-FFF2-40B4-BE49-F238E27FC236}">
                <a16:creationId xmlns:a16="http://schemas.microsoft.com/office/drawing/2014/main" id="{65A66037-1EC0-C65D-088E-346C78F8B9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67492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C569-3E3B-4FCD-BAD9-909F1C5FA670}"/>
              </a:ext>
            </a:extLst>
          </p:cNvPr>
          <p:cNvSpPr>
            <a:spLocks noGrp="1"/>
          </p:cNvSpPr>
          <p:nvPr>
            <p:ph type="title"/>
          </p:nvPr>
        </p:nvSpPr>
        <p:spPr>
          <a:xfrm>
            <a:off x="838199" y="365125"/>
            <a:ext cx="11271637" cy="1325563"/>
          </a:xfrm>
        </p:spPr>
        <p:txBody>
          <a:bodyPr/>
          <a:lstStyle/>
          <a:p>
            <a:r>
              <a:rPr lang="en-US" dirty="0"/>
              <a:t>How to generate a counterfactual for a ML model</a:t>
            </a:r>
          </a:p>
        </p:txBody>
      </p:sp>
      <p:sp>
        <p:nvSpPr>
          <p:cNvPr id="3" name="Content Placeholder 2">
            <a:extLst>
              <a:ext uri="{FF2B5EF4-FFF2-40B4-BE49-F238E27FC236}">
                <a16:creationId xmlns:a16="http://schemas.microsoft.com/office/drawing/2014/main" id="{4FE4D20D-906A-4AAD-B4E0-6412BEB98EDE}"/>
              </a:ext>
            </a:extLst>
          </p:cNvPr>
          <p:cNvSpPr>
            <a:spLocks noGrp="1"/>
          </p:cNvSpPr>
          <p:nvPr>
            <p:ph idx="1"/>
          </p:nvPr>
        </p:nvSpPr>
        <p:spPr>
          <a:xfrm>
            <a:off x="838199" y="1733418"/>
            <a:ext cx="7465471" cy="607728"/>
          </a:xfrm>
        </p:spPr>
        <p:txBody>
          <a:bodyPr>
            <a:noAutofit/>
          </a:bodyPr>
          <a:lstStyle/>
          <a:p>
            <a:pPr marL="0" indent="0">
              <a:buNone/>
            </a:pPr>
            <a:r>
              <a:rPr lang="en-US" b="1" dirty="0"/>
              <a:t>Tabular data: </a:t>
            </a:r>
            <a:r>
              <a:rPr lang="en-US" sz="2600" dirty="0"/>
              <a:t>Simply change the input name.</a:t>
            </a:r>
          </a:p>
        </p:txBody>
      </p:sp>
      <p:pic>
        <p:nvPicPr>
          <p:cNvPr id="4" name="Picture 3">
            <a:extLst>
              <a:ext uri="{FF2B5EF4-FFF2-40B4-BE49-F238E27FC236}">
                <a16:creationId xmlns:a16="http://schemas.microsoft.com/office/drawing/2014/main" id="{F5D6B9C5-825D-46E1-9967-55276427814C}"/>
              </a:ext>
            </a:extLst>
          </p:cNvPr>
          <p:cNvPicPr>
            <a:picLocks noChangeAspect="1"/>
          </p:cNvPicPr>
          <p:nvPr/>
        </p:nvPicPr>
        <p:blipFill rotWithShape="1">
          <a:blip r:embed="rId4"/>
          <a:srcRect r="32774"/>
          <a:stretch/>
        </p:blipFill>
        <p:spPr>
          <a:xfrm>
            <a:off x="8387403" y="1415715"/>
            <a:ext cx="3232297" cy="2421937"/>
          </a:xfrm>
          <a:prstGeom prst="rect">
            <a:avLst/>
          </a:prstGeom>
        </p:spPr>
      </p:pic>
      <p:pic>
        <p:nvPicPr>
          <p:cNvPr id="5" name="Picture 4">
            <a:extLst>
              <a:ext uri="{FF2B5EF4-FFF2-40B4-BE49-F238E27FC236}">
                <a16:creationId xmlns:a16="http://schemas.microsoft.com/office/drawing/2014/main" id="{8DA4FAD0-C1B0-4E7B-9CAF-AAE470F94A9C}"/>
              </a:ext>
            </a:extLst>
          </p:cNvPr>
          <p:cNvPicPr>
            <a:picLocks noChangeAspect="1"/>
          </p:cNvPicPr>
          <p:nvPr/>
        </p:nvPicPr>
        <p:blipFill rotWithShape="1">
          <a:blip r:embed="rId4"/>
          <a:srcRect l="34277" r="2256"/>
          <a:stretch/>
        </p:blipFill>
        <p:spPr>
          <a:xfrm>
            <a:off x="8538030" y="4001294"/>
            <a:ext cx="3051544" cy="2421937"/>
          </a:xfrm>
          <a:prstGeom prst="rect">
            <a:avLst/>
          </a:prstGeom>
        </p:spPr>
      </p:pic>
      <p:sp>
        <p:nvSpPr>
          <p:cNvPr id="8" name="Rectangle: Rounded Corners 7">
            <a:extLst>
              <a:ext uri="{FF2B5EF4-FFF2-40B4-BE49-F238E27FC236}">
                <a16:creationId xmlns:a16="http://schemas.microsoft.com/office/drawing/2014/main" id="{BE41FD27-3D85-4E7C-8C31-A0D429BA2629}"/>
              </a:ext>
            </a:extLst>
          </p:cNvPr>
          <p:cNvSpPr/>
          <p:nvPr/>
        </p:nvSpPr>
        <p:spPr>
          <a:xfrm>
            <a:off x="2200191" y="3647804"/>
            <a:ext cx="1575391"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12" name="Rectangle: Rounded Corners 11">
            <a:extLst>
              <a:ext uri="{FF2B5EF4-FFF2-40B4-BE49-F238E27FC236}">
                <a16:creationId xmlns:a16="http://schemas.microsoft.com/office/drawing/2014/main" id="{684B3AD5-2A56-4293-87EE-DBF4B098457E}"/>
              </a:ext>
            </a:extLst>
          </p:cNvPr>
          <p:cNvSpPr/>
          <p:nvPr/>
        </p:nvSpPr>
        <p:spPr>
          <a:xfrm>
            <a:off x="5046172" y="3647804"/>
            <a:ext cx="1575391"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p:txBody>
      </p:sp>
      <p:sp>
        <p:nvSpPr>
          <p:cNvPr id="13" name="Rectangle: Diagonal Corners Rounded 12">
            <a:extLst>
              <a:ext uri="{FF2B5EF4-FFF2-40B4-BE49-F238E27FC236}">
                <a16:creationId xmlns:a16="http://schemas.microsoft.com/office/drawing/2014/main" id="{0D4C02A5-EF06-49E2-A882-B05E36B87594}"/>
              </a:ext>
            </a:extLst>
          </p:cNvPr>
          <p:cNvSpPr/>
          <p:nvPr/>
        </p:nvSpPr>
        <p:spPr>
          <a:xfrm>
            <a:off x="936687" y="3552111"/>
            <a:ext cx="435935" cy="40403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5" name="Rectangle: Diagonal Corners Rounded 14">
            <a:extLst>
              <a:ext uri="{FF2B5EF4-FFF2-40B4-BE49-F238E27FC236}">
                <a16:creationId xmlns:a16="http://schemas.microsoft.com/office/drawing/2014/main" id="{56E475D3-9E29-47FB-86C0-6A3A0A342AE9}"/>
              </a:ext>
            </a:extLst>
          </p:cNvPr>
          <p:cNvSpPr/>
          <p:nvPr/>
        </p:nvSpPr>
        <p:spPr>
          <a:xfrm>
            <a:off x="966813" y="4438159"/>
            <a:ext cx="435935" cy="40403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7" name="Straight Arrow Connector 16">
            <a:extLst>
              <a:ext uri="{FF2B5EF4-FFF2-40B4-BE49-F238E27FC236}">
                <a16:creationId xmlns:a16="http://schemas.microsoft.com/office/drawing/2014/main" id="{1210C1FB-7487-4AFF-BD12-9B38AF86B4B3}"/>
              </a:ext>
            </a:extLst>
          </p:cNvPr>
          <p:cNvCxnSpPr>
            <a:stCxn id="13" idx="0"/>
            <a:endCxn id="8" idx="1"/>
          </p:cNvCxnSpPr>
          <p:nvPr/>
        </p:nvCxnSpPr>
        <p:spPr>
          <a:xfrm>
            <a:off x="1372622" y="3754130"/>
            <a:ext cx="827569" cy="2551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B407FE-EC23-430A-9B8C-2DD45847A166}"/>
              </a:ext>
            </a:extLst>
          </p:cNvPr>
          <p:cNvCxnSpPr>
            <a:cxnSpLocks/>
            <a:stCxn id="8" idx="3"/>
            <a:endCxn id="12" idx="1"/>
          </p:cNvCxnSpPr>
          <p:nvPr/>
        </p:nvCxnSpPr>
        <p:spPr>
          <a:xfrm>
            <a:off x="3775582" y="4009311"/>
            <a:ext cx="127059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C558A3-5916-4CE3-A3DD-CA9B96253396}"/>
              </a:ext>
            </a:extLst>
          </p:cNvPr>
          <p:cNvCxnSpPr>
            <a:cxnSpLocks/>
            <a:stCxn id="15" idx="0"/>
            <a:endCxn id="8" idx="1"/>
          </p:cNvCxnSpPr>
          <p:nvPr/>
        </p:nvCxnSpPr>
        <p:spPr>
          <a:xfrm flipV="1">
            <a:off x="1402748" y="4009311"/>
            <a:ext cx="797443" cy="6308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A468E1A-B156-4770-AA29-6C013983FC6D}"/>
              </a:ext>
            </a:extLst>
          </p:cNvPr>
          <p:cNvCxnSpPr>
            <a:cxnSpLocks/>
            <a:stCxn id="15" idx="0"/>
            <a:endCxn id="12" idx="2"/>
          </p:cNvCxnSpPr>
          <p:nvPr/>
        </p:nvCxnSpPr>
        <p:spPr>
          <a:xfrm flipV="1">
            <a:off x="1402748" y="4370818"/>
            <a:ext cx="4431120" cy="26936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Diagonal Corners Rounded 34">
                <a:extLst>
                  <a:ext uri="{FF2B5EF4-FFF2-40B4-BE49-F238E27FC236}">
                    <a16:creationId xmlns:a16="http://schemas.microsoft.com/office/drawing/2014/main" id="{C824EE81-C1B8-4F70-B99A-30C0BB2A8115}"/>
                  </a:ext>
                </a:extLst>
              </p:cNvPr>
              <p:cNvSpPr/>
              <p:nvPr/>
            </p:nvSpPr>
            <p:spPr>
              <a:xfrm>
                <a:off x="7176227" y="3807294"/>
                <a:ext cx="435935" cy="40403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𝑋</m:t>
                          </m:r>
                        </m:e>
                      </m:acc>
                    </m:oMath>
                  </m:oMathPara>
                </a14:m>
                <a:endParaRPr lang="en-US" dirty="0"/>
              </a:p>
            </p:txBody>
          </p:sp>
        </mc:Choice>
        <mc:Fallback xmlns="">
          <p:sp>
            <p:nvSpPr>
              <p:cNvPr id="35" name="Rectangle: Diagonal Corners Rounded 34">
                <a:extLst>
                  <a:ext uri="{FF2B5EF4-FFF2-40B4-BE49-F238E27FC236}">
                    <a16:creationId xmlns:a16="http://schemas.microsoft.com/office/drawing/2014/main" id="{C824EE81-C1B8-4F70-B99A-30C0BB2A8115}"/>
                  </a:ext>
                </a:extLst>
              </p:cNvPr>
              <p:cNvSpPr>
                <a:spLocks noRot="1" noChangeAspect="1" noMove="1" noResize="1" noEditPoints="1" noAdjustHandles="1" noChangeArrowheads="1" noChangeShapeType="1" noTextEdit="1"/>
              </p:cNvSpPr>
              <p:nvPr/>
            </p:nvSpPr>
            <p:spPr>
              <a:xfrm>
                <a:off x="7176227" y="3807294"/>
                <a:ext cx="435935" cy="404037"/>
              </a:xfrm>
              <a:prstGeom prst="round2DiagRect">
                <a:avLst/>
              </a:prstGeom>
              <a:blipFill>
                <a:blip r:embed="rId7"/>
                <a:stretch>
                  <a:fillRect r="-1351"/>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461A748F-B2A2-4002-ACBF-8E0F44E4DF1C}"/>
              </a:ext>
            </a:extLst>
          </p:cNvPr>
          <p:cNvCxnSpPr>
            <a:cxnSpLocks/>
            <a:stCxn id="12" idx="3"/>
            <a:endCxn id="35" idx="2"/>
          </p:cNvCxnSpPr>
          <p:nvPr/>
        </p:nvCxnSpPr>
        <p:spPr>
          <a:xfrm>
            <a:off x="6621563" y="4009311"/>
            <a:ext cx="554664"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475CC82-0E5D-484A-9D56-619C4A91EAE0}"/>
                  </a:ext>
                </a:extLst>
              </p:cNvPr>
              <p:cNvSpPr txBox="1"/>
              <p:nvPr/>
            </p:nvSpPr>
            <p:spPr>
              <a:xfrm>
                <a:off x="830515" y="5080379"/>
                <a:ext cx="7473156" cy="1008931"/>
              </a:xfrm>
              <a:prstGeom prst="rect">
                <a:avLst/>
              </a:prstGeom>
              <a:noFill/>
            </p:spPr>
            <p:txBody>
              <a:bodyPr wrap="square" rtlCol="0">
                <a:spAutoFit/>
              </a:bodyPr>
              <a:lstStyle/>
              <a:p>
                <a:r>
                  <a:rPr lang="en-US" sz="2200" dirty="0"/>
                  <a:t>Train using </a:t>
                </a:r>
                <a:r>
                  <a:rPr lang="en-US" sz="2200" dirty="0" err="1"/>
                  <a:t>Adversarially</a:t>
                </a:r>
                <a:r>
                  <a:rPr lang="en-US" sz="2200" dirty="0"/>
                  <a:t> Learnt Inference </a:t>
                </a:r>
                <a:r>
                  <a:rPr lang="en-US" sz="2200" dirty="0">
                    <a:solidFill>
                      <a:schemeClr val="accent1"/>
                    </a:solidFill>
                  </a:rPr>
                  <a:t>[Dumoulin et al. 2016]</a:t>
                </a:r>
              </a:p>
              <a:p>
                <a:endParaRPr lang="en-US" sz="1000" dirty="0">
                  <a:solidFill>
                    <a:schemeClr val="accent1"/>
                  </a:solidFill>
                </a:endParaRPr>
              </a:p>
              <a:p>
                <a:pPr/>
                <a14:m>
                  <m:oMathPara xmlns:m="http://schemas.openxmlformats.org/officeDocument/2006/math">
                    <m:oMathParaPr>
                      <m:jc m:val="centerGroup"/>
                    </m:oMathParaPr>
                    <m:oMath xmlns:m="http://schemas.openxmlformats.org/officeDocument/2006/math">
                      <m:func>
                        <m:funcPr>
                          <m:ctrlPr>
                            <a:rPr lang="en-US" sz="2000" b="0" i="1" smtClean="0">
                              <a:solidFill>
                                <a:schemeClr val="tx1"/>
                              </a:solidFill>
                              <a:latin typeface="Cambria Math" panose="02040503050406030204" pitchFamily="18" charset="0"/>
                            </a:rPr>
                          </m:ctrlPr>
                        </m:funcPr>
                        <m:fName>
                          <m:limLow>
                            <m:limLowPr>
                              <m:ctrlPr>
                                <a:rPr lang="en-US" sz="2000" b="0" i="1" smtClean="0">
                                  <a:solidFill>
                                    <a:schemeClr val="tx1"/>
                                  </a:solidFill>
                                  <a:latin typeface="Cambria Math" panose="02040503050406030204" pitchFamily="18" charset="0"/>
                                </a:rPr>
                              </m:ctrlPr>
                            </m:limLowPr>
                            <m:e>
                              <m:r>
                                <m:rPr>
                                  <m:sty m:val="p"/>
                                </m:rPr>
                                <a:rPr lang="en-US" sz="2000" b="0" i="0" smtClean="0">
                                  <a:solidFill>
                                    <a:schemeClr val="tx1"/>
                                  </a:solidFill>
                                  <a:latin typeface="Cambria Math" panose="02040503050406030204" pitchFamily="18" charset="0"/>
                                </a:rPr>
                                <m:t>min</m:t>
                              </m:r>
                            </m:e>
                            <m:lim>
                              <m:r>
                                <a:rPr lang="en-US" sz="2000" b="0" i="1" smtClean="0">
                                  <a:solidFill>
                                    <a:schemeClr val="tx1"/>
                                  </a:solidFill>
                                  <a:latin typeface="Cambria Math" panose="02040503050406030204" pitchFamily="18" charset="0"/>
                                </a:rPr>
                                <m:t>𝐺</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lim>
                          </m:limLow>
                        </m:fName>
                        <m:e>
                          <m:func>
                            <m:funcPr>
                              <m:ctrlPr>
                                <a:rPr lang="en-US" sz="2000" b="0" i="1" smtClean="0">
                                  <a:solidFill>
                                    <a:schemeClr val="tx1"/>
                                  </a:solidFill>
                                  <a:latin typeface="Cambria Math" panose="02040503050406030204" pitchFamily="18" charset="0"/>
                                </a:rPr>
                              </m:ctrlPr>
                            </m:funcPr>
                            <m:fName>
                              <m:limLow>
                                <m:limLowPr>
                                  <m:ctrlPr>
                                    <a:rPr lang="en-US" sz="2000" b="0" i="1" smtClean="0">
                                      <a:solidFill>
                                        <a:schemeClr val="tx1"/>
                                      </a:solidFill>
                                      <a:latin typeface="Cambria Math" panose="02040503050406030204" pitchFamily="18" charset="0"/>
                                    </a:rPr>
                                  </m:ctrlPr>
                                </m:limLowPr>
                                <m:e>
                                  <m:r>
                                    <m:rPr>
                                      <m:sty m:val="p"/>
                                    </m:rPr>
                                    <a:rPr lang="en-US" sz="2000" b="0" i="0" smtClean="0">
                                      <a:solidFill>
                                        <a:schemeClr val="tx1"/>
                                      </a:solidFill>
                                      <a:latin typeface="Cambria Math" panose="02040503050406030204" pitchFamily="18" charset="0"/>
                                    </a:rPr>
                                    <m:t>max</m:t>
                                  </m:r>
                                </m:e>
                                <m:lim>
                                  <m:r>
                                    <a:rPr lang="en-US" sz="2000" b="0" i="1" smtClean="0">
                                      <a:solidFill>
                                        <a:schemeClr val="tx1"/>
                                      </a:solidFill>
                                      <a:latin typeface="Cambria Math" panose="02040503050406030204" pitchFamily="18" charset="0"/>
                                    </a:rPr>
                                    <m:t>𝐷</m:t>
                                  </m:r>
                                </m:lim>
                              </m:limLow>
                            </m:fName>
                            <m:e>
                              <m:r>
                                <a:rPr lang="en-US" sz="2000" b="0" i="1" smtClean="0">
                                  <a:solidFill>
                                    <a:schemeClr val="tx1"/>
                                  </a:solidFill>
                                  <a:latin typeface="Cambria Math" panose="02040503050406030204" pitchFamily="18" charset="0"/>
                                </a:rPr>
                                <m:t>𝑉</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𝐺</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𝐷</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𝐷</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𝐸</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e>
                                      </m:d>
                                    </m:e>
                                  </m:d>
                                </m:e>
                              </m:fun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𝐷</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𝐺</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𝑧</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e>
                          </m:func>
                        </m:e>
                      </m:func>
                    </m:oMath>
                  </m:oMathPara>
                </a14:m>
                <a:endParaRPr lang="en-US" sz="2000" dirty="0">
                  <a:solidFill>
                    <a:schemeClr val="tx1"/>
                  </a:solidFill>
                </a:endParaRPr>
              </a:p>
            </p:txBody>
          </p:sp>
        </mc:Choice>
        <mc:Fallback xmlns="">
          <p:sp>
            <p:nvSpPr>
              <p:cNvPr id="44" name="TextBox 43">
                <a:extLst>
                  <a:ext uri="{FF2B5EF4-FFF2-40B4-BE49-F238E27FC236}">
                    <a16:creationId xmlns:a16="http://schemas.microsoft.com/office/drawing/2014/main" id="{9475CC82-0E5D-484A-9D56-619C4A91EAE0}"/>
                  </a:ext>
                </a:extLst>
              </p:cNvPr>
              <p:cNvSpPr txBox="1">
                <a:spLocks noRot="1" noChangeAspect="1" noMove="1" noResize="1" noEditPoints="1" noAdjustHandles="1" noChangeArrowheads="1" noChangeShapeType="1" noTextEdit="1"/>
              </p:cNvSpPr>
              <p:nvPr/>
            </p:nvSpPr>
            <p:spPr>
              <a:xfrm>
                <a:off x="830515" y="5080379"/>
                <a:ext cx="7473156" cy="1008931"/>
              </a:xfrm>
              <a:prstGeom prst="rect">
                <a:avLst/>
              </a:prstGeom>
              <a:blipFill>
                <a:blip r:embed="rId8"/>
                <a:stretch>
                  <a:fillRect l="-1060" t="-3614" r="-1958"/>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9FEE172D-0ABC-4A8B-9D2A-E3D91E05DE58}"/>
              </a:ext>
            </a:extLst>
          </p:cNvPr>
          <p:cNvSpPr/>
          <p:nvPr/>
        </p:nvSpPr>
        <p:spPr>
          <a:xfrm>
            <a:off x="9981903" y="2430162"/>
            <a:ext cx="247135" cy="20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6990751-6158-47D6-94D2-CF18A3C3438D}"/>
              </a:ext>
            </a:extLst>
          </p:cNvPr>
          <p:cNvSpPr/>
          <p:nvPr/>
        </p:nvSpPr>
        <p:spPr>
          <a:xfrm>
            <a:off x="9994259" y="5067314"/>
            <a:ext cx="247135" cy="205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706387-B184-47B1-9060-C22212CDED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11" name="TextBox 10">
            <a:extLst>
              <a:ext uri="{FF2B5EF4-FFF2-40B4-BE49-F238E27FC236}">
                <a16:creationId xmlns:a16="http://schemas.microsoft.com/office/drawing/2014/main" id="{821F8D5B-BFB0-41CE-A72F-B35B363B13F3}"/>
              </a:ext>
            </a:extLst>
          </p:cNvPr>
          <p:cNvSpPr txBox="1"/>
          <p:nvPr/>
        </p:nvSpPr>
        <p:spPr>
          <a:xfrm>
            <a:off x="4254616" y="3661454"/>
            <a:ext cx="476227" cy="400110"/>
          </a:xfrm>
          <a:prstGeom prst="rect">
            <a:avLst/>
          </a:prstGeom>
          <a:noFill/>
        </p:spPr>
        <p:txBody>
          <a:bodyPr wrap="square" rtlCol="0">
            <a:spAutoFit/>
          </a:bodyPr>
          <a:lstStyle/>
          <a:p>
            <a:r>
              <a:rPr lang="en-US" sz="2000" dirty="0">
                <a:solidFill>
                  <a:schemeClr val="accent1"/>
                </a:solidFill>
              </a:rPr>
              <a:t>Z</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75E4D2-BFCC-4DE6-B2E4-EE085329A711}"/>
                  </a:ext>
                </a:extLst>
              </p:cNvPr>
              <p:cNvSpPr txBox="1"/>
              <p:nvPr/>
            </p:nvSpPr>
            <p:spPr>
              <a:xfrm>
                <a:off x="845035" y="2392280"/>
                <a:ext cx="7999862" cy="1631216"/>
              </a:xfrm>
              <a:prstGeom prst="rect">
                <a:avLst/>
              </a:prstGeom>
              <a:noFill/>
            </p:spPr>
            <p:txBody>
              <a:bodyPr wrap="square" rtlCol="0">
                <a:spAutoFit/>
              </a:bodyPr>
              <a:lstStyle/>
              <a:p>
                <a:pPr>
                  <a:defRPr/>
                </a:pPr>
                <a:r>
                  <a:rPr kumimoji="0" lang="en-US" sz="2800" b="1" i="0" u="none" strike="noStrike" kern="1200" cap="none" spc="0" normalizeH="0" baseline="0" noProof="0" dirty="0">
                    <a:ln>
                      <a:noFill/>
                    </a:ln>
                    <a:solidFill>
                      <a:prstClr val="black"/>
                    </a:solidFill>
                    <a:effectLst/>
                    <a:uLnTx/>
                    <a:uFillTx/>
                    <a:latin typeface="Calibri" panose="020F0502020204030204"/>
                  </a:rPr>
                  <a:t>Image data: </a:t>
                </a:r>
                <a:r>
                  <a:rPr kumimoji="0" lang="en-US" sz="2600" b="0" i="0" u="none" strike="noStrike" kern="1200" cap="none" spc="0" normalizeH="0" baseline="0" noProof="0" dirty="0">
                    <a:ln>
                      <a:noFill/>
                    </a:ln>
                    <a:solidFill>
                      <a:prstClr val="black"/>
                    </a:solidFill>
                    <a:effectLst/>
                    <a:uLnTx/>
                    <a:uFillTx/>
                    <a:latin typeface="Calibri" panose="020F0502020204030204"/>
                  </a:rPr>
                  <a:t>Need an encoder-generator architecture.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d>
                  </m:oMath>
                </a14:m>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Counterfactual</a:t>
                </a:r>
                <a:r>
                  <a:rPr kumimoji="0" lang="en-US" sz="2200" b="0" i="0" u="none" strike="noStrike" kern="1200" cap="none" spc="0" normalizeH="0" baseline="-25000" noProof="0" dirty="0">
                    <a:ln>
                      <a:noFill/>
                    </a:ln>
                    <a:solidFill>
                      <a:prstClr val="black"/>
                    </a:solidFill>
                    <a:effectLst/>
                    <a:uLnTx/>
                    <a:uFillTx/>
                    <a:latin typeface="Calibri" panose="020F0502020204030204"/>
                    <a:ea typeface="+mn-ea"/>
                    <a:cs typeface="+mn-cs"/>
                  </a:rPr>
                  <a:t>(A=a’)</a:t>
                </a:r>
                <a14:m>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mc:Choice>
        <mc:Fallback xmlns="">
          <p:sp>
            <p:nvSpPr>
              <p:cNvPr id="14" name="TextBox 13">
                <a:extLst>
                  <a:ext uri="{FF2B5EF4-FFF2-40B4-BE49-F238E27FC236}">
                    <a16:creationId xmlns:a16="http://schemas.microsoft.com/office/drawing/2014/main" id="{1075E4D2-BFCC-4DE6-B2E4-EE085329A711}"/>
                  </a:ext>
                </a:extLst>
              </p:cNvPr>
              <p:cNvSpPr txBox="1">
                <a:spLocks noRot="1" noChangeAspect="1" noMove="1" noResize="1" noEditPoints="1" noAdjustHandles="1" noChangeArrowheads="1" noChangeShapeType="1" noTextEdit="1"/>
              </p:cNvSpPr>
              <p:nvPr/>
            </p:nvSpPr>
            <p:spPr>
              <a:xfrm>
                <a:off x="845035" y="2392280"/>
                <a:ext cx="7999862" cy="1631216"/>
              </a:xfrm>
              <a:prstGeom prst="rect">
                <a:avLst/>
              </a:prstGeom>
              <a:blipFill>
                <a:blip r:embed="rId10"/>
                <a:stretch>
                  <a:fillRect l="-1601" t="-3358"/>
                </a:stretch>
              </a:blipFill>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F715A8F-1105-4C93-85ED-6F65DFD9F6B2}"/>
              </a:ext>
            </a:extLst>
          </p:cNvPr>
          <p:cNvSpPr>
            <a:spLocks noGrp="1"/>
          </p:cNvSpPr>
          <p:nvPr>
            <p:ph type="sldNum" sz="quarter" idx="12"/>
          </p:nvPr>
        </p:nvSpPr>
        <p:spPr/>
        <p:txBody>
          <a:bodyPr/>
          <a:lstStyle/>
          <a:p>
            <a:fld id="{DB8E8C82-632E-473E-BA76-980B366B1B4C}" type="slidenum">
              <a:rPr lang="en-US" smtClean="0"/>
              <a:t>50</a:t>
            </a:fld>
            <a:endParaRPr lang="en-US"/>
          </a:p>
        </p:txBody>
      </p:sp>
    </p:spTree>
    <p:custDataLst>
      <p:tags r:id="rId1"/>
    </p:custDataLst>
    <p:extLst>
      <p:ext uri="{BB962C8B-B14F-4D97-AF65-F5344CB8AC3E}">
        <p14:creationId xmlns:p14="http://schemas.microsoft.com/office/powerpoint/2010/main" val="17918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2" grpId="0" animBg="1"/>
      <p:bldP spid="13" grpId="0" animBg="1"/>
      <p:bldP spid="15" grpId="0" animBg="1"/>
      <p:bldP spid="35" grpId="0" animBg="1"/>
      <p:bldP spid="44" grpId="0"/>
      <p:bldP spid="11"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CCA1-EC2A-488C-A258-1F9006D1F5E7}"/>
              </a:ext>
            </a:extLst>
          </p:cNvPr>
          <p:cNvSpPr>
            <a:spLocks noGrp="1"/>
          </p:cNvSpPr>
          <p:nvPr>
            <p:ph type="title"/>
          </p:nvPr>
        </p:nvSpPr>
        <p:spPr/>
        <p:txBody>
          <a:bodyPr/>
          <a:lstStyle/>
          <a:p>
            <a:r>
              <a:rPr lang="en-US" dirty="0"/>
              <a:t>Evaluating a ML classifier on a Face dataset</a:t>
            </a:r>
          </a:p>
        </p:txBody>
      </p:sp>
      <p:sp>
        <p:nvSpPr>
          <p:cNvPr id="3" name="Content Placeholder 2">
            <a:extLst>
              <a:ext uri="{FF2B5EF4-FFF2-40B4-BE49-F238E27FC236}">
                <a16:creationId xmlns:a16="http://schemas.microsoft.com/office/drawing/2014/main" id="{8C0A30AA-15A2-47AB-93DA-04055E5A8965}"/>
              </a:ext>
            </a:extLst>
          </p:cNvPr>
          <p:cNvSpPr>
            <a:spLocks noGrp="1"/>
          </p:cNvSpPr>
          <p:nvPr>
            <p:ph idx="1"/>
          </p:nvPr>
        </p:nvSpPr>
        <p:spPr>
          <a:xfrm>
            <a:off x="851439" y="1827881"/>
            <a:ext cx="5615763" cy="4664994"/>
          </a:xfrm>
        </p:spPr>
        <p:txBody>
          <a:bodyPr>
            <a:normAutofit fontScale="92500"/>
          </a:bodyPr>
          <a:lstStyle/>
          <a:p>
            <a:pPr marL="0" indent="0">
              <a:buNone/>
            </a:pPr>
            <a:r>
              <a:rPr lang="en-US" dirty="0"/>
              <a:t>CelebA dataset </a:t>
            </a:r>
            <a:r>
              <a:rPr lang="en-US" sz="2600" dirty="0"/>
              <a:t>(Photos with 40 attributes like hair color, skin color,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Generate counterfactuals for each image.</a:t>
            </a:r>
            <a:endParaRPr lang="en-US" sz="2600" dirty="0"/>
          </a:p>
          <a:p>
            <a:pPr marL="0" indent="0">
              <a:buNone/>
            </a:pPr>
            <a:r>
              <a:rPr lang="en-US" dirty="0"/>
              <a:t>Given a CNN classifier for one of the attributes (“attractiveness”), trained using standard loss minimization.</a:t>
            </a:r>
          </a:p>
          <a:p>
            <a:pPr lvl="1"/>
            <a:r>
              <a:rPr lang="en-US" b="1" dirty="0"/>
              <a:t>Explain: </a:t>
            </a:r>
            <a:r>
              <a:rPr lang="en-US" dirty="0"/>
              <a:t>Which attributes are considered important for prediction?</a:t>
            </a:r>
          </a:p>
          <a:p>
            <a:pPr lvl="1"/>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Fairness: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rPr>
              <a:t>Is it fair </a:t>
            </a:r>
            <a:r>
              <a:rPr kumimoji="0" lang="en-US" sz="2400" i="0" u="none" strike="noStrike" kern="1200" cap="none" spc="0" normalizeH="0" baseline="0" noProof="0" dirty="0" err="1">
                <a:ln>
                  <a:noFill/>
                </a:ln>
                <a:solidFill>
                  <a:prstClr val="black"/>
                </a:solidFill>
                <a:effectLst/>
                <a:uLnTx/>
                <a:uFillTx/>
                <a:latin typeface="Calibri" panose="020F0502020204030204"/>
                <a:ea typeface="+mn-ea"/>
                <a:cs typeface="+mn-cs"/>
              </a:rPr>
              <a:t>wrt</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certain attributes</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i="1" u="none" strike="noStrike" kern="1200" cap="none" spc="0" normalizeH="0" baseline="0" noProof="0" dirty="0">
                <a:ln>
                  <a:noFill/>
                </a:ln>
                <a:solidFill>
                  <a:prstClr val="black"/>
                </a:solidFill>
                <a:effectLst/>
                <a:uLnTx/>
                <a:uFillTx/>
                <a:latin typeface="Calibri" panose="020F0502020204030204"/>
                <a:ea typeface="+mn-ea"/>
                <a:cs typeface="+mn-cs"/>
              </a:rPr>
              <a:t>pale skin</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rPr>
              <a:t> attribute)? </a:t>
            </a:r>
            <a:endParaRPr lang="en-US" dirty="0"/>
          </a:p>
        </p:txBody>
      </p:sp>
      <p:pic>
        <p:nvPicPr>
          <p:cNvPr id="6" name="Picture 5" descr="A group of people posing for a photo&#10;&#10;Description automatically generated">
            <a:extLst>
              <a:ext uri="{FF2B5EF4-FFF2-40B4-BE49-F238E27FC236}">
                <a16:creationId xmlns:a16="http://schemas.microsoft.com/office/drawing/2014/main" id="{CF315C02-59C4-4D89-8546-A4DB9D4109C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922823" y="1452313"/>
            <a:ext cx="4357142" cy="3541381"/>
          </a:xfrm>
          <a:prstGeom prst="rect">
            <a:avLst/>
          </a:prstGeom>
        </p:spPr>
      </p:pic>
      <p:pic>
        <p:nvPicPr>
          <p:cNvPr id="4" name="Picture 3">
            <a:extLst>
              <a:ext uri="{FF2B5EF4-FFF2-40B4-BE49-F238E27FC236}">
                <a16:creationId xmlns:a16="http://schemas.microsoft.com/office/drawing/2014/main" id="{3E6F6A86-7DDF-4E69-995E-55C452C85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p:sp>
        <p:nvSpPr>
          <p:cNvPr id="8" name="TextBox 7">
            <a:extLst>
              <a:ext uri="{FF2B5EF4-FFF2-40B4-BE49-F238E27FC236}">
                <a16:creationId xmlns:a16="http://schemas.microsoft.com/office/drawing/2014/main" id="{65D3BADB-1DBC-41B2-A405-FCF08D8925D5}"/>
              </a:ext>
            </a:extLst>
          </p:cNvPr>
          <p:cNvSpPr txBox="1"/>
          <p:nvPr/>
        </p:nvSpPr>
        <p:spPr>
          <a:xfrm rot="19074622">
            <a:off x="5888898" y="5408505"/>
            <a:ext cx="1798063" cy="369332"/>
          </a:xfrm>
          <a:prstGeom prst="rect">
            <a:avLst/>
          </a:prstGeom>
          <a:noFill/>
        </p:spPr>
        <p:txBody>
          <a:bodyPr wrap="square" rtlCol="0">
            <a:spAutoFit/>
          </a:bodyPr>
          <a:lstStyle/>
          <a:p>
            <a:pPr algn="r"/>
            <a:r>
              <a:rPr lang="en-US" dirty="0"/>
              <a:t>Reconstructed</a:t>
            </a:r>
          </a:p>
        </p:txBody>
      </p:sp>
      <p:sp>
        <p:nvSpPr>
          <p:cNvPr id="11" name="TextBox 10">
            <a:extLst>
              <a:ext uri="{FF2B5EF4-FFF2-40B4-BE49-F238E27FC236}">
                <a16:creationId xmlns:a16="http://schemas.microsoft.com/office/drawing/2014/main" id="{AA33BE18-27B9-48CA-BE89-DAC15B4DEA57}"/>
              </a:ext>
            </a:extLst>
          </p:cNvPr>
          <p:cNvSpPr txBox="1"/>
          <p:nvPr/>
        </p:nvSpPr>
        <p:spPr>
          <a:xfrm rot="19074622">
            <a:off x="6614524" y="5422392"/>
            <a:ext cx="1798063" cy="369332"/>
          </a:xfrm>
          <a:prstGeom prst="rect">
            <a:avLst/>
          </a:prstGeom>
          <a:noFill/>
        </p:spPr>
        <p:txBody>
          <a:bodyPr wrap="square" rtlCol="0">
            <a:spAutoFit/>
          </a:bodyPr>
          <a:lstStyle/>
          <a:p>
            <a:pPr algn="r"/>
            <a:r>
              <a:rPr lang="en-US" dirty="0" err="1"/>
              <a:t>BlackHair</a:t>
            </a:r>
            <a:r>
              <a:rPr lang="en-US" dirty="0"/>
              <a:t> </a:t>
            </a:r>
          </a:p>
        </p:txBody>
      </p:sp>
      <p:sp>
        <p:nvSpPr>
          <p:cNvPr id="13" name="TextBox 12">
            <a:extLst>
              <a:ext uri="{FF2B5EF4-FFF2-40B4-BE49-F238E27FC236}">
                <a16:creationId xmlns:a16="http://schemas.microsoft.com/office/drawing/2014/main" id="{4B0E1CCC-1B3D-4856-8C64-A370C8164F95}"/>
              </a:ext>
            </a:extLst>
          </p:cNvPr>
          <p:cNvSpPr txBox="1"/>
          <p:nvPr/>
        </p:nvSpPr>
        <p:spPr>
          <a:xfrm rot="19074622">
            <a:off x="7336034" y="5431536"/>
            <a:ext cx="1994823" cy="369332"/>
          </a:xfrm>
          <a:prstGeom prst="rect">
            <a:avLst/>
          </a:prstGeom>
          <a:noFill/>
        </p:spPr>
        <p:txBody>
          <a:bodyPr wrap="square" rtlCol="0">
            <a:spAutoFit/>
          </a:bodyPr>
          <a:lstStyle/>
          <a:p>
            <a:pPr algn="r"/>
            <a:r>
              <a:rPr lang="en-US" dirty="0" err="1"/>
              <a:t>BlackHair</a:t>
            </a:r>
            <a:r>
              <a:rPr lang="en-US" dirty="0"/>
              <a:t>, </a:t>
            </a:r>
            <a:r>
              <a:rPr lang="en-US" dirty="0" err="1"/>
              <a:t>PaleSkin</a:t>
            </a:r>
            <a:endParaRPr lang="en-US" dirty="0"/>
          </a:p>
        </p:txBody>
      </p:sp>
      <p:sp>
        <p:nvSpPr>
          <p:cNvPr id="15" name="TextBox 14">
            <a:extLst>
              <a:ext uri="{FF2B5EF4-FFF2-40B4-BE49-F238E27FC236}">
                <a16:creationId xmlns:a16="http://schemas.microsoft.com/office/drawing/2014/main" id="{4FE59A4D-5133-423B-A7BE-BD73BF0B192A}"/>
              </a:ext>
            </a:extLst>
          </p:cNvPr>
          <p:cNvSpPr txBox="1"/>
          <p:nvPr/>
        </p:nvSpPr>
        <p:spPr>
          <a:xfrm rot="19074622">
            <a:off x="8338321" y="5449824"/>
            <a:ext cx="1994823" cy="369332"/>
          </a:xfrm>
          <a:prstGeom prst="rect">
            <a:avLst/>
          </a:prstGeom>
          <a:noFill/>
        </p:spPr>
        <p:txBody>
          <a:bodyPr wrap="square" rtlCol="0">
            <a:spAutoFit/>
          </a:bodyPr>
          <a:lstStyle/>
          <a:p>
            <a:pPr algn="r"/>
            <a:r>
              <a:rPr lang="en-US" dirty="0" err="1"/>
              <a:t>BlondeHair</a:t>
            </a:r>
            <a:endParaRPr lang="en-US" dirty="0"/>
          </a:p>
        </p:txBody>
      </p:sp>
      <p:sp>
        <p:nvSpPr>
          <p:cNvPr id="17" name="TextBox 16">
            <a:extLst>
              <a:ext uri="{FF2B5EF4-FFF2-40B4-BE49-F238E27FC236}">
                <a16:creationId xmlns:a16="http://schemas.microsoft.com/office/drawing/2014/main" id="{23B0C112-67C4-4FDF-838E-927C8E57F6F3}"/>
              </a:ext>
            </a:extLst>
          </p:cNvPr>
          <p:cNvSpPr txBox="1"/>
          <p:nvPr/>
        </p:nvSpPr>
        <p:spPr>
          <a:xfrm rot="19074622">
            <a:off x="9043884" y="5477256"/>
            <a:ext cx="2150407" cy="369332"/>
          </a:xfrm>
          <a:prstGeom prst="rect">
            <a:avLst/>
          </a:prstGeom>
          <a:noFill/>
        </p:spPr>
        <p:txBody>
          <a:bodyPr wrap="square" rtlCol="0">
            <a:spAutoFit/>
          </a:bodyPr>
          <a:lstStyle/>
          <a:p>
            <a:pPr algn="r"/>
            <a:r>
              <a:rPr lang="en-US" dirty="0" err="1"/>
              <a:t>BlondeHair</a:t>
            </a:r>
            <a:r>
              <a:rPr lang="en-US" dirty="0"/>
              <a:t>, </a:t>
            </a:r>
            <a:r>
              <a:rPr lang="en-US" dirty="0" err="1"/>
              <a:t>PaleSkin</a:t>
            </a:r>
            <a:endParaRPr lang="en-US" dirty="0"/>
          </a:p>
        </p:txBody>
      </p:sp>
      <p:sp>
        <p:nvSpPr>
          <p:cNvPr id="5" name="Slide Number Placeholder 4">
            <a:extLst>
              <a:ext uri="{FF2B5EF4-FFF2-40B4-BE49-F238E27FC236}">
                <a16:creationId xmlns:a16="http://schemas.microsoft.com/office/drawing/2014/main" id="{4088364F-22E4-4BFF-BCC5-F09A6FB768A2}"/>
              </a:ext>
            </a:extLst>
          </p:cNvPr>
          <p:cNvSpPr>
            <a:spLocks noGrp="1"/>
          </p:cNvSpPr>
          <p:nvPr>
            <p:ph type="sldNum" sz="quarter" idx="12"/>
          </p:nvPr>
        </p:nvSpPr>
        <p:spPr/>
        <p:txBody>
          <a:bodyPr/>
          <a:lstStyle/>
          <a:p>
            <a:fld id="{DB8E8C82-632E-473E-BA76-980B366B1B4C}" type="slidenum">
              <a:rPr lang="en-US" smtClean="0"/>
              <a:t>51</a:t>
            </a:fld>
            <a:endParaRPr lang="en-US"/>
          </a:p>
        </p:txBody>
      </p:sp>
    </p:spTree>
    <p:extLst>
      <p:ext uri="{BB962C8B-B14F-4D97-AF65-F5344CB8AC3E}">
        <p14:creationId xmlns:p14="http://schemas.microsoft.com/office/powerpoint/2010/main" val="3167569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9B3474-3CB4-49C0-A944-E92A1026A783}"/>
              </a:ext>
            </a:extLst>
          </p:cNvPr>
          <p:cNvPicPr>
            <a:picLocks noChangeAspect="1"/>
          </p:cNvPicPr>
          <p:nvPr/>
        </p:nvPicPr>
        <p:blipFill rotWithShape="1">
          <a:blip r:embed="rId4"/>
          <a:srcRect r="1757"/>
          <a:stretch/>
        </p:blipFill>
        <p:spPr>
          <a:xfrm>
            <a:off x="2176999" y="541041"/>
            <a:ext cx="10015001" cy="3069191"/>
          </a:xfrm>
          <a:prstGeom prst="rect">
            <a:avLst/>
          </a:prstGeom>
        </p:spPr>
      </p:pic>
      <p:pic>
        <p:nvPicPr>
          <p:cNvPr id="7" name="Picture 6">
            <a:extLst>
              <a:ext uri="{FF2B5EF4-FFF2-40B4-BE49-F238E27FC236}">
                <a16:creationId xmlns:a16="http://schemas.microsoft.com/office/drawing/2014/main" id="{9C4F7C17-BCA3-4F70-87D6-BA7DEDDB5F2B}"/>
              </a:ext>
            </a:extLst>
          </p:cNvPr>
          <p:cNvPicPr>
            <a:picLocks noChangeAspect="1"/>
          </p:cNvPicPr>
          <p:nvPr/>
        </p:nvPicPr>
        <p:blipFill rotWithShape="1">
          <a:blip r:embed="rId5"/>
          <a:srcRect t="1" r="17096" b="-2101"/>
          <a:stretch/>
        </p:blipFill>
        <p:spPr>
          <a:xfrm>
            <a:off x="4955090" y="3308680"/>
            <a:ext cx="4793209" cy="3520493"/>
          </a:xfrm>
          <a:prstGeom prst="rect">
            <a:avLst/>
          </a:prstGeom>
        </p:spPr>
      </p:pic>
      <p:cxnSp>
        <p:nvCxnSpPr>
          <p:cNvPr id="6" name="Straight Connector 5">
            <a:extLst>
              <a:ext uri="{FF2B5EF4-FFF2-40B4-BE49-F238E27FC236}">
                <a16:creationId xmlns:a16="http://schemas.microsoft.com/office/drawing/2014/main" id="{F2C50AAA-32CE-4735-BA22-463B85ABB43C}"/>
              </a:ext>
            </a:extLst>
          </p:cNvPr>
          <p:cNvCxnSpPr/>
          <p:nvPr/>
        </p:nvCxnSpPr>
        <p:spPr>
          <a:xfrm>
            <a:off x="2866772" y="952887"/>
            <a:ext cx="98854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972490-B236-4663-AA93-2904066DF3C5}"/>
                  </a:ext>
                </a:extLst>
              </p:cNvPr>
              <p:cNvSpPr txBox="1"/>
              <p:nvPr/>
            </p:nvSpPr>
            <p:spPr>
              <a:xfrm>
                <a:off x="76840" y="1082370"/>
                <a:ext cx="2751438" cy="1845377"/>
              </a:xfrm>
              <a:prstGeom prst="rect">
                <a:avLst/>
              </a:prstGeom>
              <a:noFill/>
            </p:spPr>
            <p:txBody>
              <a:bodyPr wrap="square" rtlCol="0">
                <a:spAutoFit/>
              </a:bodyPr>
              <a:lstStyle/>
              <a:p>
                <a:r>
                  <a:rPr lang="en-US" sz="2600" b="1" dirty="0"/>
                  <a:t>Explain: </a:t>
                </a:r>
              </a:p>
              <a:p>
                <a:r>
                  <a:rPr lang="en-US" sz="2400" dirty="0"/>
                  <a:t>Feature importance scores</a:t>
                </a:r>
                <a:br>
                  <a:rPr lang="en-US" sz="2400" dirty="0"/>
                </a:br>
                <a:r>
                  <a:rPr lang="en-US" sz="2400" dirty="0"/>
                  <a:t>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𝑓</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𝑋</m:t>
                            </m:r>
                          </m:e>
                          <m:sub>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𝐴</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𝑎</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rPr>
                                  <m:t>′</m:t>
                                </m:r>
                              </m:sup>
                            </m:sSup>
                          </m:sub>
                        </m:sSub>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𝑓</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𝑋</m:t>
                        </m:r>
                      </m:e>
                    </m:d>
                  </m:oMath>
                </a14:m>
                <a:endParaRPr lang="en-US" sz="2400" dirty="0"/>
              </a:p>
            </p:txBody>
          </p:sp>
        </mc:Choice>
        <mc:Fallback xmlns="">
          <p:sp>
            <p:nvSpPr>
              <p:cNvPr id="8" name="TextBox 7">
                <a:extLst>
                  <a:ext uri="{FF2B5EF4-FFF2-40B4-BE49-F238E27FC236}">
                    <a16:creationId xmlns:a16="http://schemas.microsoft.com/office/drawing/2014/main" id="{90972490-B236-4663-AA93-2904066DF3C5}"/>
                  </a:ext>
                </a:extLst>
              </p:cNvPr>
              <p:cNvSpPr txBox="1">
                <a:spLocks noRot="1" noChangeAspect="1" noMove="1" noResize="1" noEditPoints="1" noAdjustHandles="1" noChangeArrowheads="1" noChangeShapeType="1" noTextEdit="1"/>
              </p:cNvSpPr>
              <p:nvPr/>
            </p:nvSpPr>
            <p:spPr>
              <a:xfrm>
                <a:off x="76840" y="1082370"/>
                <a:ext cx="2751438" cy="1845377"/>
              </a:xfrm>
              <a:prstGeom prst="rect">
                <a:avLst/>
              </a:prstGeom>
              <a:blipFill>
                <a:blip r:embed="rId8"/>
                <a:stretch>
                  <a:fillRect l="-3991" t="-2980" r="-133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3317901-09BC-4723-956E-BE798862D0DC}"/>
              </a:ext>
            </a:extLst>
          </p:cNvPr>
          <p:cNvCxnSpPr>
            <a:cxnSpLocks/>
          </p:cNvCxnSpPr>
          <p:nvPr/>
        </p:nvCxnSpPr>
        <p:spPr>
          <a:xfrm>
            <a:off x="6009508" y="5248920"/>
            <a:ext cx="81966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B1647F-62EE-4202-839C-FD0287DAB45B}"/>
              </a:ext>
            </a:extLst>
          </p:cNvPr>
          <p:cNvCxnSpPr>
            <a:cxnSpLocks/>
          </p:cNvCxnSpPr>
          <p:nvPr/>
        </p:nvCxnSpPr>
        <p:spPr>
          <a:xfrm>
            <a:off x="6096000" y="6455763"/>
            <a:ext cx="73316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52B532D-364B-4B13-ADAF-4BB41E1187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36765" y="0"/>
            <a:ext cx="1455235" cy="6522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403941-5E88-406F-8273-C06081FD432C}"/>
                  </a:ext>
                </a:extLst>
              </p:cNvPr>
              <p:cNvSpPr txBox="1"/>
              <p:nvPr/>
            </p:nvSpPr>
            <p:spPr>
              <a:xfrm>
                <a:off x="76840" y="3930253"/>
                <a:ext cx="4915354" cy="1721753"/>
              </a:xfrm>
              <a:prstGeom prst="rect">
                <a:avLst/>
              </a:prstGeom>
              <a:noFill/>
            </p:spPr>
            <p:txBody>
              <a:bodyPr wrap="square" rtlCol="0">
                <a:spAutoFit/>
              </a:bodyPr>
              <a:lstStyle/>
              <a:p>
                <a:r>
                  <a:rPr lang="en-US" sz="2600" b="1" dirty="0"/>
                  <a:t>Fairness:</a:t>
                </a:r>
                <a:br>
                  <a:rPr lang="en-US" sz="2600" b="1" dirty="0"/>
                </a:br>
                <a:r>
                  <a:rPr lang="en-US" sz="2400" dirty="0"/>
                  <a:t>Bias </a:t>
                </a:r>
                <a:r>
                  <a:rPr lang="en-US" sz="2400" dirty="0" err="1"/>
                  <a:t>wrt</a:t>
                </a:r>
                <a:r>
                  <a:rPr lang="en-US" sz="2400" dirty="0"/>
                  <a:t>. different features</a:t>
                </a:r>
              </a:p>
              <a:p>
                <a:pPr lvl="1">
                  <a:lnSpc>
                    <a:spcPct val="90000"/>
                  </a:lnSpc>
                  <a:spcBef>
                    <a:spcPts val="500"/>
                  </a:spcBef>
                  <a:defRPr/>
                </a:pPr>
                <a14:m>
                  <m:oMathPara xmlns:m="http://schemas.openxmlformats.org/officeDocument/2006/math">
                    <m:oMathParaPr>
                      <m:jc m:val="left"/>
                    </m:oMathParaPr>
                    <m:oMath xmlns:m="http://schemas.openxmlformats.org/officeDocument/2006/math">
                      <m:r>
                        <m:rPr>
                          <m:sty m:val="p"/>
                        </m:rPr>
                        <a:rPr lang="en-US" sz="2000">
                          <a:solidFill>
                            <a:prstClr val="black"/>
                          </a:solidFill>
                          <a:latin typeface="Cambria Math" panose="02040503050406030204" pitchFamily="18" charset="0"/>
                        </a:rPr>
                        <m:t>P</m:t>
                      </m:r>
                      <m:d>
                        <m:dPr>
                          <m:ctrlPr>
                            <a:rPr lang="en-US" sz="2000" b="1"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𝑓</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𝑋</m:t>
                                  </m:r>
                                </m:e>
                                <m:sub>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𝑎</m:t>
                                      </m:r>
                                    </m:e>
                                    <m:sup>
                                      <m:r>
                                        <a:rPr lang="en-US" sz="2000" i="1">
                                          <a:solidFill>
                                            <a:prstClr val="black"/>
                                          </a:solidFill>
                                          <a:latin typeface="Cambria Math" panose="02040503050406030204" pitchFamily="18" charset="0"/>
                                        </a:rPr>
                                        <m:t>′</m:t>
                                      </m:r>
                                    </m:sup>
                                  </m:sSup>
                                </m:sub>
                              </m:sSub>
                            </m:e>
                          </m:d>
                          <m:r>
                            <a:rPr lang="en-US" sz="2000" i="1">
                              <a:solidFill>
                                <a:prstClr val="black"/>
                              </a:solidFill>
                              <a:latin typeface="Cambria Math" panose="02040503050406030204" pitchFamily="18" charset="0"/>
                            </a:rPr>
                            <m:t>=1, </m:t>
                          </m:r>
                          <m:r>
                            <a:rPr lang="en-US" sz="2000" i="1">
                              <a:solidFill>
                                <a:prstClr val="black"/>
                              </a:solidFill>
                              <a:latin typeface="Cambria Math" panose="02040503050406030204" pitchFamily="18" charset="0"/>
                            </a:rPr>
                            <m:t>𝑓</m:t>
                          </m:r>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𝑋</m:t>
                              </m:r>
                            </m:e>
                          </m:d>
                          <m:r>
                            <a:rPr lang="en-US" sz="2000" i="1">
                              <a:solidFill>
                                <a:prstClr val="black"/>
                              </a:solidFill>
                              <a:latin typeface="Cambria Math" panose="02040503050406030204" pitchFamily="18" charset="0"/>
                            </a:rPr>
                            <m:t>=0</m:t>
                          </m:r>
                        </m:e>
                      </m:d>
                      <m:r>
                        <a:rPr lang="en-US" sz="2000" i="1">
                          <a:solidFill>
                            <a:prstClr val="black"/>
                          </a:solidFill>
                          <a:latin typeface="Cambria Math" panose="02040503050406030204" pitchFamily="18" charset="0"/>
                        </a:rPr>
                        <m:t>−</m:t>
                      </m:r>
                      <m:r>
                        <m:rPr>
                          <m:sty m:val="p"/>
                        </m:rPr>
                        <a:rPr lang="en-US" sz="2000">
                          <a:solidFill>
                            <a:prstClr val="black"/>
                          </a:solidFill>
                          <a:latin typeface="Cambria Math" panose="02040503050406030204" pitchFamily="18" charset="0"/>
                        </a:rPr>
                        <m:t>P</m:t>
                      </m:r>
                      <m:d>
                        <m:dPr>
                          <m:ctrlPr>
                            <a:rPr lang="en-US" sz="2000" b="1"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𝑓</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𝑋</m:t>
                                  </m:r>
                                </m:e>
                                <m:sub>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𝐴</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𝑎</m:t>
                                      </m:r>
                                    </m:e>
                                    <m:sup>
                                      <m:r>
                                        <a:rPr lang="en-US" sz="2000" i="1">
                                          <a:solidFill>
                                            <a:prstClr val="black"/>
                                          </a:solidFill>
                                          <a:latin typeface="Cambria Math" panose="02040503050406030204" pitchFamily="18" charset="0"/>
                                        </a:rPr>
                                        <m:t>′</m:t>
                                      </m:r>
                                    </m:sup>
                                  </m:sSup>
                                </m:sub>
                              </m:sSub>
                            </m:e>
                          </m:d>
                          <m:r>
                            <a:rPr lang="en-US" sz="2000" i="1">
                              <a:solidFill>
                                <a:prstClr val="black"/>
                              </a:solidFill>
                              <a:latin typeface="Cambria Math" panose="02040503050406030204" pitchFamily="18" charset="0"/>
                            </a:rPr>
                            <m:t>=0, </m:t>
                          </m:r>
                          <m:r>
                            <a:rPr lang="en-US" sz="2000" i="1">
                              <a:solidFill>
                                <a:prstClr val="black"/>
                              </a:solidFill>
                              <a:latin typeface="Cambria Math" panose="02040503050406030204" pitchFamily="18" charset="0"/>
                            </a:rPr>
                            <m:t>𝑓</m:t>
                          </m:r>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𝑋</m:t>
                              </m:r>
                            </m:e>
                          </m:d>
                          <m:r>
                            <a:rPr lang="en-US" sz="2000" i="1">
                              <a:solidFill>
                                <a:prstClr val="black"/>
                              </a:solidFill>
                              <a:latin typeface="Cambria Math" panose="02040503050406030204" pitchFamily="18" charset="0"/>
                            </a:rPr>
                            <m:t>=1</m:t>
                          </m:r>
                        </m:e>
                      </m:d>
                    </m:oMath>
                  </m:oMathPara>
                </a14:m>
                <a:endParaRPr lang="en-US" sz="2000" dirty="0">
                  <a:solidFill>
                    <a:prstClr val="black"/>
                  </a:solidFill>
                </a:endParaRPr>
              </a:p>
            </p:txBody>
          </p:sp>
        </mc:Choice>
        <mc:Fallback xmlns="">
          <p:sp>
            <p:nvSpPr>
              <p:cNvPr id="4" name="TextBox 3">
                <a:extLst>
                  <a:ext uri="{FF2B5EF4-FFF2-40B4-BE49-F238E27FC236}">
                    <a16:creationId xmlns:a16="http://schemas.microsoft.com/office/drawing/2014/main" id="{AB403941-5E88-406F-8273-C06081FD432C}"/>
                  </a:ext>
                </a:extLst>
              </p:cNvPr>
              <p:cNvSpPr txBox="1">
                <a:spLocks noRot="1" noChangeAspect="1" noMove="1" noResize="1" noEditPoints="1" noAdjustHandles="1" noChangeArrowheads="1" noChangeShapeType="1" noTextEdit="1"/>
              </p:cNvSpPr>
              <p:nvPr/>
            </p:nvSpPr>
            <p:spPr>
              <a:xfrm>
                <a:off x="76840" y="3930253"/>
                <a:ext cx="4915354" cy="1721753"/>
              </a:xfrm>
              <a:prstGeom prst="rect">
                <a:avLst/>
              </a:prstGeom>
              <a:blipFill>
                <a:blip r:embed="rId10"/>
                <a:stretch>
                  <a:fillRect l="-2233" t="-319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F751BE5-4D02-4570-809C-D157147D2BA2}"/>
              </a:ext>
            </a:extLst>
          </p:cNvPr>
          <p:cNvPicPr>
            <a:picLocks noChangeAspect="1"/>
          </p:cNvPicPr>
          <p:nvPr/>
        </p:nvPicPr>
        <p:blipFill rotWithShape="1">
          <a:blip r:embed="rId5"/>
          <a:srcRect l="82380" t="561" b="511"/>
          <a:stretch/>
        </p:blipFill>
        <p:spPr>
          <a:xfrm>
            <a:off x="9721594" y="3328682"/>
            <a:ext cx="1018721" cy="3411107"/>
          </a:xfrm>
          <a:prstGeom prst="rect">
            <a:avLst/>
          </a:prstGeom>
        </p:spPr>
      </p:pic>
      <p:sp>
        <p:nvSpPr>
          <p:cNvPr id="9" name="Slide Number Placeholder 8">
            <a:extLst>
              <a:ext uri="{FF2B5EF4-FFF2-40B4-BE49-F238E27FC236}">
                <a16:creationId xmlns:a16="http://schemas.microsoft.com/office/drawing/2014/main" id="{6122F83C-1DFE-4270-A999-634CEA1492B8}"/>
              </a:ext>
            </a:extLst>
          </p:cNvPr>
          <p:cNvSpPr>
            <a:spLocks noGrp="1"/>
          </p:cNvSpPr>
          <p:nvPr>
            <p:ph type="sldNum" sz="quarter" idx="12"/>
          </p:nvPr>
        </p:nvSpPr>
        <p:spPr/>
        <p:txBody>
          <a:bodyPr/>
          <a:lstStyle/>
          <a:p>
            <a:fld id="{DB8E8C82-632E-473E-BA76-980B366B1B4C}" type="slidenum">
              <a:rPr lang="en-US" smtClean="0"/>
              <a:t>52</a:t>
            </a:fld>
            <a:endParaRPr lang="en-US"/>
          </a:p>
        </p:txBody>
      </p:sp>
    </p:spTree>
    <p:custDataLst>
      <p:tags r:id="rId1"/>
    </p:custDataLst>
    <p:extLst>
      <p:ext uri="{BB962C8B-B14F-4D97-AF65-F5344CB8AC3E}">
        <p14:creationId xmlns:p14="http://schemas.microsoft.com/office/powerpoint/2010/main" val="218809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63A3-7B54-EC87-C919-2A8E43DEC505}"/>
              </a:ext>
            </a:extLst>
          </p:cNvPr>
          <p:cNvSpPr>
            <a:spLocks noGrp="1"/>
          </p:cNvSpPr>
          <p:nvPr>
            <p:ph type="title"/>
          </p:nvPr>
        </p:nvSpPr>
        <p:spPr/>
        <p:txBody>
          <a:bodyPr/>
          <a:lstStyle/>
          <a:p>
            <a:r>
              <a:rPr lang="en-US" dirty="0"/>
              <a:t>Third key application for causal ML:</a:t>
            </a:r>
            <a:br>
              <a:rPr lang="en-US" dirty="0"/>
            </a:br>
            <a:r>
              <a:rPr lang="en-US" b="1" dirty="0">
                <a:solidFill>
                  <a:schemeClr val="accent1"/>
                </a:solidFill>
              </a:rPr>
              <a:t>Out-of-distribution generalization</a:t>
            </a:r>
            <a:r>
              <a:rPr lang="en-US" dirty="0"/>
              <a:t> </a:t>
            </a:r>
          </a:p>
        </p:txBody>
      </p:sp>
      <p:sp>
        <p:nvSpPr>
          <p:cNvPr id="3" name="Content Placeholder 2">
            <a:extLst>
              <a:ext uri="{FF2B5EF4-FFF2-40B4-BE49-F238E27FC236}">
                <a16:creationId xmlns:a16="http://schemas.microsoft.com/office/drawing/2014/main" id="{5C919A02-04CF-0188-9B80-A05A665859F4}"/>
              </a:ext>
            </a:extLst>
          </p:cNvPr>
          <p:cNvSpPr>
            <a:spLocks noGrp="1"/>
          </p:cNvSpPr>
          <p:nvPr>
            <p:ph idx="1"/>
          </p:nvPr>
        </p:nvSpPr>
        <p:spPr/>
        <p:txBody>
          <a:bodyPr>
            <a:normAutofit fontScale="92500" lnSpcReduction="10000"/>
          </a:bodyPr>
          <a:lstStyle/>
          <a:p>
            <a:pPr marL="0" indent="0">
              <a:buNone/>
            </a:pPr>
            <a:r>
              <a:rPr lang="en-US" b="1" dirty="0"/>
              <a:t>Domain generalization</a:t>
            </a:r>
          </a:p>
          <a:p>
            <a:pPr marL="0" indent="0">
              <a:buNone/>
            </a:pPr>
            <a:r>
              <a:rPr lang="en-US" dirty="0">
                <a:solidFill>
                  <a:schemeClr val="accent1"/>
                </a:solidFill>
              </a:rPr>
              <a:t>Multiple domains: </a:t>
            </a:r>
            <a:r>
              <a:rPr lang="en-US" dirty="0"/>
              <a:t>Assume access to data from multiple distributions</a:t>
            </a:r>
          </a:p>
          <a:p>
            <a:r>
              <a:rPr lang="en-US" dirty="0"/>
              <a:t>Learn invariant patterns across the different sources</a:t>
            </a:r>
          </a:p>
          <a:p>
            <a:pPr lvl="1"/>
            <a:r>
              <a:rPr lang="en-US" dirty="0"/>
              <a:t>Invariant Risk Minimization </a:t>
            </a:r>
            <a:r>
              <a:rPr lang="en-US" sz="2000" dirty="0"/>
              <a:t>(</a:t>
            </a:r>
            <a:r>
              <a:rPr lang="en-US" sz="2000" dirty="0" err="1"/>
              <a:t>Arjovsky</a:t>
            </a:r>
            <a:r>
              <a:rPr lang="en-US" sz="2000" dirty="0"/>
              <a:t> et al., 2019)</a:t>
            </a:r>
          </a:p>
          <a:p>
            <a:pPr lvl="1"/>
            <a:r>
              <a:rPr lang="en-US" sz="2000" dirty="0"/>
              <a:t>(Krueger et al. 2020, </a:t>
            </a:r>
            <a:r>
              <a:rPr lang="en-US" sz="2000" dirty="0" err="1"/>
              <a:t>Ganin</a:t>
            </a:r>
            <a:r>
              <a:rPr lang="en-US" sz="2000" dirty="0"/>
              <a:t> et al. 2016, </a:t>
            </a:r>
            <a:r>
              <a:rPr lang="en-US" sz="2000" dirty="0" err="1"/>
              <a:t>Gulrajani</a:t>
            </a:r>
            <a:r>
              <a:rPr lang="en-US" sz="2000" dirty="0"/>
              <a:t> &amp; Lopez-Paz 2021, Nam et al. 2021)</a:t>
            </a:r>
          </a:p>
          <a:p>
            <a:pPr marL="0" indent="0">
              <a:buNone/>
            </a:pPr>
            <a:endParaRPr lang="en-US" dirty="0"/>
          </a:p>
          <a:p>
            <a:pPr marL="0" indent="0">
              <a:buNone/>
            </a:pPr>
            <a:r>
              <a:rPr lang="en-US" b="1" dirty="0"/>
              <a:t>Group generalization</a:t>
            </a:r>
          </a:p>
          <a:p>
            <a:pPr marL="0" indent="0">
              <a:buNone/>
            </a:pPr>
            <a:r>
              <a:rPr lang="en-US" dirty="0">
                <a:solidFill>
                  <a:schemeClr val="accent1"/>
                </a:solidFill>
              </a:rPr>
              <a:t>Single domain:</a:t>
            </a:r>
            <a:r>
              <a:rPr lang="en-US" dirty="0"/>
              <a:t> Assume access to group attributes for each input</a:t>
            </a:r>
          </a:p>
          <a:p>
            <a:r>
              <a:rPr lang="en-US" dirty="0"/>
              <a:t>Equalize accuracy across groups/maximize worst-group accuracy</a:t>
            </a:r>
          </a:p>
          <a:p>
            <a:pPr lvl="1"/>
            <a:r>
              <a:rPr lang="en-US" dirty="0"/>
              <a:t>Group-DRO </a:t>
            </a:r>
            <a:r>
              <a:rPr lang="en-US" sz="2000" dirty="0"/>
              <a:t>(Sagawa et al., 2020), (Ahmed et al. 2021)</a:t>
            </a:r>
          </a:p>
          <a:p>
            <a:endParaRPr lang="en-US" dirty="0"/>
          </a:p>
        </p:txBody>
      </p:sp>
    </p:spTree>
    <p:extLst>
      <p:ext uri="{BB962C8B-B14F-4D97-AF65-F5344CB8AC3E}">
        <p14:creationId xmlns:p14="http://schemas.microsoft.com/office/powerpoint/2010/main" val="4222421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39A434E5-F458-D01B-B172-A150B91EBEB5}"/>
              </a:ext>
            </a:extLst>
          </p:cNvPr>
          <p:cNvSpPr txBox="1"/>
          <p:nvPr/>
        </p:nvSpPr>
        <p:spPr>
          <a:xfrm>
            <a:off x="426764" y="6164261"/>
            <a:ext cx="3363038"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Ye et al., </a:t>
            </a:r>
            <a:r>
              <a:rPr lang="en-US" sz="1600" dirty="0" err="1">
                <a:solidFill>
                  <a:schemeClr val="tx1">
                    <a:lumMod val="75000"/>
                    <a:lumOff val="25000"/>
                  </a:schemeClr>
                </a:solidFill>
                <a:latin typeface="Avenir Next LT Pro" panose="020B0504020202020204" pitchFamily="34" charset="0"/>
              </a:rPr>
              <a:t>OoD</a:t>
            </a:r>
            <a:r>
              <a:rPr lang="en-US" sz="1600" dirty="0">
                <a:solidFill>
                  <a:schemeClr val="tx1">
                    <a:lumMod val="75000"/>
                    <a:lumOff val="25000"/>
                  </a:schemeClr>
                </a:solidFill>
                <a:latin typeface="Avenir Next LT Pro" panose="020B0504020202020204" pitchFamily="34" charset="0"/>
              </a:rPr>
              <a:t>-Bench, CVPR 2022</a:t>
            </a:r>
          </a:p>
        </p:txBody>
      </p:sp>
      <p:pic>
        <p:nvPicPr>
          <p:cNvPr id="72" name="Picture 71">
            <a:extLst>
              <a:ext uri="{FF2B5EF4-FFF2-40B4-BE49-F238E27FC236}">
                <a16:creationId xmlns:a16="http://schemas.microsoft.com/office/drawing/2014/main" id="{9764C809-00FC-8527-9397-C71CBF2F8AC6}"/>
              </a:ext>
            </a:extLst>
          </p:cNvPr>
          <p:cNvPicPr>
            <a:picLocks noChangeAspect="1"/>
          </p:cNvPicPr>
          <p:nvPr/>
        </p:nvPicPr>
        <p:blipFill>
          <a:blip r:embed="rId3"/>
          <a:stretch>
            <a:fillRect/>
          </a:stretch>
        </p:blipFill>
        <p:spPr>
          <a:xfrm>
            <a:off x="4049350" y="1471507"/>
            <a:ext cx="4307363" cy="3397891"/>
          </a:xfrm>
          <a:prstGeom prst="rect">
            <a:avLst/>
          </a:prstGeom>
        </p:spPr>
      </p:pic>
      <p:sp>
        <p:nvSpPr>
          <p:cNvPr id="74" name="Oval 73">
            <a:extLst>
              <a:ext uri="{FF2B5EF4-FFF2-40B4-BE49-F238E27FC236}">
                <a16:creationId xmlns:a16="http://schemas.microsoft.com/office/drawing/2014/main" id="{A17508F0-AA44-2543-8A0A-D55FEAED280C}"/>
              </a:ext>
            </a:extLst>
          </p:cNvPr>
          <p:cNvSpPr/>
          <p:nvPr/>
        </p:nvSpPr>
        <p:spPr>
          <a:xfrm>
            <a:off x="7502339" y="4324510"/>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34017F0-D9A8-693B-F47E-8FAE0819021D}"/>
              </a:ext>
            </a:extLst>
          </p:cNvPr>
          <p:cNvSpPr/>
          <p:nvPr/>
        </p:nvSpPr>
        <p:spPr>
          <a:xfrm>
            <a:off x="7210499" y="426636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6E32B0C7-6188-D885-A298-64D4541236E5}"/>
              </a:ext>
            </a:extLst>
          </p:cNvPr>
          <p:cNvSpPr/>
          <p:nvPr/>
        </p:nvSpPr>
        <p:spPr>
          <a:xfrm>
            <a:off x="5948899" y="4068660"/>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1547A56-A0C6-3A6C-E8B8-93B5C38C868A}"/>
              </a:ext>
            </a:extLst>
          </p:cNvPr>
          <p:cNvSpPr/>
          <p:nvPr/>
        </p:nvSpPr>
        <p:spPr>
          <a:xfrm>
            <a:off x="4946825" y="3253702"/>
            <a:ext cx="191530" cy="1977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CB4EF5B-41E9-B229-89F9-43B0573E9017}"/>
              </a:ext>
            </a:extLst>
          </p:cNvPr>
          <p:cNvSpPr/>
          <p:nvPr/>
        </p:nvSpPr>
        <p:spPr>
          <a:xfrm>
            <a:off x="4566120" y="1757913"/>
            <a:ext cx="178099" cy="1675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EEA4948-3B93-B8C8-0B7B-923C555A8BBA}"/>
              </a:ext>
            </a:extLst>
          </p:cNvPr>
          <p:cNvSpPr/>
          <p:nvPr/>
        </p:nvSpPr>
        <p:spPr>
          <a:xfrm>
            <a:off x="4566120" y="1576048"/>
            <a:ext cx="195752" cy="1869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CD39BE0-C977-F082-FD63-1BDE6880939B}"/>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Sobering state of </a:t>
            </a:r>
            <a:r>
              <a:rPr lang="en-US" sz="4000" dirty="0" err="1">
                <a:solidFill>
                  <a:schemeClr val="accent1">
                    <a:lumMod val="75000"/>
                  </a:schemeClr>
                </a:solidFill>
                <a:latin typeface="Avenir Next LT Pro" panose="020B0504020202020204" pitchFamily="34" charset="0"/>
              </a:rPr>
              <a:t>SoTA</a:t>
            </a:r>
            <a:r>
              <a:rPr lang="en-US" sz="4000" dirty="0">
                <a:solidFill>
                  <a:schemeClr val="accent1">
                    <a:lumMod val="75000"/>
                  </a:schemeClr>
                </a:solidFill>
                <a:latin typeface="Avenir Next LT Pro" panose="020B0504020202020204" pitchFamily="34" charset="0"/>
              </a:rPr>
              <a:t> algorithms</a:t>
            </a:r>
          </a:p>
        </p:txBody>
      </p:sp>
    </p:spTree>
    <p:extLst>
      <p:ext uri="{BB962C8B-B14F-4D97-AF65-F5344CB8AC3E}">
        <p14:creationId xmlns:p14="http://schemas.microsoft.com/office/powerpoint/2010/main" val="1343329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4111DB2D-2840-62FC-4F08-D8DB3FD1385E}"/>
              </a:ext>
            </a:extLst>
          </p:cNvPr>
          <p:cNvGraphicFramePr>
            <a:graphicFrameLocks noGrp="1"/>
          </p:cNvGraphicFramePr>
          <p:nvPr/>
        </p:nvGraphicFramePr>
        <p:xfrm>
          <a:off x="486087" y="2495347"/>
          <a:ext cx="3236349" cy="1202619"/>
        </p:xfrm>
        <a:graphic>
          <a:graphicData uri="http://schemas.openxmlformats.org/drawingml/2006/table">
            <a:tbl>
              <a:tblPr>
                <a:tableStyleId>{5C22544A-7EE6-4342-B048-85BDC9FD1C3A}</a:tableStyleId>
              </a:tblPr>
              <a:tblGrid>
                <a:gridCol w="706426">
                  <a:extLst>
                    <a:ext uri="{9D8B030D-6E8A-4147-A177-3AD203B41FA5}">
                      <a16:colId xmlns:a16="http://schemas.microsoft.com/office/drawing/2014/main" val="735674806"/>
                    </a:ext>
                  </a:extLst>
                </a:gridCol>
                <a:gridCol w="883674">
                  <a:extLst>
                    <a:ext uri="{9D8B030D-6E8A-4147-A177-3AD203B41FA5}">
                      <a16:colId xmlns:a16="http://schemas.microsoft.com/office/drawing/2014/main" val="2159545020"/>
                    </a:ext>
                  </a:extLst>
                </a:gridCol>
                <a:gridCol w="841468">
                  <a:extLst>
                    <a:ext uri="{9D8B030D-6E8A-4147-A177-3AD203B41FA5}">
                      <a16:colId xmlns:a16="http://schemas.microsoft.com/office/drawing/2014/main" val="3344665615"/>
                    </a:ext>
                  </a:extLst>
                </a:gridCol>
                <a:gridCol w="804781">
                  <a:extLst>
                    <a:ext uri="{9D8B030D-6E8A-4147-A177-3AD203B41FA5}">
                      <a16:colId xmlns:a16="http://schemas.microsoft.com/office/drawing/2014/main" val="3666005809"/>
                    </a:ext>
                  </a:extLst>
                </a:gridCol>
              </a:tblGrid>
              <a:tr h="223141">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23141">
                <a:tc>
                  <a:txBody>
                    <a:bodyPr/>
                    <a:lstStyle/>
                    <a:p>
                      <a:pPr algn="ctr"/>
                      <a:endParaRPr lang="en-US" sz="1600" b="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9675445"/>
                  </a:ext>
                </a:extLst>
              </a:tr>
              <a:tr h="365872">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155204"/>
                  </a:ext>
                </a:extLst>
              </a:tr>
              <a:tr h="349067">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90604"/>
                  </a:ext>
                </a:extLst>
              </a:tr>
            </a:tbl>
          </a:graphicData>
        </a:graphic>
      </p:graphicFrame>
      <p:pic>
        <p:nvPicPr>
          <p:cNvPr id="14" name="Picture 13">
            <a:extLst>
              <a:ext uri="{FF2B5EF4-FFF2-40B4-BE49-F238E27FC236}">
                <a16:creationId xmlns:a16="http://schemas.microsoft.com/office/drawing/2014/main" id="{9A457F87-2DAD-242A-4104-19E98189B34A}"/>
              </a:ext>
            </a:extLst>
          </p:cNvPr>
          <p:cNvPicPr>
            <a:picLocks noChangeAspect="1"/>
          </p:cNvPicPr>
          <p:nvPr/>
        </p:nvPicPr>
        <p:blipFill rotWithShape="1">
          <a:blip r:embed="rId3"/>
          <a:srcRect r="70287"/>
          <a:stretch/>
        </p:blipFill>
        <p:spPr>
          <a:xfrm>
            <a:off x="1330218" y="3040560"/>
            <a:ext cx="587686" cy="259783"/>
          </a:xfrm>
          <a:prstGeom prst="rect">
            <a:avLst/>
          </a:prstGeom>
        </p:spPr>
      </p:pic>
      <p:pic>
        <p:nvPicPr>
          <p:cNvPr id="16" name="Picture 15">
            <a:extLst>
              <a:ext uri="{FF2B5EF4-FFF2-40B4-BE49-F238E27FC236}">
                <a16:creationId xmlns:a16="http://schemas.microsoft.com/office/drawing/2014/main" id="{B2CE1D9F-0203-AB5F-B176-D9E2801A5483}"/>
              </a:ext>
            </a:extLst>
          </p:cNvPr>
          <p:cNvPicPr>
            <a:picLocks noChangeAspect="1"/>
          </p:cNvPicPr>
          <p:nvPr/>
        </p:nvPicPr>
        <p:blipFill rotWithShape="1">
          <a:blip r:embed="rId3"/>
          <a:srcRect l="36612" r="34495"/>
          <a:stretch/>
        </p:blipFill>
        <p:spPr>
          <a:xfrm>
            <a:off x="2174349" y="3036874"/>
            <a:ext cx="587686" cy="267154"/>
          </a:xfrm>
          <a:prstGeom prst="rect">
            <a:avLst/>
          </a:prstGeom>
        </p:spPr>
      </p:pic>
      <p:pic>
        <p:nvPicPr>
          <p:cNvPr id="18" name="Picture 17">
            <a:extLst>
              <a:ext uri="{FF2B5EF4-FFF2-40B4-BE49-F238E27FC236}">
                <a16:creationId xmlns:a16="http://schemas.microsoft.com/office/drawing/2014/main" id="{04EB6005-A05D-F0F3-763B-D30D188130FD}"/>
              </a:ext>
            </a:extLst>
          </p:cNvPr>
          <p:cNvPicPr>
            <a:picLocks noChangeAspect="1"/>
          </p:cNvPicPr>
          <p:nvPr/>
        </p:nvPicPr>
        <p:blipFill rotWithShape="1">
          <a:blip r:embed="rId3"/>
          <a:srcRect l="70423" r="1"/>
          <a:stretch/>
        </p:blipFill>
        <p:spPr>
          <a:xfrm>
            <a:off x="3012927" y="3036874"/>
            <a:ext cx="587686" cy="260986"/>
          </a:xfrm>
          <a:prstGeom prst="rect">
            <a:avLst/>
          </a:prstGeom>
        </p:spPr>
      </p:pic>
      <p:pic>
        <p:nvPicPr>
          <p:cNvPr id="20" name="Picture 19">
            <a:extLst>
              <a:ext uri="{FF2B5EF4-FFF2-40B4-BE49-F238E27FC236}">
                <a16:creationId xmlns:a16="http://schemas.microsoft.com/office/drawing/2014/main" id="{C01B2C05-2560-6300-4030-F615C106F8D7}"/>
              </a:ext>
            </a:extLst>
          </p:cNvPr>
          <p:cNvPicPr>
            <a:picLocks noChangeAspect="1"/>
          </p:cNvPicPr>
          <p:nvPr/>
        </p:nvPicPr>
        <p:blipFill rotWithShape="1">
          <a:blip r:embed="rId4"/>
          <a:srcRect l="964" r="71175"/>
          <a:stretch/>
        </p:blipFill>
        <p:spPr>
          <a:xfrm>
            <a:off x="1330218" y="3385145"/>
            <a:ext cx="582381" cy="259785"/>
          </a:xfrm>
          <a:prstGeom prst="rect">
            <a:avLst/>
          </a:prstGeom>
        </p:spPr>
      </p:pic>
      <p:pic>
        <p:nvPicPr>
          <p:cNvPr id="22" name="Picture 21">
            <a:extLst>
              <a:ext uri="{FF2B5EF4-FFF2-40B4-BE49-F238E27FC236}">
                <a16:creationId xmlns:a16="http://schemas.microsoft.com/office/drawing/2014/main" id="{CF518410-9A22-9A61-96A9-786C20E20605}"/>
              </a:ext>
            </a:extLst>
          </p:cNvPr>
          <p:cNvPicPr>
            <a:picLocks noChangeAspect="1"/>
          </p:cNvPicPr>
          <p:nvPr/>
        </p:nvPicPr>
        <p:blipFill rotWithShape="1">
          <a:blip r:embed="rId4"/>
          <a:srcRect l="33689" r="37568"/>
          <a:stretch/>
        </p:blipFill>
        <p:spPr>
          <a:xfrm>
            <a:off x="2158307" y="3352556"/>
            <a:ext cx="598423" cy="266824"/>
          </a:xfrm>
          <a:prstGeom prst="rect">
            <a:avLst/>
          </a:prstGeom>
        </p:spPr>
      </p:pic>
      <p:pic>
        <p:nvPicPr>
          <p:cNvPr id="24" name="Picture 23">
            <a:extLst>
              <a:ext uri="{FF2B5EF4-FFF2-40B4-BE49-F238E27FC236}">
                <a16:creationId xmlns:a16="http://schemas.microsoft.com/office/drawing/2014/main" id="{D334ADF0-E427-D7D1-BC63-44EF5D03B3B8}"/>
              </a:ext>
            </a:extLst>
          </p:cNvPr>
          <p:cNvPicPr>
            <a:picLocks noChangeAspect="1"/>
          </p:cNvPicPr>
          <p:nvPr/>
        </p:nvPicPr>
        <p:blipFill rotWithShape="1">
          <a:blip r:embed="rId4"/>
          <a:srcRect l="67008" r="3962"/>
          <a:stretch/>
        </p:blipFill>
        <p:spPr>
          <a:xfrm>
            <a:off x="3015579" y="3387825"/>
            <a:ext cx="582381" cy="257105"/>
          </a:xfrm>
          <a:prstGeom prst="rect">
            <a:avLst/>
          </a:prstGeom>
        </p:spPr>
      </p:pic>
      <p:pic>
        <p:nvPicPr>
          <p:cNvPr id="72" name="Picture 71">
            <a:extLst>
              <a:ext uri="{FF2B5EF4-FFF2-40B4-BE49-F238E27FC236}">
                <a16:creationId xmlns:a16="http://schemas.microsoft.com/office/drawing/2014/main" id="{9764C809-00FC-8527-9397-C71CBF2F8AC6}"/>
              </a:ext>
            </a:extLst>
          </p:cNvPr>
          <p:cNvPicPr>
            <a:picLocks noChangeAspect="1"/>
          </p:cNvPicPr>
          <p:nvPr/>
        </p:nvPicPr>
        <p:blipFill>
          <a:blip r:embed="rId5"/>
          <a:stretch>
            <a:fillRect/>
          </a:stretch>
        </p:blipFill>
        <p:spPr>
          <a:xfrm>
            <a:off x="4049350" y="1471507"/>
            <a:ext cx="4307363" cy="3397891"/>
          </a:xfrm>
          <a:prstGeom prst="rect">
            <a:avLst/>
          </a:prstGeom>
        </p:spPr>
      </p:pic>
      <p:sp>
        <p:nvSpPr>
          <p:cNvPr id="74" name="Oval 73">
            <a:extLst>
              <a:ext uri="{FF2B5EF4-FFF2-40B4-BE49-F238E27FC236}">
                <a16:creationId xmlns:a16="http://schemas.microsoft.com/office/drawing/2014/main" id="{A17508F0-AA44-2543-8A0A-D55FEAED280C}"/>
              </a:ext>
            </a:extLst>
          </p:cNvPr>
          <p:cNvSpPr/>
          <p:nvPr/>
        </p:nvSpPr>
        <p:spPr>
          <a:xfrm>
            <a:off x="7502339" y="4324510"/>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34017F0-D9A8-693B-F47E-8FAE0819021D}"/>
              </a:ext>
            </a:extLst>
          </p:cNvPr>
          <p:cNvSpPr/>
          <p:nvPr/>
        </p:nvSpPr>
        <p:spPr>
          <a:xfrm>
            <a:off x="7210499" y="426636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6E32B0C7-6188-D885-A298-64D4541236E5}"/>
              </a:ext>
            </a:extLst>
          </p:cNvPr>
          <p:cNvSpPr/>
          <p:nvPr/>
        </p:nvSpPr>
        <p:spPr>
          <a:xfrm>
            <a:off x="5948899" y="4068660"/>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1547A56-A0C6-3A6C-E8B8-93B5C38C868A}"/>
              </a:ext>
            </a:extLst>
          </p:cNvPr>
          <p:cNvSpPr/>
          <p:nvPr/>
        </p:nvSpPr>
        <p:spPr>
          <a:xfrm>
            <a:off x="4946825" y="3253702"/>
            <a:ext cx="191530" cy="1977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CB4EF5B-41E9-B229-89F9-43B0573E9017}"/>
              </a:ext>
            </a:extLst>
          </p:cNvPr>
          <p:cNvSpPr/>
          <p:nvPr/>
        </p:nvSpPr>
        <p:spPr>
          <a:xfrm>
            <a:off x="4566120" y="1757913"/>
            <a:ext cx="178099" cy="1675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EEA4948-3B93-B8C8-0B7B-923C555A8BBA}"/>
              </a:ext>
            </a:extLst>
          </p:cNvPr>
          <p:cNvSpPr/>
          <p:nvPr/>
        </p:nvSpPr>
        <p:spPr>
          <a:xfrm>
            <a:off x="4566120" y="1576048"/>
            <a:ext cx="195752" cy="1869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FAB9ED4-6A06-066E-BB18-8FBC994B4F4D}"/>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Sobering state of </a:t>
            </a:r>
            <a:r>
              <a:rPr lang="en-US" sz="4000" dirty="0" err="1">
                <a:solidFill>
                  <a:schemeClr val="accent1">
                    <a:lumMod val="75000"/>
                  </a:schemeClr>
                </a:solidFill>
                <a:latin typeface="Avenir Next LT Pro" panose="020B0504020202020204" pitchFamily="34" charset="0"/>
              </a:rPr>
              <a:t>SoTA</a:t>
            </a:r>
            <a:r>
              <a:rPr lang="en-US" sz="4000" dirty="0">
                <a:solidFill>
                  <a:schemeClr val="accent1">
                    <a:lumMod val="75000"/>
                  </a:schemeClr>
                </a:solidFill>
                <a:latin typeface="Avenir Next LT Pro" panose="020B0504020202020204" pitchFamily="34" charset="0"/>
              </a:rPr>
              <a:t> algorithms</a:t>
            </a:r>
          </a:p>
        </p:txBody>
      </p:sp>
      <p:sp>
        <p:nvSpPr>
          <p:cNvPr id="3" name="TextBox 2">
            <a:extLst>
              <a:ext uri="{FF2B5EF4-FFF2-40B4-BE49-F238E27FC236}">
                <a16:creationId xmlns:a16="http://schemas.microsoft.com/office/drawing/2014/main" id="{FE47170A-C672-1753-B086-8154BD027F65}"/>
              </a:ext>
            </a:extLst>
          </p:cNvPr>
          <p:cNvSpPr txBox="1"/>
          <p:nvPr/>
        </p:nvSpPr>
        <p:spPr>
          <a:xfrm>
            <a:off x="418770" y="6164261"/>
            <a:ext cx="3363038"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Ye et al., </a:t>
            </a:r>
            <a:r>
              <a:rPr lang="en-US" sz="1600" dirty="0" err="1">
                <a:solidFill>
                  <a:schemeClr val="tx1">
                    <a:lumMod val="75000"/>
                    <a:lumOff val="25000"/>
                  </a:schemeClr>
                </a:solidFill>
                <a:latin typeface="Avenir Next LT Pro" panose="020B0504020202020204" pitchFamily="34" charset="0"/>
              </a:rPr>
              <a:t>OoD</a:t>
            </a:r>
            <a:r>
              <a:rPr lang="en-US" sz="1600" dirty="0">
                <a:solidFill>
                  <a:schemeClr val="tx1">
                    <a:lumMod val="75000"/>
                    <a:lumOff val="25000"/>
                  </a:schemeClr>
                </a:solidFill>
                <a:latin typeface="Avenir Next LT Pro" panose="020B0504020202020204" pitchFamily="34" charset="0"/>
              </a:rPr>
              <a:t>-Bench, CVPR 2022</a:t>
            </a:r>
          </a:p>
        </p:txBody>
      </p:sp>
      <p:sp>
        <p:nvSpPr>
          <p:cNvPr id="5" name="TextBox 4">
            <a:extLst>
              <a:ext uri="{FF2B5EF4-FFF2-40B4-BE49-F238E27FC236}">
                <a16:creationId xmlns:a16="http://schemas.microsoft.com/office/drawing/2014/main" id="{2ED34A16-2ADD-E189-5DA7-CD8ABEA3F776}"/>
              </a:ext>
            </a:extLst>
          </p:cNvPr>
          <p:cNvSpPr txBox="1"/>
          <p:nvPr/>
        </p:nvSpPr>
        <p:spPr>
          <a:xfrm>
            <a:off x="1072924" y="3803191"/>
            <a:ext cx="2062674" cy="276999"/>
          </a:xfrm>
          <a:prstGeom prst="rect">
            <a:avLst/>
          </a:prstGeom>
          <a:noFill/>
        </p:spPr>
        <p:txBody>
          <a:bodyPr wrap="square" lIns="0" tIns="0" rIns="0" bIns="0" rtlCol="0">
            <a:spAutoFit/>
          </a:bodyPr>
          <a:lstStyle/>
          <a:p>
            <a:pPr algn="ctr"/>
            <a:r>
              <a:rPr lang="en-US" dirty="0">
                <a:latin typeface="Avenir Next LT Pro Demi" panose="020B0704020202020204" pitchFamily="34" charset="0"/>
              </a:rPr>
              <a:t>Rotated MNIST</a:t>
            </a:r>
          </a:p>
        </p:txBody>
      </p:sp>
    </p:spTree>
    <p:extLst>
      <p:ext uri="{BB962C8B-B14F-4D97-AF65-F5344CB8AC3E}">
        <p14:creationId xmlns:p14="http://schemas.microsoft.com/office/powerpoint/2010/main" val="1566257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4111DB2D-2840-62FC-4F08-D8DB3FD1385E}"/>
              </a:ext>
            </a:extLst>
          </p:cNvPr>
          <p:cNvGraphicFramePr>
            <a:graphicFrameLocks noGrp="1"/>
          </p:cNvGraphicFramePr>
          <p:nvPr/>
        </p:nvGraphicFramePr>
        <p:xfrm>
          <a:off x="486087" y="2495347"/>
          <a:ext cx="3236349" cy="1202619"/>
        </p:xfrm>
        <a:graphic>
          <a:graphicData uri="http://schemas.openxmlformats.org/drawingml/2006/table">
            <a:tbl>
              <a:tblPr>
                <a:tableStyleId>{5C22544A-7EE6-4342-B048-85BDC9FD1C3A}</a:tableStyleId>
              </a:tblPr>
              <a:tblGrid>
                <a:gridCol w="706426">
                  <a:extLst>
                    <a:ext uri="{9D8B030D-6E8A-4147-A177-3AD203B41FA5}">
                      <a16:colId xmlns:a16="http://schemas.microsoft.com/office/drawing/2014/main" val="735674806"/>
                    </a:ext>
                  </a:extLst>
                </a:gridCol>
                <a:gridCol w="883674">
                  <a:extLst>
                    <a:ext uri="{9D8B030D-6E8A-4147-A177-3AD203B41FA5}">
                      <a16:colId xmlns:a16="http://schemas.microsoft.com/office/drawing/2014/main" val="2159545020"/>
                    </a:ext>
                  </a:extLst>
                </a:gridCol>
                <a:gridCol w="841468">
                  <a:extLst>
                    <a:ext uri="{9D8B030D-6E8A-4147-A177-3AD203B41FA5}">
                      <a16:colId xmlns:a16="http://schemas.microsoft.com/office/drawing/2014/main" val="3344665615"/>
                    </a:ext>
                  </a:extLst>
                </a:gridCol>
                <a:gridCol w="804781">
                  <a:extLst>
                    <a:ext uri="{9D8B030D-6E8A-4147-A177-3AD203B41FA5}">
                      <a16:colId xmlns:a16="http://schemas.microsoft.com/office/drawing/2014/main" val="3666005809"/>
                    </a:ext>
                  </a:extLst>
                </a:gridCol>
              </a:tblGrid>
              <a:tr h="223141">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23141">
                <a:tc>
                  <a:txBody>
                    <a:bodyPr/>
                    <a:lstStyle/>
                    <a:p>
                      <a:pPr algn="ctr"/>
                      <a:endParaRPr lang="en-US" sz="1600" b="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9675445"/>
                  </a:ext>
                </a:extLst>
              </a:tr>
              <a:tr h="365872">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155204"/>
                  </a:ext>
                </a:extLst>
              </a:tr>
              <a:tr h="349067">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90604"/>
                  </a:ext>
                </a:extLst>
              </a:tr>
            </a:tbl>
          </a:graphicData>
        </a:graphic>
      </p:graphicFrame>
      <p:pic>
        <p:nvPicPr>
          <p:cNvPr id="14" name="Picture 13">
            <a:extLst>
              <a:ext uri="{FF2B5EF4-FFF2-40B4-BE49-F238E27FC236}">
                <a16:creationId xmlns:a16="http://schemas.microsoft.com/office/drawing/2014/main" id="{9A457F87-2DAD-242A-4104-19E98189B34A}"/>
              </a:ext>
            </a:extLst>
          </p:cNvPr>
          <p:cNvPicPr>
            <a:picLocks noChangeAspect="1"/>
          </p:cNvPicPr>
          <p:nvPr/>
        </p:nvPicPr>
        <p:blipFill rotWithShape="1">
          <a:blip r:embed="rId3"/>
          <a:srcRect r="70287"/>
          <a:stretch/>
        </p:blipFill>
        <p:spPr>
          <a:xfrm>
            <a:off x="1330218" y="3040560"/>
            <a:ext cx="587686" cy="259783"/>
          </a:xfrm>
          <a:prstGeom prst="rect">
            <a:avLst/>
          </a:prstGeom>
        </p:spPr>
      </p:pic>
      <p:pic>
        <p:nvPicPr>
          <p:cNvPr id="16" name="Picture 15">
            <a:extLst>
              <a:ext uri="{FF2B5EF4-FFF2-40B4-BE49-F238E27FC236}">
                <a16:creationId xmlns:a16="http://schemas.microsoft.com/office/drawing/2014/main" id="{B2CE1D9F-0203-AB5F-B176-D9E2801A5483}"/>
              </a:ext>
            </a:extLst>
          </p:cNvPr>
          <p:cNvPicPr>
            <a:picLocks noChangeAspect="1"/>
          </p:cNvPicPr>
          <p:nvPr/>
        </p:nvPicPr>
        <p:blipFill rotWithShape="1">
          <a:blip r:embed="rId3"/>
          <a:srcRect l="36612" r="34495"/>
          <a:stretch/>
        </p:blipFill>
        <p:spPr>
          <a:xfrm>
            <a:off x="2174349" y="3036874"/>
            <a:ext cx="587686" cy="267154"/>
          </a:xfrm>
          <a:prstGeom prst="rect">
            <a:avLst/>
          </a:prstGeom>
        </p:spPr>
      </p:pic>
      <p:pic>
        <p:nvPicPr>
          <p:cNvPr id="18" name="Picture 17">
            <a:extLst>
              <a:ext uri="{FF2B5EF4-FFF2-40B4-BE49-F238E27FC236}">
                <a16:creationId xmlns:a16="http://schemas.microsoft.com/office/drawing/2014/main" id="{04EB6005-A05D-F0F3-763B-D30D188130FD}"/>
              </a:ext>
            </a:extLst>
          </p:cNvPr>
          <p:cNvPicPr>
            <a:picLocks noChangeAspect="1"/>
          </p:cNvPicPr>
          <p:nvPr/>
        </p:nvPicPr>
        <p:blipFill rotWithShape="1">
          <a:blip r:embed="rId3"/>
          <a:srcRect l="70423" r="1"/>
          <a:stretch/>
        </p:blipFill>
        <p:spPr>
          <a:xfrm>
            <a:off x="3012927" y="3036874"/>
            <a:ext cx="587686" cy="260986"/>
          </a:xfrm>
          <a:prstGeom prst="rect">
            <a:avLst/>
          </a:prstGeom>
        </p:spPr>
      </p:pic>
      <p:pic>
        <p:nvPicPr>
          <p:cNvPr id="20" name="Picture 19">
            <a:extLst>
              <a:ext uri="{FF2B5EF4-FFF2-40B4-BE49-F238E27FC236}">
                <a16:creationId xmlns:a16="http://schemas.microsoft.com/office/drawing/2014/main" id="{C01B2C05-2560-6300-4030-F615C106F8D7}"/>
              </a:ext>
            </a:extLst>
          </p:cNvPr>
          <p:cNvPicPr>
            <a:picLocks noChangeAspect="1"/>
          </p:cNvPicPr>
          <p:nvPr/>
        </p:nvPicPr>
        <p:blipFill rotWithShape="1">
          <a:blip r:embed="rId4"/>
          <a:srcRect l="964" r="71175"/>
          <a:stretch/>
        </p:blipFill>
        <p:spPr>
          <a:xfrm>
            <a:off x="1330218" y="3385145"/>
            <a:ext cx="582381" cy="259785"/>
          </a:xfrm>
          <a:prstGeom prst="rect">
            <a:avLst/>
          </a:prstGeom>
        </p:spPr>
      </p:pic>
      <p:pic>
        <p:nvPicPr>
          <p:cNvPr id="22" name="Picture 21">
            <a:extLst>
              <a:ext uri="{FF2B5EF4-FFF2-40B4-BE49-F238E27FC236}">
                <a16:creationId xmlns:a16="http://schemas.microsoft.com/office/drawing/2014/main" id="{CF518410-9A22-9A61-96A9-786C20E20605}"/>
              </a:ext>
            </a:extLst>
          </p:cNvPr>
          <p:cNvPicPr>
            <a:picLocks noChangeAspect="1"/>
          </p:cNvPicPr>
          <p:nvPr/>
        </p:nvPicPr>
        <p:blipFill rotWithShape="1">
          <a:blip r:embed="rId4"/>
          <a:srcRect l="33689" r="37568"/>
          <a:stretch/>
        </p:blipFill>
        <p:spPr>
          <a:xfrm>
            <a:off x="2158307" y="3352556"/>
            <a:ext cx="598423" cy="266824"/>
          </a:xfrm>
          <a:prstGeom prst="rect">
            <a:avLst/>
          </a:prstGeom>
        </p:spPr>
      </p:pic>
      <p:pic>
        <p:nvPicPr>
          <p:cNvPr id="24" name="Picture 23">
            <a:extLst>
              <a:ext uri="{FF2B5EF4-FFF2-40B4-BE49-F238E27FC236}">
                <a16:creationId xmlns:a16="http://schemas.microsoft.com/office/drawing/2014/main" id="{D334ADF0-E427-D7D1-BC63-44EF5D03B3B8}"/>
              </a:ext>
            </a:extLst>
          </p:cNvPr>
          <p:cNvPicPr>
            <a:picLocks noChangeAspect="1"/>
          </p:cNvPicPr>
          <p:nvPr/>
        </p:nvPicPr>
        <p:blipFill rotWithShape="1">
          <a:blip r:embed="rId4"/>
          <a:srcRect l="67008" r="3962"/>
          <a:stretch/>
        </p:blipFill>
        <p:spPr>
          <a:xfrm>
            <a:off x="3015579" y="3387825"/>
            <a:ext cx="582381" cy="257105"/>
          </a:xfrm>
          <a:prstGeom prst="rect">
            <a:avLst/>
          </a:prstGeom>
        </p:spPr>
      </p:pic>
      <p:sp>
        <p:nvSpPr>
          <p:cNvPr id="26" name="TextBox 25">
            <a:extLst>
              <a:ext uri="{FF2B5EF4-FFF2-40B4-BE49-F238E27FC236}">
                <a16:creationId xmlns:a16="http://schemas.microsoft.com/office/drawing/2014/main" id="{8B8361BA-8320-785A-FB53-63A721B2D3FB}"/>
              </a:ext>
            </a:extLst>
          </p:cNvPr>
          <p:cNvSpPr txBox="1"/>
          <p:nvPr/>
        </p:nvSpPr>
        <p:spPr>
          <a:xfrm>
            <a:off x="1072924" y="3803191"/>
            <a:ext cx="2062674" cy="276999"/>
          </a:xfrm>
          <a:prstGeom prst="rect">
            <a:avLst/>
          </a:prstGeom>
          <a:noFill/>
        </p:spPr>
        <p:txBody>
          <a:bodyPr wrap="square" lIns="0" tIns="0" rIns="0" bIns="0" rtlCol="0">
            <a:spAutoFit/>
          </a:bodyPr>
          <a:lstStyle/>
          <a:p>
            <a:pPr algn="ctr"/>
            <a:r>
              <a:rPr lang="en-US" dirty="0">
                <a:latin typeface="Avenir Next LT Pro Demi" panose="020B0704020202020204" pitchFamily="34" charset="0"/>
              </a:rPr>
              <a:t>Rotated MNIST</a:t>
            </a:r>
          </a:p>
        </p:txBody>
      </p:sp>
      <p:pic>
        <p:nvPicPr>
          <p:cNvPr id="30" name="Picture 29">
            <a:extLst>
              <a:ext uri="{FF2B5EF4-FFF2-40B4-BE49-F238E27FC236}">
                <a16:creationId xmlns:a16="http://schemas.microsoft.com/office/drawing/2014/main" id="{FA87243B-AE26-00FB-6138-7118DF81EF80}"/>
              </a:ext>
            </a:extLst>
          </p:cNvPr>
          <p:cNvPicPr>
            <a:picLocks noChangeAspect="1"/>
          </p:cNvPicPr>
          <p:nvPr/>
        </p:nvPicPr>
        <p:blipFill>
          <a:blip r:embed="rId5"/>
          <a:stretch>
            <a:fillRect/>
          </a:stretch>
        </p:blipFill>
        <p:spPr>
          <a:xfrm>
            <a:off x="7328150" y="5468189"/>
            <a:ext cx="587686" cy="267248"/>
          </a:xfrm>
          <a:prstGeom prst="rect">
            <a:avLst/>
          </a:prstGeom>
        </p:spPr>
      </p:pic>
      <p:pic>
        <p:nvPicPr>
          <p:cNvPr id="32" name="Picture 31">
            <a:extLst>
              <a:ext uri="{FF2B5EF4-FFF2-40B4-BE49-F238E27FC236}">
                <a16:creationId xmlns:a16="http://schemas.microsoft.com/office/drawing/2014/main" id="{E558884D-2BA9-CE30-DB94-BFD518CBADA3}"/>
              </a:ext>
            </a:extLst>
          </p:cNvPr>
          <p:cNvPicPr>
            <a:picLocks noChangeAspect="1"/>
          </p:cNvPicPr>
          <p:nvPr/>
        </p:nvPicPr>
        <p:blipFill>
          <a:blip r:embed="rId6"/>
          <a:stretch>
            <a:fillRect/>
          </a:stretch>
        </p:blipFill>
        <p:spPr>
          <a:xfrm>
            <a:off x="5684182" y="5452928"/>
            <a:ext cx="587684" cy="266902"/>
          </a:xfrm>
          <a:prstGeom prst="rect">
            <a:avLst/>
          </a:prstGeom>
        </p:spPr>
      </p:pic>
      <p:pic>
        <p:nvPicPr>
          <p:cNvPr id="34" name="Picture 33">
            <a:extLst>
              <a:ext uri="{FF2B5EF4-FFF2-40B4-BE49-F238E27FC236}">
                <a16:creationId xmlns:a16="http://schemas.microsoft.com/office/drawing/2014/main" id="{37189FB2-E024-197A-6C43-3E319275A498}"/>
              </a:ext>
            </a:extLst>
          </p:cNvPr>
          <p:cNvPicPr>
            <a:picLocks noChangeAspect="1"/>
          </p:cNvPicPr>
          <p:nvPr/>
        </p:nvPicPr>
        <p:blipFill>
          <a:blip r:embed="rId7"/>
          <a:stretch>
            <a:fillRect/>
          </a:stretch>
        </p:blipFill>
        <p:spPr>
          <a:xfrm>
            <a:off x="6516900" y="5453638"/>
            <a:ext cx="566216" cy="266192"/>
          </a:xfrm>
          <a:prstGeom prst="rect">
            <a:avLst/>
          </a:prstGeom>
        </p:spPr>
      </p:pic>
      <p:pic>
        <p:nvPicPr>
          <p:cNvPr id="36" name="Picture 35">
            <a:extLst>
              <a:ext uri="{FF2B5EF4-FFF2-40B4-BE49-F238E27FC236}">
                <a16:creationId xmlns:a16="http://schemas.microsoft.com/office/drawing/2014/main" id="{1EE68E03-89E9-E2B0-3EF5-79F24C8CFB16}"/>
              </a:ext>
            </a:extLst>
          </p:cNvPr>
          <p:cNvPicPr>
            <a:picLocks noChangeAspect="1"/>
          </p:cNvPicPr>
          <p:nvPr/>
        </p:nvPicPr>
        <p:blipFill>
          <a:blip r:embed="rId8"/>
          <a:stretch>
            <a:fillRect/>
          </a:stretch>
        </p:blipFill>
        <p:spPr>
          <a:xfrm>
            <a:off x="7322523" y="5836703"/>
            <a:ext cx="598939" cy="266192"/>
          </a:xfrm>
          <a:prstGeom prst="rect">
            <a:avLst/>
          </a:prstGeom>
        </p:spPr>
      </p:pic>
      <p:pic>
        <p:nvPicPr>
          <p:cNvPr id="38" name="Picture 37">
            <a:extLst>
              <a:ext uri="{FF2B5EF4-FFF2-40B4-BE49-F238E27FC236}">
                <a16:creationId xmlns:a16="http://schemas.microsoft.com/office/drawing/2014/main" id="{BE1E4F07-7A5D-B8E2-04CF-3CDFC0027DF7}"/>
              </a:ext>
            </a:extLst>
          </p:cNvPr>
          <p:cNvPicPr>
            <a:picLocks noChangeAspect="1"/>
          </p:cNvPicPr>
          <p:nvPr/>
        </p:nvPicPr>
        <p:blipFill>
          <a:blip r:embed="rId9"/>
          <a:stretch>
            <a:fillRect/>
          </a:stretch>
        </p:blipFill>
        <p:spPr>
          <a:xfrm>
            <a:off x="5684071" y="5818528"/>
            <a:ext cx="587795" cy="261801"/>
          </a:xfrm>
          <a:prstGeom prst="rect">
            <a:avLst/>
          </a:prstGeom>
        </p:spPr>
      </p:pic>
      <p:pic>
        <p:nvPicPr>
          <p:cNvPr id="40" name="Picture 39">
            <a:extLst>
              <a:ext uri="{FF2B5EF4-FFF2-40B4-BE49-F238E27FC236}">
                <a16:creationId xmlns:a16="http://schemas.microsoft.com/office/drawing/2014/main" id="{8FED0996-577D-0520-4641-CAF1F5FD45C6}"/>
              </a:ext>
            </a:extLst>
          </p:cNvPr>
          <p:cNvPicPr>
            <a:picLocks noChangeAspect="1"/>
          </p:cNvPicPr>
          <p:nvPr/>
        </p:nvPicPr>
        <p:blipFill>
          <a:blip r:embed="rId10"/>
          <a:stretch>
            <a:fillRect/>
          </a:stretch>
        </p:blipFill>
        <p:spPr>
          <a:xfrm>
            <a:off x="6532095" y="5836532"/>
            <a:ext cx="578618" cy="266363"/>
          </a:xfrm>
          <a:prstGeom prst="rect">
            <a:avLst/>
          </a:prstGeom>
        </p:spPr>
      </p:pic>
      <p:graphicFrame>
        <p:nvGraphicFramePr>
          <p:cNvPr id="42" name="Table 2">
            <a:extLst>
              <a:ext uri="{FF2B5EF4-FFF2-40B4-BE49-F238E27FC236}">
                <a16:creationId xmlns:a16="http://schemas.microsoft.com/office/drawing/2014/main" id="{AD60BEFD-A3BE-95BA-0238-CFDA9D49C160}"/>
              </a:ext>
            </a:extLst>
          </p:cNvPr>
          <p:cNvGraphicFramePr>
            <a:graphicFrameLocks noGrp="1"/>
          </p:cNvGraphicFramePr>
          <p:nvPr/>
        </p:nvGraphicFramePr>
        <p:xfrm>
          <a:off x="4845225" y="4930501"/>
          <a:ext cx="3147130" cy="1219424"/>
        </p:xfrm>
        <a:graphic>
          <a:graphicData uri="http://schemas.openxmlformats.org/drawingml/2006/table">
            <a:tbl>
              <a:tblPr>
                <a:tableStyleId>{5C22544A-7EE6-4342-B048-85BDC9FD1C3A}</a:tableStyleId>
              </a:tblPr>
              <a:tblGrid>
                <a:gridCol w="686951">
                  <a:extLst>
                    <a:ext uri="{9D8B030D-6E8A-4147-A177-3AD203B41FA5}">
                      <a16:colId xmlns:a16="http://schemas.microsoft.com/office/drawing/2014/main" val="735674806"/>
                    </a:ext>
                  </a:extLst>
                </a:gridCol>
                <a:gridCol w="859313">
                  <a:extLst>
                    <a:ext uri="{9D8B030D-6E8A-4147-A177-3AD203B41FA5}">
                      <a16:colId xmlns:a16="http://schemas.microsoft.com/office/drawing/2014/main" val="2159545020"/>
                    </a:ext>
                  </a:extLst>
                </a:gridCol>
                <a:gridCol w="818271">
                  <a:extLst>
                    <a:ext uri="{9D8B030D-6E8A-4147-A177-3AD203B41FA5}">
                      <a16:colId xmlns:a16="http://schemas.microsoft.com/office/drawing/2014/main" val="3344665615"/>
                    </a:ext>
                  </a:extLst>
                </a:gridCol>
                <a:gridCol w="782595">
                  <a:extLst>
                    <a:ext uri="{9D8B030D-6E8A-4147-A177-3AD203B41FA5}">
                      <a16:colId xmlns:a16="http://schemas.microsoft.com/office/drawing/2014/main" val="3666005809"/>
                    </a:ext>
                  </a:extLst>
                </a:gridCol>
              </a:tblGrid>
              <a:tr h="223141">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23141">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364683574"/>
                  </a:ext>
                </a:extLst>
              </a:tr>
              <a:tr h="365872">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384584"/>
                  </a:ext>
                </a:extLst>
              </a:tr>
              <a:tr h="365872">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960910"/>
                  </a:ext>
                </a:extLst>
              </a:tr>
            </a:tbl>
          </a:graphicData>
        </a:graphic>
      </p:graphicFrame>
      <p:pic>
        <p:nvPicPr>
          <p:cNvPr id="72" name="Picture 71">
            <a:extLst>
              <a:ext uri="{FF2B5EF4-FFF2-40B4-BE49-F238E27FC236}">
                <a16:creationId xmlns:a16="http://schemas.microsoft.com/office/drawing/2014/main" id="{9764C809-00FC-8527-9397-C71CBF2F8AC6}"/>
              </a:ext>
            </a:extLst>
          </p:cNvPr>
          <p:cNvPicPr>
            <a:picLocks noChangeAspect="1"/>
          </p:cNvPicPr>
          <p:nvPr/>
        </p:nvPicPr>
        <p:blipFill>
          <a:blip r:embed="rId11"/>
          <a:stretch>
            <a:fillRect/>
          </a:stretch>
        </p:blipFill>
        <p:spPr>
          <a:xfrm>
            <a:off x="4049350" y="1471507"/>
            <a:ext cx="4307363" cy="3397891"/>
          </a:xfrm>
          <a:prstGeom prst="rect">
            <a:avLst/>
          </a:prstGeom>
        </p:spPr>
      </p:pic>
      <p:sp>
        <p:nvSpPr>
          <p:cNvPr id="74" name="Oval 73">
            <a:extLst>
              <a:ext uri="{FF2B5EF4-FFF2-40B4-BE49-F238E27FC236}">
                <a16:creationId xmlns:a16="http://schemas.microsoft.com/office/drawing/2014/main" id="{A17508F0-AA44-2543-8A0A-D55FEAED280C}"/>
              </a:ext>
            </a:extLst>
          </p:cNvPr>
          <p:cNvSpPr/>
          <p:nvPr/>
        </p:nvSpPr>
        <p:spPr>
          <a:xfrm>
            <a:off x="7502339" y="4324510"/>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34017F0-D9A8-693B-F47E-8FAE0819021D}"/>
              </a:ext>
            </a:extLst>
          </p:cNvPr>
          <p:cNvSpPr/>
          <p:nvPr/>
        </p:nvSpPr>
        <p:spPr>
          <a:xfrm>
            <a:off x="7210499" y="426636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6E32B0C7-6188-D885-A298-64D4541236E5}"/>
              </a:ext>
            </a:extLst>
          </p:cNvPr>
          <p:cNvSpPr/>
          <p:nvPr/>
        </p:nvSpPr>
        <p:spPr>
          <a:xfrm>
            <a:off x="5948899" y="4068660"/>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1547A56-A0C6-3A6C-E8B8-93B5C38C868A}"/>
              </a:ext>
            </a:extLst>
          </p:cNvPr>
          <p:cNvSpPr/>
          <p:nvPr/>
        </p:nvSpPr>
        <p:spPr>
          <a:xfrm>
            <a:off x="4946825" y="3253702"/>
            <a:ext cx="191530" cy="1977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CB4EF5B-41E9-B229-89F9-43B0573E9017}"/>
              </a:ext>
            </a:extLst>
          </p:cNvPr>
          <p:cNvSpPr/>
          <p:nvPr/>
        </p:nvSpPr>
        <p:spPr>
          <a:xfrm>
            <a:off x="4566120" y="1757913"/>
            <a:ext cx="178099" cy="1675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EEA4948-3B93-B8C8-0B7B-923C555A8BBA}"/>
              </a:ext>
            </a:extLst>
          </p:cNvPr>
          <p:cNvSpPr/>
          <p:nvPr/>
        </p:nvSpPr>
        <p:spPr>
          <a:xfrm>
            <a:off x="4566120" y="1576048"/>
            <a:ext cx="195752" cy="1869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4A6926A1-EAC5-0BC2-F196-85FBF022248E}"/>
              </a:ext>
            </a:extLst>
          </p:cNvPr>
          <p:cNvSpPr txBox="1"/>
          <p:nvPr/>
        </p:nvSpPr>
        <p:spPr>
          <a:xfrm>
            <a:off x="5570429" y="6266627"/>
            <a:ext cx="2062674" cy="276999"/>
          </a:xfrm>
          <a:prstGeom prst="rect">
            <a:avLst/>
          </a:prstGeom>
          <a:noFill/>
        </p:spPr>
        <p:txBody>
          <a:bodyPr wrap="square" lIns="0" tIns="0" rIns="0" bIns="0" rtlCol="0">
            <a:spAutoFit/>
          </a:bodyPr>
          <a:lstStyle/>
          <a:p>
            <a:pPr algn="ctr"/>
            <a:r>
              <a:rPr lang="en-US" dirty="0">
                <a:latin typeface="Avenir Next LT Pro Demi" panose="020B0704020202020204" pitchFamily="34" charset="0"/>
              </a:rPr>
              <a:t>Colored MNIST</a:t>
            </a:r>
          </a:p>
        </p:txBody>
      </p:sp>
      <p:sp>
        <p:nvSpPr>
          <p:cNvPr id="5" name="Title 1">
            <a:extLst>
              <a:ext uri="{FF2B5EF4-FFF2-40B4-BE49-F238E27FC236}">
                <a16:creationId xmlns:a16="http://schemas.microsoft.com/office/drawing/2014/main" id="{93ACC267-ECA6-7DBF-BA65-8F01D87D4D60}"/>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Sobering state of </a:t>
            </a:r>
            <a:r>
              <a:rPr lang="en-US" sz="4000" dirty="0" err="1">
                <a:solidFill>
                  <a:schemeClr val="accent1">
                    <a:lumMod val="75000"/>
                  </a:schemeClr>
                </a:solidFill>
                <a:latin typeface="Avenir Next LT Pro" panose="020B0504020202020204" pitchFamily="34" charset="0"/>
              </a:rPr>
              <a:t>SoTA</a:t>
            </a:r>
            <a:r>
              <a:rPr lang="en-US" sz="4000" dirty="0">
                <a:solidFill>
                  <a:schemeClr val="accent1">
                    <a:lumMod val="75000"/>
                  </a:schemeClr>
                </a:solidFill>
                <a:latin typeface="Avenir Next LT Pro" panose="020B0504020202020204" pitchFamily="34" charset="0"/>
              </a:rPr>
              <a:t> algorithms</a:t>
            </a:r>
          </a:p>
        </p:txBody>
      </p:sp>
      <p:sp>
        <p:nvSpPr>
          <p:cNvPr id="3" name="TextBox 2">
            <a:extLst>
              <a:ext uri="{FF2B5EF4-FFF2-40B4-BE49-F238E27FC236}">
                <a16:creationId xmlns:a16="http://schemas.microsoft.com/office/drawing/2014/main" id="{8FC966BF-9CFB-FE6D-7432-F15BBB2E175E}"/>
              </a:ext>
            </a:extLst>
          </p:cNvPr>
          <p:cNvSpPr txBox="1"/>
          <p:nvPr/>
        </p:nvSpPr>
        <p:spPr>
          <a:xfrm>
            <a:off x="426764" y="6164261"/>
            <a:ext cx="3363038"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Ye et al., </a:t>
            </a:r>
            <a:r>
              <a:rPr lang="en-US" sz="1600" dirty="0" err="1">
                <a:solidFill>
                  <a:schemeClr val="tx1">
                    <a:lumMod val="75000"/>
                    <a:lumOff val="25000"/>
                  </a:schemeClr>
                </a:solidFill>
                <a:latin typeface="Avenir Next LT Pro" panose="020B0504020202020204" pitchFamily="34" charset="0"/>
              </a:rPr>
              <a:t>OoD</a:t>
            </a:r>
            <a:r>
              <a:rPr lang="en-US" sz="1600" dirty="0">
                <a:solidFill>
                  <a:schemeClr val="tx1">
                    <a:lumMod val="75000"/>
                    <a:lumOff val="25000"/>
                  </a:schemeClr>
                </a:solidFill>
                <a:latin typeface="Avenir Next LT Pro" panose="020B0504020202020204" pitchFamily="34" charset="0"/>
              </a:rPr>
              <a:t>-Bench, CVPR 2022</a:t>
            </a:r>
          </a:p>
        </p:txBody>
      </p:sp>
    </p:spTree>
    <p:extLst>
      <p:ext uri="{BB962C8B-B14F-4D97-AF65-F5344CB8AC3E}">
        <p14:creationId xmlns:p14="http://schemas.microsoft.com/office/powerpoint/2010/main" val="2809003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92ED1-2BF1-FDA9-6465-EA798BCE49A8}"/>
              </a:ext>
            </a:extLst>
          </p:cNvPr>
          <p:cNvPicPr>
            <a:picLocks noChangeAspect="1"/>
          </p:cNvPicPr>
          <p:nvPr/>
        </p:nvPicPr>
        <p:blipFill>
          <a:blip r:embed="rId3"/>
          <a:stretch>
            <a:fillRect/>
          </a:stretch>
        </p:blipFill>
        <p:spPr>
          <a:xfrm>
            <a:off x="346629" y="2200995"/>
            <a:ext cx="4307363" cy="3397891"/>
          </a:xfrm>
          <a:prstGeom prst="rect">
            <a:avLst/>
          </a:prstGeom>
        </p:spPr>
      </p:pic>
      <p:pic>
        <p:nvPicPr>
          <p:cNvPr id="7" name="Picture 6">
            <a:extLst>
              <a:ext uri="{FF2B5EF4-FFF2-40B4-BE49-F238E27FC236}">
                <a16:creationId xmlns:a16="http://schemas.microsoft.com/office/drawing/2014/main" id="{099B6235-E1FE-B7F4-1F0C-C76DC1D98A38}"/>
              </a:ext>
            </a:extLst>
          </p:cNvPr>
          <p:cNvPicPr>
            <a:picLocks noChangeAspect="1"/>
          </p:cNvPicPr>
          <p:nvPr/>
        </p:nvPicPr>
        <p:blipFill rotWithShape="1">
          <a:blip r:embed="rId4"/>
          <a:srcRect r="28196" b="85579"/>
          <a:stretch/>
        </p:blipFill>
        <p:spPr>
          <a:xfrm>
            <a:off x="4663084" y="1879811"/>
            <a:ext cx="5749854" cy="340661"/>
          </a:xfrm>
          <a:prstGeom prst="rect">
            <a:avLst/>
          </a:prstGeom>
        </p:spPr>
      </p:pic>
      <p:pic>
        <p:nvPicPr>
          <p:cNvPr id="9" name="Picture 8">
            <a:extLst>
              <a:ext uri="{FF2B5EF4-FFF2-40B4-BE49-F238E27FC236}">
                <a16:creationId xmlns:a16="http://schemas.microsoft.com/office/drawing/2014/main" id="{9024F0AC-4F45-B9B5-DF5B-FC02027ED2F5}"/>
              </a:ext>
            </a:extLst>
          </p:cNvPr>
          <p:cNvPicPr>
            <a:picLocks noChangeAspect="1"/>
          </p:cNvPicPr>
          <p:nvPr/>
        </p:nvPicPr>
        <p:blipFill rotWithShape="1">
          <a:blip r:embed="rId4"/>
          <a:srcRect l="83410" b="85579"/>
          <a:stretch/>
        </p:blipFill>
        <p:spPr>
          <a:xfrm>
            <a:off x="10412938" y="1879810"/>
            <a:ext cx="1328496" cy="340661"/>
          </a:xfrm>
          <a:prstGeom prst="rect">
            <a:avLst/>
          </a:prstGeom>
        </p:spPr>
      </p:pic>
      <p:pic>
        <p:nvPicPr>
          <p:cNvPr id="11" name="Picture 10">
            <a:extLst>
              <a:ext uri="{FF2B5EF4-FFF2-40B4-BE49-F238E27FC236}">
                <a16:creationId xmlns:a16="http://schemas.microsoft.com/office/drawing/2014/main" id="{6FC0FE4E-FD39-9C33-BC95-1F0441C17C67}"/>
              </a:ext>
            </a:extLst>
          </p:cNvPr>
          <p:cNvPicPr>
            <a:picLocks noChangeAspect="1"/>
          </p:cNvPicPr>
          <p:nvPr/>
        </p:nvPicPr>
        <p:blipFill rotWithShape="1">
          <a:blip r:embed="rId5"/>
          <a:srcRect r="41109" b="40487"/>
          <a:stretch/>
        </p:blipFill>
        <p:spPr>
          <a:xfrm>
            <a:off x="4663083" y="4317635"/>
            <a:ext cx="4689638" cy="1296300"/>
          </a:xfrm>
          <a:prstGeom prst="rect">
            <a:avLst/>
          </a:prstGeom>
        </p:spPr>
      </p:pic>
      <p:pic>
        <p:nvPicPr>
          <p:cNvPr id="13" name="Picture 12">
            <a:extLst>
              <a:ext uri="{FF2B5EF4-FFF2-40B4-BE49-F238E27FC236}">
                <a16:creationId xmlns:a16="http://schemas.microsoft.com/office/drawing/2014/main" id="{15F00792-3D0C-3909-E612-751B11484D6C}"/>
              </a:ext>
            </a:extLst>
          </p:cNvPr>
          <p:cNvPicPr>
            <a:picLocks noChangeAspect="1"/>
          </p:cNvPicPr>
          <p:nvPr/>
        </p:nvPicPr>
        <p:blipFill rotWithShape="1">
          <a:blip r:embed="rId5"/>
          <a:srcRect l="70291" b="40487"/>
          <a:stretch/>
        </p:blipFill>
        <p:spPr>
          <a:xfrm>
            <a:off x="9352723" y="4317635"/>
            <a:ext cx="2388711" cy="1296300"/>
          </a:xfrm>
          <a:prstGeom prst="rect">
            <a:avLst/>
          </a:prstGeom>
        </p:spPr>
      </p:pic>
      <p:pic>
        <p:nvPicPr>
          <p:cNvPr id="15" name="Picture 14">
            <a:extLst>
              <a:ext uri="{FF2B5EF4-FFF2-40B4-BE49-F238E27FC236}">
                <a16:creationId xmlns:a16="http://schemas.microsoft.com/office/drawing/2014/main" id="{D03242E0-D15D-3A8D-F9A2-D7ED49BD8222}"/>
              </a:ext>
            </a:extLst>
          </p:cNvPr>
          <p:cNvPicPr>
            <a:picLocks noChangeAspect="1"/>
          </p:cNvPicPr>
          <p:nvPr/>
        </p:nvPicPr>
        <p:blipFill rotWithShape="1">
          <a:blip r:embed="rId5"/>
          <a:srcRect t="88565" r="41109"/>
          <a:stretch/>
        </p:blipFill>
        <p:spPr>
          <a:xfrm>
            <a:off x="4663083" y="5608056"/>
            <a:ext cx="4689638" cy="249070"/>
          </a:xfrm>
          <a:prstGeom prst="rect">
            <a:avLst/>
          </a:prstGeom>
        </p:spPr>
      </p:pic>
      <p:pic>
        <p:nvPicPr>
          <p:cNvPr id="17" name="Picture 16">
            <a:extLst>
              <a:ext uri="{FF2B5EF4-FFF2-40B4-BE49-F238E27FC236}">
                <a16:creationId xmlns:a16="http://schemas.microsoft.com/office/drawing/2014/main" id="{37A264A4-5A13-4880-F2B2-AA286D80D136}"/>
              </a:ext>
            </a:extLst>
          </p:cNvPr>
          <p:cNvPicPr>
            <a:picLocks noChangeAspect="1"/>
          </p:cNvPicPr>
          <p:nvPr/>
        </p:nvPicPr>
        <p:blipFill rotWithShape="1">
          <a:blip r:embed="rId5"/>
          <a:srcRect l="70291" t="88565"/>
          <a:stretch/>
        </p:blipFill>
        <p:spPr>
          <a:xfrm>
            <a:off x="9352723" y="5598886"/>
            <a:ext cx="2388711" cy="249071"/>
          </a:xfrm>
          <a:prstGeom prst="rect">
            <a:avLst/>
          </a:prstGeom>
        </p:spPr>
      </p:pic>
      <p:pic>
        <p:nvPicPr>
          <p:cNvPr id="19" name="Picture 18">
            <a:extLst>
              <a:ext uri="{FF2B5EF4-FFF2-40B4-BE49-F238E27FC236}">
                <a16:creationId xmlns:a16="http://schemas.microsoft.com/office/drawing/2014/main" id="{8507BD33-29E2-16B8-9271-F56A431AE2F0}"/>
              </a:ext>
            </a:extLst>
          </p:cNvPr>
          <p:cNvPicPr>
            <a:picLocks noChangeAspect="1"/>
          </p:cNvPicPr>
          <p:nvPr/>
        </p:nvPicPr>
        <p:blipFill rotWithShape="1">
          <a:blip r:embed="rId4"/>
          <a:srcRect t="45126" r="28196" b="47506"/>
          <a:stretch/>
        </p:blipFill>
        <p:spPr>
          <a:xfrm>
            <a:off x="4663084" y="2536510"/>
            <a:ext cx="5749854" cy="174060"/>
          </a:xfrm>
          <a:prstGeom prst="rect">
            <a:avLst/>
          </a:prstGeom>
        </p:spPr>
      </p:pic>
      <p:pic>
        <p:nvPicPr>
          <p:cNvPr id="21" name="Picture 20">
            <a:extLst>
              <a:ext uri="{FF2B5EF4-FFF2-40B4-BE49-F238E27FC236}">
                <a16:creationId xmlns:a16="http://schemas.microsoft.com/office/drawing/2014/main" id="{27203F50-993A-4F7F-B62D-D6DE0A9C2F78}"/>
              </a:ext>
            </a:extLst>
          </p:cNvPr>
          <p:cNvPicPr>
            <a:picLocks noChangeAspect="1"/>
          </p:cNvPicPr>
          <p:nvPr/>
        </p:nvPicPr>
        <p:blipFill rotWithShape="1">
          <a:blip r:embed="rId4"/>
          <a:srcRect t="80419" r="28196"/>
          <a:stretch/>
        </p:blipFill>
        <p:spPr>
          <a:xfrm>
            <a:off x="4653992" y="2740942"/>
            <a:ext cx="5749854" cy="462554"/>
          </a:xfrm>
          <a:prstGeom prst="rect">
            <a:avLst/>
          </a:prstGeom>
        </p:spPr>
      </p:pic>
      <p:pic>
        <p:nvPicPr>
          <p:cNvPr id="23" name="Picture 22">
            <a:extLst>
              <a:ext uri="{FF2B5EF4-FFF2-40B4-BE49-F238E27FC236}">
                <a16:creationId xmlns:a16="http://schemas.microsoft.com/office/drawing/2014/main" id="{0EC44676-B00A-E77A-DA43-C375D0B085C9}"/>
              </a:ext>
            </a:extLst>
          </p:cNvPr>
          <p:cNvPicPr>
            <a:picLocks noChangeAspect="1"/>
          </p:cNvPicPr>
          <p:nvPr/>
        </p:nvPicPr>
        <p:blipFill rotWithShape="1">
          <a:blip r:embed="rId4"/>
          <a:srcRect l="83410" t="45126" b="44330"/>
          <a:stretch/>
        </p:blipFill>
        <p:spPr>
          <a:xfrm>
            <a:off x="10374836" y="2586255"/>
            <a:ext cx="1328496" cy="249071"/>
          </a:xfrm>
          <a:prstGeom prst="rect">
            <a:avLst/>
          </a:prstGeom>
        </p:spPr>
      </p:pic>
      <p:pic>
        <p:nvPicPr>
          <p:cNvPr id="25" name="Picture 24">
            <a:extLst>
              <a:ext uri="{FF2B5EF4-FFF2-40B4-BE49-F238E27FC236}">
                <a16:creationId xmlns:a16="http://schemas.microsoft.com/office/drawing/2014/main" id="{87BE84AD-9AF5-E557-5CE6-E4935C4751B2}"/>
              </a:ext>
            </a:extLst>
          </p:cNvPr>
          <p:cNvPicPr>
            <a:picLocks noChangeAspect="1"/>
          </p:cNvPicPr>
          <p:nvPr/>
        </p:nvPicPr>
        <p:blipFill rotWithShape="1">
          <a:blip r:embed="rId4"/>
          <a:srcRect l="83410" t="82184"/>
          <a:stretch/>
        </p:blipFill>
        <p:spPr>
          <a:xfrm>
            <a:off x="10336734" y="2755730"/>
            <a:ext cx="1404700" cy="445003"/>
          </a:xfrm>
          <a:prstGeom prst="rect">
            <a:avLst/>
          </a:prstGeom>
        </p:spPr>
      </p:pic>
      <p:pic>
        <p:nvPicPr>
          <p:cNvPr id="27" name="Picture 26">
            <a:extLst>
              <a:ext uri="{FF2B5EF4-FFF2-40B4-BE49-F238E27FC236}">
                <a16:creationId xmlns:a16="http://schemas.microsoft.com/office/drawing/2014/main" id="{01DEDFBD-918E-DA27-CED1-28908095603C}"/>
              </a:ext>
            </a:extLst>
          </p:cNvPr>
          <p:cNvPicPr>
            <a:picLocks noChangeAspect="1"/>
          </p:cNvPicPr>
          <p:nvPr/>
        </p:nvPicPr>
        <p:blipFill rotWithShape="1">
          <a:blip r:embed="rId4"/>
          <a:srcRect t="26042" r="28196" b="65543"/>
          <a:stretch/>
        </p:blipFill>
        <p:spPr>
          <a:xfrm>
            <a:off x="4663084" y="2289914"/>
            <a:ext cx="5749854" cy="198783"/>
          </a:xfrm>
          <a:prstGeom prst="rect">
            <a:avLst/>
          </a:prstGeom>
        </p:spPr>
      </p:pic>
      <p:pic>
        <p:nvPicPr>
          <p:cNvPr id="29" name="Picture 28">
            <a:extLst>
              <a:ext uri="{FF2B5EF4-FFF2-40B4-BE49-F238E27FC236}">
                <a16:creationId xmlns:a16="http://schemas.microsoft.com/office/drawing/2014/main" id="{D2CA2138-069D-E4FC-2690-6634F6965AAB}"/>
              </a:ext>
            </a:extLst>
          </p:cNvPr>
          <p:cNvPicPr>
            <a:picLocks noChangeAspect="1"/>
          </p:cNvPicPr>
          <p:nvPr/>
        </p:nvPicPr>
        <p:blipFill rotWithShape="1">
          <a:blip r:embed="rId4"/>
          <a:srcRect l="83410" t="25115" b="64342"/>
          <a:stretch/>
        </p:blipFill>
        <p:spPr>
          <a:xfrm>
            <a:off x="10374836" y="2292024"/>
            <a:ext cx="1328496" cy="249071"/>
          </a:xfrm>
          <a:prstGeom prst="rect">
            <a:avLst/>
          </a:prstGeom>
        </p:spPr>
      </p:pic>
      <p:sp>
        <p:nvSpPr>
          <p:cNvPr id="43" name="Oval 42">
            <a:extLst>
              <a:ext uri="{FF2B5EF4-FFF2-40B4-BE49-F238E27FC236}">
                <a16:creationId xmlns:a16="http://schemas.microsoft.com/office/drawing/2014/main" id="{D3E7CFD8-34BF-AFEA-D411-852BAB0D214E}"/>
              </a:ext>
            </a:extLst>
          </p:cNvPr>
          <p:cNvSpPr/>
          <p:nvPr/>
        </p:nvSpPr>
        <p:spPr>
          <a:xfrm>
            <a:off x="3799618" y="505399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F7E286D-45C4-EE2E-C96A-3065EED40BF2}"/>
              </a:ext>
            </a:extLst>
          </p:cNvPr>
          <p:cNvSpPr/>
          <p:nvPr/>
        </p:nvSpPr>
        <p:spPr>
          <a:xfrm>
            <a:off x="3507778" y="4995856"/>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D410B742-3F7D-FA99-CBB7-EDBBD52DDE4A}"/>
              </a:ext>
            </a:extLst>
          </p:cNvPr>
          <p:cNvSpPr/>
          <p:nvPr/>
        </p:nvSpPr>
        <p:spPr>
          <a:xfrm>
            <a:off x="2246178" y="479814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B702ED7-6A8B-33C8-F757-CBB82A04F50B}"/>
              </a:ext>
            </a:extLst>
          </p:cNvPr>
          <p:cNvSpPr/>
          <p:nvPr/>
        </p:nvSpPr>
        <p:spPr>
          <a:xfrm>
            <a:off x="1244104" y="3983190"/>
            <a:ext cx="191530" cy="1977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008FAEC-2EEA-52FD-132F-7A2972BB1174}"/>
              </a:ext>
            </a:extLst>
          </p:cNvPr>
          <p:cNvSpPr/>
          <p:nvPr/>
        </p:nvSpPr>
        <p:spPr>
          <a:xfrm>
            <a:off x="863399" y="2487401"/>
            <a:ext cx="178099" cy="1675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6092302-2FC3-D8D6-2870-82BE17E76C33}"/>
              </a:ext>
            </a:extLst>
          </p:cNvPr>
          <p:cNvSpPr/>
          <p:nvPr/>
        </p:nvSpPr>
        <p:spPr>
          <a:xfrm>
            <a:off x="863399" y="2305536"/>
            <a:ext cx="195752" cy="1869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Curved 59">
            <a:extLst>
              <a:ext uri="{FF2B5EF4-FFF2-40B4-BE49-F238E27FC236}">
                <a16:creationId xmlns:a16="http://schemas.microsoft.com/office/drawing/2014/main" id="{21F1F2D2-A87D-0DDD-A32D-1D7ACD506BA0}"/>
              </a:ext>
            </a:extLst>
          </p:cNvPr>
          <p:cNvCxnSpPr>
            <a:cxnSpLocks/>
          </p:cNvCxnSpPr>
          <p:nvPr/>
        </p:nvCxnSpPr>
        <p:spPr>
          <a:xfrm rot="5400000" flipH="1" flipV="1">
            <a:off x="2705397" y="375232"/>
            <a:ext cx="282779" cy="3632600"/>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8BC21635-2B1C-2C33-5BDA-1629C4ACC451}"/>
              </a:ext>
            </a:extLst>
          </p:cNvPr>
          <p:cNvCxnSpPr>
            <a:cxnSpLocks/>
          </p:cNvCxnSpPr>
          <p:nvPr/>
        </p:nvCxnSpPr>
        <p:spPr>
          <a:xfrm rot="16200000" flipH="1">
            <a:off x="3863802" y="4933309"/>
            <a:ext cx="539027" cy="1059540"/>
          </a:xfrm>
          <a:prstGeom prst="curvedConnector2">
            <a:avLst/>
          </a:prstGeom>
          <a:ln w="19050">
            <a:solidFill>
              <a:srgbClr val="76B5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EAE9ABED-D921-11F5-04B2-A3CE9C33CCCA}"/>
                  </a:ext>
                </a:extLst>
              </p14:cNvPr>
              <p14:cNvContentPartPr/>
              <p14:nvPr/>
            </p14:nvContentPartPr>
            <p14:xfrm>
              <a:off x="11412652" y="2430283"/>
              <a:ext cx="360" cy="360"/>
            </p14:xfrm>
          </p:contentPart>
        </mc:Choice>
        <mc:Fallback xmlns="">
          <p:pic>
            <p:nvPicPr>
              <p:cNvPr id="22" name="Ink 21">
                <a:extLst>
                  <a:ext uri="{FF2B5EF4-FFF2-40B4-BE49-F238E27FC236}">
                    <a16:creationId xmlns:a16="http://schemas.microsoft.com/office/drawing/2014/main" id="{EAE9ABED-D921-11F5-04B2-A3CE9C33CCCA}"/>
                  </a:ext>
                </a:extLst>
              </p:cNvPr>
              <p:cNvPicPr/>
              <p:nvPr/>
            </p:nvPicPr>
            <p:blipFill>
              <a:blip r:embed="rId7"/>
              <a:stretch>
                <a:fillRect/>
              </a:stretch>
            </p:blipFill>
            <p:spPr>
              <a:xfrm>
                <a:off x="11322652" y="225028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4FE4E9F4-AB37-C870-1002-192113F38079}"/>
                  </a:ext>
                </a:extLst>
              </p14:cNvPr>
              <p14:cNvContentPartPr/>
              <p14:nvPr/>
            </p14:nvContentPartPr>
            <p14:xfrm>
              <a:off x="11400772" y="2534683"/>
              <a:ext cx="5040" cy="492120"/>
            </p14:xfrm>
          </p:contentPart>
        </mc:Choice>
        <mc:Fallback xmlns="">
          <p:pic>
            <p:nvPicPr>
              <p:cNvPr id="30" name="Ink 29">
                <a:extLst>
                  <a:ext uri="{FF2B5EF4-FFF2-40B4-BE49-F238E27FC236}">
                    <a16:creationId xmlns:a16="http://schemas.microsoft.com/office/drawing/2014/main" id="{4FE4E9F4-AB37-C870-1002-192113F38079}"/>
                  </a:ext>
                </a:extLst>
              </p:cNvPr>
              <p:cNvPicPr/>
              <p:nvPr/>
            </p:nvPicPr>
            <p:blipFill>
              <a:blip r:embed="rId9"/>
              <a:stretch>
                <a:fillRect/>
              </a:stretch>
            </p:blipFill>
            <p:spPr>
              <a:xfrm>
                <a:off x="11310772" y="2354683"/>
                <a:ext cx="18468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8A82833E-1541-E674-A7AF-31DE29FFDED2}"/>
                  </a:ext>
                </a:extLst>
              </p14:cNvPr>
              <p14:cNvContentPartPr/>
              <p14:nvPr/>
            </p14:nvContentPartPr>
            <p14:xfrm>
              <a:off x="11470612" y="5138203"/>
              <a:ext cx="360" cy="360"/>
            </p14:xfrm>
          </p:contentPart>
        </mc:Choice>
        <mc:Fallback xmlns="">
          <p:pic>
            <p:nvPicPr>
              <p:cNvPr id="38" name="Ink 37">
                <a:extLst>
                  <a:ext uri="{FF2B5EF4-FFF2-40B4-BE49-F238E27FC236}">
                    <a16:creationId xmlns:a16="http://schemas.microsoft.com/office/drawing/2014/main" id="{8A82833E-1541-E674-A7AF-31DE29FFDED2}"/>
                  </a:ext>
                </a:extLst>
              </p:cNvPr>
              <p:cNvPicPr/>
              <p:nvPr/>
            </p:nvPicPr>
            <p:blipFill>
              <a:blip r:embed="rId7"/>
              <a:stretch>
                <a:fillRect/>
              </a:stretch>
            </p:blipFill>
            <p:spPr>
              <a:xfrm>
                <a:off x="11380612" y="495820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40D07412-3151-AF5A-24C3-8D11945D63AD}"/>
                  </a:ext>
                </a:extLst>
              </p14:cNvPr>
              <p14:cNvContentPartPr/>
              <p14:nvPr/>
            </p14:nvContentPartPr>
            <p14:xfrm>
              <a:off x="11470252" y="5185003"/>
              <a:ext cx="12240" cy="485280"/>
            </p14:xfrm>
          </p:contentPart>
        </mc:Choice>
        <mc:Fallback xmlns="">
          <p:pic>
            <p:nvPicPr>
              <p:cNvPr id="39" name="Ink 38">
                <a:extLst>
                  <a:ext uri="{FF2B5EF4-FFF2-40B4-BE49-F238E27FC236}">
                    <a16:creationId xmlns:a16="http://schemas.microsoft.com/office/drawing/2014/main" id="{40D07412-3151-AF5A-24C3-8D11945D63AD}"/>
                  </a:ext>
                </a:extLst>
              </p:cNvPr>
              <p:cNvPicPr/>
              <p:nvPr/>
            </p:nvPicPr>
            <p:blipFill>
              <a:blip r:embed="rId12"/>
              <a:stretch>
                <a:fillRect/>
              </a:stretch>
            </p:blipFill>
            <p:spPr>
              <a:xfrm>
                <a:off x="11380252" y="5005003"/>
                <a:ext cx="191880" cy="844920"/>
              </a:xfrm>
              <a:prstGeom prst="rect">
                <a:avLst/>
              </a:prstGeom>
            </p:spPr>
          </p:pic>
        </mc:Fallback>
      </mc:AlternateContent>
      <p:sp>
        <p:nvSpPr>
          <p:cNvPr id="6" name="Title 1">
            <a:extLst>
              <a:ext uri="{FF2B5EF4-FFF2-40B4-BE49-F238E27FC236}">
                <a16:creationId xmlns:a16="http://schemas.microsoft.com/office/drawing/2014/main" id="{B333EE35-C755-C197-4FC9-CE680756DE95}"/>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Sobering state of </a:t>
            </a:r>
            <a:r>
              <a:rPr lang="en-US" sz="4000" dirty="0" err="1">
                <a:solidFill>
                  <a:schemeClr val="accent1">
                    <a:lumMod val="75000"/>
                  </a:schemeClr>
                </a:solidFill>
                <a:latin typeface="Avenir Next LT Pro" panose="020B0504020202020204" pitchFamily="34" charset="0"/>
              </a:rPr>
              <a:t>SoTA</a:t>
            </a:r>
            <a:r>
              <a:rPr lang="en-US" sz="4000" dirty="0">
                <a:solidFill>
                  <a:schemeClr val="accent1">
                    <a:lumMod val="75000"/>
                  </a:schemeClr>
                </a:solidFill>
                <a:latin typeface="Avenir Next LT Pro" panose="020B0504020202020204" pitchFamily="34" charset="0"/>
              </a:rPr>
              <a:t> algorithms</a:t>
            </a:r>
          </a:p>
        </p:txBody>
      </p:sp>
      <p:sp>
        <p:nvSpPr>
          <p:cNvPr id="3" name="TextBox 2">
            <a:extLst>
              <a:ext uri="{FF2B5EF4-FFF2-40B4-BE49-F238E27FC236}">
                <a16:creationId xmlns:a16="http://schemas.microsoft.com/office/drawing/2014/main" id="{AACA7228-D5A8-874E-19B4-70653FAD73BC}"/>
              </a:ext>
            </a:extLst>
          </p:cNvPr>
          <p:cNvSpPr txBox="1"/>
          <p:nvPr/>
        </p:nvSpPr>
        <p:spPr>
          <a:xfrm>
            <a:off x="426764" y="6164261"/>
            <a:ext cx="3363038"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Ye et al., </a:t>
            </a:r>
            <a:r>
              <a:rPr lang="en-US" sz="1600" dirty="0" err="1">
                <a:solidFill>
                  <a:schemeClr val="tx1">
                    <a:lumMod val="75000"/>
                    <a:lumOff val="25000"/>
                  </a:schemeClr>
                </a:solidFill>
                <a:latin typeface="Avenir Next LT Pro" panose="020B0504020202020204" pitchFamily="34" charset="0"/>
              </a:rPr>
              <a:t>OoD</a:t>
            </a:r>
            <a:r>
              <a:rPr lang="en-US" sz="1600" dirty="0">
                <a:solidFill>
                  <a:schemeClr val="tx1">
                    <a:lumMod val="75000"/>
                    <a:lumOff val="25000"/>
                  </a:schemeClr>
                </a:solidFill>
                <a:latin typeface="Avenir Next LT Pro" panose="020B0504020202020204" pitchFamily="34" charset="0"/>
              </a:rPr>
              <a:t>-Bench, CVPR 2022</a:t>
            </a:r>
          </a:p>
        </p:txBody>
      </p:sp>
    </p:spTree>
    <p:extLst>
      <p:ext uri="{BB962C8B-B14F-4D97-AF65-F5344CB8AC3E}">
        <p14:creationId xmlns:p14="http://schemas.microsoft.com/office/powerpoint/2010/main" val="2839006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92ED1-2BF1-FDA9-6465-EA798BCE49A8}"/>
              </a:ext>
            </a:extLst>
          </p:cNvPr>
          <p:cNvPicPr>
            <a:picLocks noChangeAspect="1"/>
          </p:cNvPicPr>
          <p:nvPr/>
        </p:nvPicPr>
        <p:blipFill>
          <a:blip r:embed="rId3"/>
          <a:stretch>
            <a:fillRect/>
          </a:stretch>
        </p:blipFill>
        <p:spPr>
          <a:xfrm>
            <a:off x="346629" y="2200995"/>
            <a:ext cx="4307363" cy="3397891"/>
          </a:xfrm>
          <a:prstGeom prst="rect">
            <a:avLst/>
          </a:prstGeom>
        </p:spPr>
      </p:pic>
      <p:pic>
        <p:nvPicPr>
          <p:cNvPr id="7" name="Picture 6">
            <a:extLst>
              <a:ext uri="{FF2B5EF4-FFF2-40B4-BE49-F238E27FC236}">
                <a16:creationId xmlns:a16="http://schemas.microsoft.com/office/drawing/2014/main" id="{099B6235-E1FE-B7F4-1F0C-C76DC1D98A38}"/>
              </a:ext>
            </a:extLst>
          </p:cNvPr>
          <p:cNvPicPr>
            <a:picLocks noChangeAspect="1"/>
          </p:cNvPicPr>
          <p:nvPr/>
        </p:nvPicPr>
        <p:blipFill rotWithShape="1">
          <a:blip r:embed="rId4"/>
          <a:srcRect r="28196" b="85579"/>
          <a:stretch/>
        </p:blipFill>
        <p:spPr>
          <a:xfrm>
            <a:off x="4663084" y="1879811"/>
            <a:ext cx="5749854" cy="340661"/>
          </a:xfrm>
          <a:prstGeom prst="rect">
            <a:avLst/>
          </a:prstGeom>
        </p:spPr>
      </p:pic>
      <p:pic>
        <p:nvPicPr>
          <p:cNvPr id="9" name="Picture 8">
            <a:extLst>
              <a:ext uri="{FF2B5EF4-FFF2-40B4-BE49-F238E27FC236}">
                <a16:creationId xmlns:a16="http://schemas.microsoft.com/office/drawing/2014/main" id="{9024F0AC-4F45-B9B5-DF5B-FC02027ED2F5}"/>
              </a:ext>
            </a:extLst>
          </p:cNvPr>
          <p:cNvPicPr>
            <a:picLocks noChangeAspect="1"/>
          </p:cNvPicPr>
          <p:nvPr/>
        </p:nvPicPr>
        <p:blipFill rotWithShape="1">
          <a:blip r:embed="rId4"/>
          <a:srcRect l="83410" b="85579"/>
          <a:stretch/>
        </p:blipFill>
        <p:spPr>
          <a:xfrm>
            <a:off x="10412938" y="1879810"/>
            <a:ext cx="1328496" cy="340661"/>
          </a:xfrm>
          <a:prstGeom prst="rect">
            <a:avLst/>
          </a:prstGeom>
        </p:spPr>
      </p:pic>
      <p:pic>
        <p:nvPicPr>
          <p:cNvPr id="11" name="Picture 10">
            <a:extLst>
              <a:ext uri="{FF2B5EF4-FFF2-40B4-BE49-F238E27FC236}">
                <a16:creationId xmlns:a16="http://schemas.microsoft.com/office/drawing/2014/main" id="{6FC0FE4E-FD39-9C33-BC95-1F0441C17C67}"/>
              </a:ext>
            </a:extLst>
          </p:cNvPr>
          <p:cNvPicPr>
            <a:picLocks noChangeAspect="1"/>
          </p:cNvPicPr>
          <p:nvPr/>
        </p:nvPicPr>
        <p:blipFill rotWithShape="1">
          <a:blip r:embed="rId5"/>
          <a:srcRect r="41109" b="40487"/>
          <a:stretch/>
        </p:blipFill>
        <p:spPr>
          <a:xfrm>
            <a:off x="4663083" y="4317635"/>
            <a:ext cx="4689638" cy="1296300"/>
          </a:xfrm>
          <a:prstGeom prst="rect">
            <a:avLst/>
          </a:prstGeom>
        </p:spPr>
      </p:pic>
      <p:pic>
        <p:nvPicPr>
          <p:cNvPr id="13" name="Picture 12">
            <a:extLst>
              <a:ext uri="{FF2B5EF4-FFF2-40B4-BE49-F238E27FC236}">
                <a16:creationId xmlns:a16="http://schemas.microsoft.com/office/drawing/2014/main" id="{15F00792-3D0C-3909-E612-751B11484D6C}"/>
              </a:ext>
            </a:extLst>
          </p:cNvPr>
          <p:cNvPicPr>
            <a:picLocks noChangeAspect="1"/>
          </p:cNvPicPr>
          <p:nvPr/>
        </p:nvPicPr>
        <p:blipFill rotWithShape="1">
          <a:blip r:embed="rId5"/>
          <a:srcRect l="70291" b="40487"/>
          <a:stretch/>
        </p:blipFill>
        <p:spPr>
          <a:xfrm>
            <a:off x="9352723" y="4317635"/>
            <a:ext cx="2388711" cy="1296300"/>
          </a:xfrm>
          <a:prstGeom prst="rect">
            <a:avLst/>
          </a:prstGeom>
        </p:spPr>
      </p:pic>
      <p:pic>
        <p:nvPicPr>
          <p:cNvPr id="15" name="Picture 14">
            <a:extLst>
              <a:ext uri="{FF2B5EF4-FFF2-40B4-BE49-F238E27FC236}">
                <a16:creationId xmlns:a16="http://schemas.microsoft.com/office/drawing/2014/main" id="{D03242E0-D15D-3A8D-F9A2-D7ED49BD8222}"/>
              </a:ext>
            </a:extLst>
          </p:cNvPr>
          <p:cNvPicPr>
            <a:picLocks noChangeAspect="1"/>
          </p:cNvPicPr>
          <p:nvPr/>
        </p:nvPicPr>
        <p:blipFill rotWithShape="1">
          <a:blip r:embed="rId5"/>
          <a:srcRect t="88565" r="41109"/>
          <a:stretch/>
        </p:blipFill>
        <p:spPr>
          <a:xfrm>
            <a:off x="4663083" y="5608056"/>
            <a:ext cx="4689638" cy="249070"/>
          </a:xfrm>
          <a:prstGeom prst="rect">
            <a:avLst/>
          </a:prstGeom>
        </p:spPr>
      </p:pic>
      <p:pic>
        <p:nvPicPr>
          <p:cNvPr id="17" name="Picture 16">
            <a:extLst>
              <a:ext uri="{FF2B5EF4-FFF2-40B4-BE49-F238E27FC236}">
                <a16:creationId xmlns:a16="http://schemas.microsoft.com/office/drawing/2014/main" id="{37A264A4-5A13-4880-F2B2-AA286D80D136}"/>
              </a:ext>
            </a:extLst>
          </p:cNvPr>
          <p:cNvPicPr>
            <a:picLocks noChangeAspect="1"/>
          </p:cNvPicPr>
          <p:nvPr/>
        </p:nvPicPr>
        <p:blipFill rotWithShape="1">
          <a:blip r:embed="rId5"/>
          <a:srcRect l="70291" t="88565"/>
          <a:stretch/>
        </p:blipFill>
        <p:spPr>
          <a:xfrm>
            <a:off x="9352723" y="5598886"/>
            <a:ext cx="2388711" cy="249071"/>
          </a:xfrm>
          <a:prstGeom prst="rect">
            <a:avLst/>
          </a:prstGeom>
        </p:spPr>
      </p:pic>
      <p:pic>
        <p:nvPicPr>
          <p:cNvPr id="19" name="Picture 18">
            <a:extLst>
              <a:ext uri="{FF2B5EF4-FFF2-40B4-BE49-F238E27FC236}">
                <a16:creationId xmlns:a16="http://schemas.microsoft.com/office/drawing/2014/main" id="{8507BD33-29E2-16B8-9271-F56A431AE2F0}"/>
              </a:ext>
            </a:extLst>
          </p:cNvPr>
          <p:cNvPicPr>
            <a:picLocks noChangeAspect="1"/>
          </p:cNvPicPr>
          <p:nvPr/>
        </p:nvPicPr>
        <p:blipFill rotWithShape="1">
          <a:blip r:embed="rId4"/>
          <a:srcRect t="45126" r="28196" b="47506"/>
          <a:stretch/>
        </p:blipFill>
        <p:spPr>
          <a:xfrm>
            <a:off x="4663084" y="2536510"/>
            <a:ext cx="5749854" cy="174060"/>
          </a:xfrm>
          <a:prstGeom prst="rect">
            <a:avLst/>
          </a:prstGeom>
        </p:spPr>
      </p:pic>
      <p:pic>
        <p:nvPicPr>
          <p:cNvPr id="21" name="Picture 20">
            <a:extLst>
              <a:ext uri="{FF2B5EF4-FFF2-40B4-BE49-F238E27FC236}">
                <a16:creationId xmlns:a16="http://schemas.microsoft.com/office/drawing/2014/main" id="{27203F50-993A-4F7F-B62D-D6DE0A9C2F78}"/>
              </a:ext>
            </a:extLst>
          </p:cNvPr>
          <p:cNvPicPr>
            <a:picLocks noChangeAspect="1"/>
          </p:cNvPicPr>
          <p:nvPr/>
        </p:nvPicPr>
        <p:blipFill rotWithShape="1">
          <a:blip r:embed="rId4"/>
          <a:srcRect t="80419" r="28196"/>
          <a:stretch/>
        </p:blipFill>
        <p:spPr>
          <a:xfrm>
            <a:off x="4653992" y="2740942"/>
            <a:ext cx="5749854" cy="462554"/>
          </a:xfrm>
          <a:prstGeom prst="rect">
            <a:avLst/>
          </a:prstGeom>
        </p:spPr>
      </p:pic>
      <p:pic>
        <p:nvPicPr>
          <p:cNvPr id="23" name="Picture 22">
            <a:extLst>
              <a:ext uri="{FF2B5EF4-FFF2-40B4-BE49-F238E27FC236}">
                <a16:creationId xmlns:a16="http://schemas.microsoft.com/office/drawing/2014/main" id="{0EC44676-B00A-E77A-DA43-C375D0B085C9}"/>
              </a:ext>
            </a:extLst>
          </p:cNvPr>
          <p:cNvPicPr>
            <a:picLocks noChangeAspect="1"/>
          </p:cNvPicPr>
          <p:nvPr/>
        </p:nvPicPr>
        <p:blipFill rotWithShape="1">
          <a:blip r:embed="rId4"/>
          <a:srcRect l="83410" t="45126" b="44330"/>
          <a:stretch/>
        </p:blipFill>
        <p:spPr>
          <a:xfrm>
            <a:off x="10374836" y="2586255"/>
            <a:ext cx="1328496" cy="249071"/>
          </a:xfrm>
          <a:prstGeom prst="rect">
            <a:avLst/>
          </a:prstGeom>
        </p:spPr>
      </p:pic>
      <p:pic>
        <p:nvPicPr>
          <p:cNvPr id="25" name="Picture 24">
            <a:extLst>
              <a:ext uri="{FF2B5EF4-FFF2-40B4-BE49-F238E27FC236}">
                <a16:creationId xmlns:a16="http://schemas.microsoft.com/office/drawing/2014/main" id="{87BE84AD-9AF5-E557-5CE6-E4935C4751B2}"/>
              </a:ext>
            </a:extLst>
          </p:cNvPr>
          <p:cNvPicPr>
            <a:picLocks noChangeAspect="1"/>
          </p:cNvPicPr>
          <p:nvPr/>
        </p:nvPicPr>
        <p:blipFill rotWithShape="1">
          <a:blip r:embed="rId4"/>
          <a:srcRect l="83410" t="82184"/>
          <a:stretch/>
        </p:blipFill>
        <p:spPr>
          <a:xfrm>
            <a:off x="10336734" y="2755730"/>
            <a:ext cx="1404700" cy="445003"/>
          </a:xfrm>
          <a:prstGeom prst="rect">
            <a:avLst/>
          </a:prstGeom>
        </p:spPr>
      </p:pic>
      <p:pic>
        <p:nvPicPr>
          <p:cNvPr id="27" name="Picture 26">
            <a:extLst>
              <a:ext uri="{FF2B5EF4-FFF2-40B4-BE49-F238E27FC236}">
                <a16:creationId xmlns:a16="http://schemas.microsoft.com/office/drawing/2014/main" id="{01DEDFBD-918E-DA27-CED1-28908095603C}"/>
              </a:ext>
            </a:extLst>
          </p:cNvPr>
          <p:cNvPicPr>
            <a:picLocks noChangeAspect="1"/>
          </p:cNvPicPr>
          <p:nvPr/>
        </p:nvPicPr>
        <p:blipFill rotWithShape="1">
          <a:blip r:embed="rId4"/>
          <a:srcRect t="26042" r="28196" b="65543"/>
          <a:stretch/>
        </p:blipFill>
        <p:spPr>
          <a:xfrm>
            <a:off x="4663084" y="2289914"/>
            <a:ext cx="5749854" cy="198783"/>
          </a:xfrm>
          <a:prstGeom prst="rect">
            <a:avLst/>
          </a:prstGeom>
        </p:spPr>
      </p:pic>
      <p:pic>
        <p:nvPicPr>
          <p:cNvPr id="29" name="Picture 28">
            <a:extLst>
              <a:ext uri="{FF2B5EF4-FFF2-40B4-BE49-F238E27FC236}">
                <a16:creationId xmlns:a16="http://schemas.microsoft.com/office/drawing/2014/main" id="{D2CA2138-069D-E4FC-2690-6634F6965AAB}"/>
              </a:ext>
            </a:extLst>
          </p:cNvPr>
          <p:cNvPicPr>
            <a:picLocks noChangeAspect="1"/>
          </p:cNvPicPr>
          <p:nvPr/>
        </p:nvPicPr>
        <p:blipFill rotWithShape="1">
          <a:blip r:embed="rId4"/>
          <a:srcRect l="83410" t="25115" b="64342"/>
          <a:stretch/>
        </p:blipFill>
        <p:spPr>
          <a:xfrm>
            <a:off x="10374836" y="2292024"/>
            <a:ext cx="1328496" cy="249071"/>
          </a:xfrm>
          <a:prstGeom prst="rect">
            <a:avLst/>
          </a:prstGeom>
        </p:spPr>
      </p:pic>
      <p:sp>
        <p:nvSpPr>
          <p:cNvPr id="43" name="Oval 42">
            <a:extLst>
              <a:ext uri="{FF2B5EF4-FFF2-40B4-BE49-F238E27FC236}">
                <a16:creationId xmlns:a16="http://schemas.microsoft.com/office/drawing/2014/main" id="{D3E7CFD8-34BF-AFEA-D411-852BAB0D214E}"/>
              </a:ext>
            </a:extLst>
          </p:cNvPr>
          <p:cNvSpPr/>
          <p:nvPr/>
        </p:nvSpPr>
        <p:spPr>
          <a:xfrm>
            <a:off x="3799618" y="505399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F7E286D-45C4-EE2E-C96A-3065EED40BF2}"/>
              </a:ext>
            </a:extLst>
          </p:cNvPr>
          <p:cNvSpPr/>
          <p:nvPr/>
        </p:nvSpPr>
        <p:spPr>
          <a:xfrm>
            <a:off x="3507778" y="4995856"/>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D410B742-3F7D-FA99-CBB7-EDBBD52DDE4A}"/>
              </a:ext>
            </a:extLst>
          </p:cNvPr>
          <p:cNvSpPr/>
          <p:nvPr/>
        </p:nvSpPr>
        <p:spPr>
          <a:xfrm>
            <a:off x="2246178" y="4798148"/>
            <a:ext cx="191530" cy="197708"/>
          </a:xfrm>
          <a:prstGeom prst="ellipse">
            <a:avLst/>
          </a:prstGeom>
          <a:noFill/>
          <a:ln w="19050">
            <a:solidFill>
              <a:srgbClr val="76B5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B702ED7-6A8B-33C8-F757-CBB82A04F50B}"/>
              </a:ext>
            </a:extLst>
          </p:cNvPr>
          <p:cNvSpPr/>
          <p:nvPr/>
        </p:nvSpPr>
        <p:spPr>
          <a:xfrm>
            <a:off x="1244104" y="3983190"/>
            <a:ext cx="191530" cy="1977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008FAEC-2EEA-52FD-132F-7A2972BB1174}"/>
              </a:ext>
            </a:extLst>
          </p:cNvPr>
          <p:cNvSpPr/>
          <p:nvPr/>
        </p:nvSpPr>
        <p:spPr>
          <a:xfrm>
            <a:off x="863399" y="2487401"/>
            <a:ext cx="178099" cy="1675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6092302-2FC3-D8D6-2870-82BE17E76C33}"/>
              </a:ext>
            </a:extLst>
          </p:cNvPr>
          <p:cNvSpPr/>
          <p:nvPr/>
        </p:nvSpPr>
        <p:spPr>
          <a:xfrm>
            <a:off x="863399" y="2305536"/>
            <a:ext cx="195752" cy="1869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Curved 59">
            <a:extLst>
              <a:ext uri="{FF2B5EF4-FFF2-40B4-BE49-F238E27FC236}">
                <a16:creationId xmlns:a16="http://schemas.microsoft.com/office/drawing/2014/main" id="{21F1F2D2-A87D-0DDD-A32D-1D7ACD506BA0}"/>
              </a:ext>
            </a:extLst>
          </p:cNvPr>
          <p:cNvCxnSpPr>
            <a:cxnSpLocks/>
          </p:cNvCxnSpPr>
          <p:nvPr/>
        </p:nvCxnSpPr>
        <p:spPr>
          <a:xfrm rot="5400000" flipH="1" flipV="1">
            <a:off x="2705397" y="375232"/>
            <a:ext cx="282779" cy="3632600"/>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8BC21635-2B1C-2C33-5BDA-1629C4ACC451}"/>
              </a:ext>
            </a:extLst>
          </p:cNvPr>
          <p:cNvCxnSpPr>
            <a:cxnSpLocks/>
          </p:cNvCxnSpPr>
          <p:nvPr/>
        </p:nvCxnSpPr>
        <p:spPr>
          <a:xfrm rot="16200000" flipH="1">
            <a:off x="3863802" y="4933309"/>
            <a:ext cx="539027" cy="1059540"/>
          </a:xfrm>
          <a:prstGeom prst="curvedConnector2">
            <a:avLst/>
          </a:prstGeom>
          <a:ln w="19050">
            <a:solidFill>
              <a:srgbClr val="76B54B"/>
            </a:solidFill>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42A46D62-EE70-2735-4136-28E54FAC8785}"/>
              </a:ext>
            </a:extLst>
          </p:cNvPr>
          <p:cNvSpPr/>
          <p:nvPr/>
        </p:nvSpPr>
        <p:spPr>
          <a:xfrm>
            <a:off x="10535478" y="5251706"/>
            <a:ext cx="496957" cy="249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B37AA5-9550-CF39-0EF6-873BE5FA90AF}"/>
              </a:ext>
            </a:extLst>
          </p:cNvPr>
          <p:cNvSpPr/>
          <p:nvPr/>
        </p:nvSpPr>
        <p:spPr>
          <a:xfrm>
            <a:off x="9352721" y="4317635"/>
            <a:ext cx="984013" cy="46255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6AF14B-A598-3397-9755-BD909027B699}"/>
              </a:ext>
            </a:extLst>
          </p:cNvPr>
          <p:cNvSpPr/>
          <p:nvPr/>
        </p:nvSpPr>
        <p:spPr>
          <a:xfrm>
            <a:off x="10365884" y="4329252"/>
            <a:ext cx="1329175" cy="46255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656489-C1BF-AD69-1AC0-F62A9E1AD8BA}"/>
              </a:ext>
            </a:extLst>
          </p:cNvPr>
          <p:cNvSpPr txBox="1"/>
          <p:nvPr/>
        </p:nvSpPr>
        <p:spPr>
          <a:xfrm>
            <a:off x="5211612" y="3583080"/>
            <a:ext cx="8675758" cy="400110"/>
          </a:xfrm>
          <a:prstGeom prst="rect">
            <a:avLst/>
          </a:prstGeom>
          <a:noFill/>
        </p:spPr>
        <p:txBody>
          <a:bodyPr wrap="square" rtlCol="0">
            <a:spAutoFit/>
          </a:bodyPr>
          <a:lstStyle/>
          <a:p>
            <a:r>
              <a:rPr lang="en-US" sz="2000" dirty="0">
                <a:solidFill>
                  <a:srgbClr val="C00000"/>
                </a:solidFill>
                <a:latin typeface="Avenir Next LT Pro Demi" panose="020B0704020202020204" pitchFamily="34" charset="0"/>
              </a:rPr>
              <a:t>No method c</a:t>
            </a:r>
            <a:r>
              <a:rPr lang="en-US" sz="2000" b="0" i="0" dirty="0">
                <a:solidFill>
                  <a:srgbClr val="C00000"/>
                </a:solidFill>
                <a:effectLst/>
                <a:latin typeface="Avenir Next LT Pro Demi" panose="020B0704020202020204" pitchFamily="34" charset="0"/>
              </a:rPr>
              <a:t>an surpass ERM on all kinds of shifts!</a:t>
            </a:r>
            <a:endParaRPr lang="en-US" sz="2000" dirty="0">
              <a:solidFill>
                <a:srgbClr val="C00000"/>
              </a:solidFill>
              <a:latin typeface="Avenir Next LT Pro Demi" panose="020B07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27A591B5-A381-2AC2-A0DE-C26AFF9685CC}"/>
                  </a:ext>
                </a:extLst>
              </p14:cNvPr>
              <p14:cNvContentPartPr/>
              <p14:nvPr/>
            </p14:nvContentPartPr>
            <p14:xfrm>
              <a:off x="10127812" y="5104363"/>
              <a:ext cx="360" cy="360"/>
            </p14:xfrm>
          </p:contentPart>
        </mc:Choice>
        <mc:Fallback xmlns="">
          <p:pic>
            <p:nvPicPr>
              <p:cNvPr id="20" name="Ink 19">
                <a:extLst>
                  <a:ext uri="{FF2B5EF4-FFF2-40B4-BE49-F238E27FC236}">
                    <a16:creationId xmlns:a16="http://schemas.microsoft.com/office/drawing/2014/main" id="{27A591B5-A381-2AC2-A0DE-C26AFF9685CC}"/>
                  </a:ext>
                </a:extLst>
              </p:cNvPr>
              <p:cNvPicPr/>
              <p:nvPr/>
            </p:nvPicPr>
            <p:blipFill>
              <a:blip r:embed="rId7"/>
              <a:stretch>
                <a:fillRect/>
              </a:stretch>
            </p:blipFill>
            <p:spPr>
              <a:xfrm>
                <a:off x="10037812" y="492436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55BB7FD-4260-DEE4-506E-6008423E65E4}"/>
                  </a:ext>
                </a:extLst>
              </p14:cNvPr>
              <p14:cNvContentPartPr/>
              <p14:nvPr/>
            </p14:nvContentPartPr>
            <p14:xfrm>
              <a:off x="10127812" y="5277523"/>
              <a:ext cx="360" cy="360"/>
            </p14:xfrm>
          </p:contentPart>
        </mc:Choice>
        <mc:Fallback xmlns="">
          <p:pic>
            <p:nvPicPr>
              <p:cNvPr id="22" name="Ink 21">
                <a:extLst>
                  <a:ext uri="{FF2B5EF4-FFF2-40B4-BE49-F238E27FC236}">
                    <a16:creationId xmlns:a16="http://schemas.microsoft.com/office/drawing/2014/main" id="{255BB7FD-4260-DEE4-506E-6008423E65E4}"/>
                  </a:ext>
                </a:extLst>
              </p:cNvPr>
              <p:cNvPicPr/>
              <p:nvPr/>
            </p:nvPicPr>
            <p:blipFill>
              <a:blip r:embed="rId7"/>
              <a:stretch>
                <a:fillRect/>
              </a:stretch>
            </p:blipFill>
            <p:spPr>
              <a:xfrm>
                <a:off x="10037812" y="509752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55FC02D8-AC76-6D3E-F4F4-1D454EF5001D}"/>
                  </a:ext>
                </a:extLst>
              </p14:cNvPr>
              <p14:cNvContentPartPr/>
              <p14:nvPr/>
            </p14:nvContentPartPr>
            <p14:xfrm>
              <a:off x="10127812" y="5381923"/>
              <a:ext cx="360" cy="360"/>
            </p14:xfrm>
          </p:contentPart>
        </mc:Choice>
        <mc:Fallback xmlns="">
          <p:pic>
            <p:nvPicPr>
              <p:cNvPr id="24" name="Ink 23">
                <a:extLst>
                  <a:ext uri="{FF2B5EF4-FFF2-40B4-BE49-F238E27FC236}">
                    <a16:creationId xmlns:a16="http://schemas.microsoft.com/office/drawing/2014/main" id="{55FC02D8-AC76-6D3E-F4F4-1D454EF5001D}"/>
                  </a:ext>
                </a:extLst>
              </p:cNvPr>
              <p:cNvPicPr/>
              <p:nvPr/>
            </p:nvPicPr>
            <p:blipFill>
              <a:blip r:embed="rId7"/>
              <a:stretch>
                <a:fillRect/>
              </a:stretch>
            </p:blipFill>
            <p:spPr>
              <a:xfrm>
                <a:off x="10037812" y="520192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FA005261-53FE-EA5D-0A0D-B42A591E36DE}"/>
                  </a:ext>
                </a:extLst>
              </p14:cNvPr>
              <p14:cNvContentPartPr/>
              <p14:nvPr/>
            </p14:nvContentPartPr>
            <p14:xfrm>
              <a:off x="10127812" y="5601523"/>
              <a:ext cx="360" cy="360"/>
            </p14:xfrm>
          </p:contentPart>
        </mc:Choice>
        <mc:Fallback xmlns="">
          <p:pic>
            <p:nvPicPr>
              <p:cNvPr id="26" name="Ink 25">
                <a:extLst>
                  <a:ext uri="{FF2B5EF4-FFF2-40B4-BE49-F238E27FC236}">
                    <a16:creationId xmlns:a16="http://schemas.microsoft.com/office/drawing/2014/main" id="{FA005261-53FE-EA5D-0A0D-B42A591E36DE}"/>
                  </a:ext>
                </a:extLst>
              </p:cNvPr>
              <p:cNvPicPr/>
              <p:nvPr/>
            </p:nvPicPr>
            <p:blipFill>
              <a:blip r:embed="rId7"/>
              <a:stretch>
                <a:fillRect/>
              </a:stretch>
            </p:blipFill>
            <p:spPr>
              <a:xfrm>
                <a:off x="10037812" y="542152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88273ED7-B695-4A48-E97C-6B2582D76175}"/>
                  </a:ext>
                </a:extLst>
              </p14:cNvPr>
              <p14:cNvContentPartPr/>
              <p14:nvPr/>
            </p14:nvContentPartPr>
            <p14:xfrm>
              <a:off x="11493652" y="5115523"/>
              <a:ext cx="360" cy="360"/>
            </p14:xfrm>
          </p:contentPart>
        </mc:Choice>
        <mc:Fallback xmlns="">
          <p:pic>
            <p:nvPicPr>
              <p:cNvPr id="30" name="Ink 29">
                <a:extLst>
                  <a:ext uri="{FF2B5EF4-FFF2-40B4-BE49-F238E27FC236}">
                    <a16:creationId xmlns:a16="http://schemas.microsoft.com/office/drawing/2014/main" id="{88273ED7-B695-4A48-E97C-6B2582D76175}"/>
                  </a:ext>
                </a:extLst>
              </p:cNvPr>
              <p:cNvPicPr/>
              <p:nvPr/>
            </p:nvPicPr>
            <p:blipFill>
              <a:blip r:embed="rId7"/>
              <a:stretch>
                <a:fillRect/>
              </a:stretch>
            </p:blipFill>
            <p:spPr>
              <a:xfrm>
                <a:off x="11403652" y="493552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791F0B77-32DC-009E-6DC2-376FB4A9F47A}"/>
                  </a:ext>
                </a:extLst>
              </p14:cNvPr>
              <p14:cNvContentPartPr/>
              <p14:nvPr/>
            </p14:nvContentPartPr>
            <p14:xfrm>
              <a:off x="11493652" y="5312443"/>
              <a:ext cx="360" cy="360"/>
            </p14:xfrm>
          </p:contentPart>
        </mc:Choice>
        <mc:Fallback xmlns="">
          <p:pic>
            <p:nvPicPr>
              <p:cNvPr id="32" name="Ink 31">
                <a:extLst>
                  <a:ext uri="{FF2B5EF4-FFF2-40B4-BE49-F238E27FC236}">
                    <a16:creationId xmlns:a16="http://schemas.microsoft.com/office/drawing/2014/main" id="{791F0B77-32DC-009E-6DC2-376FB4A9F47A}"/>
                  </a:ext>
                </a:extLst>
              </p:cNvPr>
              <p:cNvPicPr/>
              <p:nvPr/>
            </p:nvPicPr>
            <p:blipFill>
              <a:blip r:embed="rId7"/>
              <a:stretch>
                <a:fillRect/>
              </a:stretch>
            </p:blipFill>
            <p:spPr>
              <a:xfrm>
                <a:off x="11403652" y="513244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D827D1B0-099C-A86F-4C2A-FD38F31B97F7}"/>
                  </a:ext>
                </a:extLst>
              </p14:cNvPr>
              <p14:cNvContentPartPr/>
              <p14:nvPr/>
            </p14:nvContentPartPr>
            <p14:xfrm>
              <a:off x="11493652" y="5566963"/>
              <a:ext cx="360" cy="360"/>
            </p14:xfrm>
          </p:contentPart>
        </mc:Choice>
        <mc:Fallback xmlns="">
          <p:pic>
            <p:nvPicPr>
              <p:cNvPr id="34" name="Ink 33">
                <a:extLst>
                  <a:ext uri="{FF2B5EF4-FFF2-40B4-BE49-F238E27FC236}">
                    <a16:creationId xmlns:a16="http://schemas.microsoft.com/office/drawing/2014/main" id="{D827D1B0-099C-A86F-4C2A-FD38F31B97F7}"/>
                  </a:ext>
                </a:extLst>
              </p:cNvPr>
              <p:cNvPicPr/>
              <p:nvPr/>
            </p:nvPicPr>
            <p:blipFill>
              <a:blip r:embed="rId7"/>
              <a:stretch>
                <a:fillRect/>
              </a:stretch>
            </p:blipFill>
            <p:spPr>
              <a:xfrm>
                <a:off x="11403652" y="538696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A1DAF778-1D55-0610-F64A-F0463860DCF5}"/>
                  </a:ext>
                </a:extLst>
              </p14:cNvPr>
              <p14:cNvContentPartPr/>
              <p14:nvPr/>
            </p14:nvContentPartPr>
            <p14:xfrm>
              <a:off x="11505172" y="5648323"/>
              <a:ext cx="360" cy="360"/>
            </p14:xfrm>
          </p:contentPart>
        </mc:Choice>
        <mc:Fallback xmlns="">
          <p:pic>
            <p:nvPicPr>
              <p:cNvPr id="36" name="Ink 35">
                <a:extLst>
                  <a:ext uri="{FF2B5EF4-FFF2-40B4-BE49-F238E27FC236}">
                    <a16:creationId xmlns:a16="http://schemas.microsoft.com/office/drawing/2014/main" id="{A1DAF778-1D55-0610-F64A-F0463860DCF5}"/>
                  </a:ext>
                </a:extLst>
              </p:cNvPr>
              <p:cNvPicPr/>
              <p:nvPr/>
            </p:nvPicPr>
            <p:blipFill>
              <a:blip r:embed="rId7"/>
              <a:stretch>
                <a:fillRect/>
              </a:stretch>
            </p:blipFill>
            <p:spPr>
              <a:xfrm>
                <a:off x="11415172" y="5468323"/>
                <a:ext cx="180000" cy="360000"/>
              </a:xfrm>
              <a:prstGeom prst="rect">
                <a:avLst/>
              </a:prstGeom>
            </p:spPr>
          </p:pic>
        </mc:Fallback>
      </mc:AlternateContent>
      <p:sp>
        <p:nvSpPr>
          <p:cNvPr id="6" name="Title 1">
            <a:extLst>
              <a:ext uri="{FF2B5EF4-FFF2-40B4-BE49-F238E27FC236}">
                <a16:creationId xmlns:a16="http://schemas.microsoft.com/office/drawing/2014/main" id="{C8E47A09-E71E-34C8-AC39-FC8BB65D8E37}"/>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Sobering state of </a:t>
            </a:r>
            <a:r>
              <a:rPr lang="en-US" sz="4000" dirty="0" err="1">
                <a:solidFill>
                  <a:schemeClr val="accent1">
                    <a:lumMod val="75000"/>
                  </a:schemeClr>
                </a:solidFill>
                <a:latin typeface="Avenir Next LT Pro" panose="020B0504020202020204" pitchFamily="34" charset="0"/>
              </a:rPr>
              <a:t>SoTA</a:t>
            </a:r>
            <a:r>
              <a:rPr lang="en-US" sz="4000" dirty="0">
                <a:solidFill>
                  <a:schemeClr val="accent1">
                    <a:lumMod val="75000"/>
                  </a:schemeClr>
                </a:solidFill>
                <a:latin typeface="Avenir Next LT Pro" panose="020B0504020202020204" pitchFamily="34" charset="0"/>
              </a:rPr>
              <a:t> algorithms</a:t>
            </a:r>
          </a:p>
        </p:txBody>
      </p:sp>
      <p:sp>
        <p:nvSpPr>
          <p:cNvPr id="3" name="TextBox 2">
            <a:extLst>
              <a:ext uri="{FF2B5EF4-FFF2-40B4-BE49-F238E27FC236}">
                <a16:creationId xmlns:a16="http://schemas.microsoft.com/office/drawing/2014/main" id="{84E4D4F9-FA27-078E-4ACB-1369E5D0EE15}"/>
              </a:ext>
            </a:extLst>
          </p:cNvPr>
          <p:cNvSpPr txBox="1"/>
          <p:nvPr/>
        </p:nvSpPr>
        <p:spPr>
          <a:xfrm>
            <a:off x="426764" y="6164261"/>
            <a:ext cx="3363038"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Ye et al., </a:t>
            </a:r>
            <a:r>
              <a:rPr lang="en-US" sz="1600" dirty="0" err="1">
                <a:solidFill>
                  <a:schemeClr val="tx1">
                    <a:lumMod val="75000"/>
                    <a:lumOff val="25000"/>
                  </a:schemeClr>
                </a:solidFill>
                <a:latin typeface="Avenir Next LT Pro" panose="020B0504020202020204" pitchFamily="34" charset="0"/>
              </a:rPr>
              <a:t>OoD</a:t>
            </a:r>
            <a:r>
              <a:rPr lang="en-US" sz="1600" dirty="0">
                <a:solidFill>
                  <a:schemeClr val="tx1">
                    <a:lumMod val="75000"/>
                    <a:lumOff val="25000"/>
                  </a:schemeClr>
                </a:solidFill>
                <a:latin typeface="Avenir Next LT Pro" panose="020B0504020202020204" pitchFamily="34" charset="0"/>
              </a:rPr>
              <a:t>-Bench, CVPR 2022</a:t>
            </a:r>
          </a:p>
        </p:txBody>
      </p:sp>
    </p:spTree>
    <p:extLst>
      <p:ext uri="{BB962C8B-B14F-4D97-AF65-F5344CB8AC3E}">
        <p14:creationId xmlns:p14="http://schemas.microsoft.com/office/powerpoint/2010/main" val="1767579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39A434E5-F458-D01B-B172-A150B91EBEB5}"/>
              </a:ext>
            </a:extLst>
          </p:cNvPr>
          <p:cNvSpPr txBox="1"/>
          <p:nvPr/>
        </p:nvSpPr>
        <p:spPr>
          <a:xfrm>
            <a:off x="437781" y="6425683"/>
            <a:ext cx="2485401"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Wiles et al., ICLR 2022</a:t>
            </a:r>
          </a:p>
        </p:txBody>
      </p:sp>
      <p:pic>
        <p:nvPicPr>
          <p:cNvPr id="4" name="Picture 3">
            <a:extLst>
              <a:ext uri="{FF2B5EF4-FFF2-40B4-BE49-F238E27FC236}">
                <a16:creationId xmlns:a16="http://schemas.microsoft.com/office/drawing/2014/main" id="{B1EBC320-0C46-39DF-C5AE-03883A569766}"/>
              </a:ext>
            </a:extLst>
          </p:cNvPr>
          <p:cNvPicPr>
            <a:picLocks noChangeAspect="1"/>
          </p:cNvPicPr>
          <p:nvPr/>
        </p:nvPicPr>
        <p:blipFill rotWithShape="1">
          <a:blip r:embed="rId3"/>
          <a:srcRect l="2818" t="461" r="68753" b="72132"/>
          <a:stretch/>
        </p:blipFill>
        <p:spPr>
          <a:xfrm>
            <a:off x="1428727" y="2002938"/>
            <a:ext cx="2383110" cy="2371718"/>
          </a:xfrm>
          <a:prstGeom prst="rect">
            <a:avLst/>
          </a:prstGeom>
        </p:spPr>
      </p:pic>
      <p:pic>
        <p:nvPicPr>
          <p:cNvPr id="6" name="Picture 5">
            <a:extLst>
              <a:ext uri="{FF2B5EF4-FFF2-40B4-BE49-F238E27FC236}">
                <a16:creationId xmlns:a16="http://schemas.microsoft.com/office/drawing/2014/main" id="{4A65A0C0-6392-BA67-1611-6FA84D5B85E9}"/>
              </a:ext>
            </a:extLst>
          </p:cNvPr>
          <p:cNvPicPr>
            <a:picLocks noChangeAspect="1"/>
          </p:cNvPicPr>
          <p:nvPr/>
        </p:nvPicPr>
        <p:blipFill rotWithShape="1">
          <a:blip r:embed="rId3"/>
          <a:srcRect l="50807" t="-54" r="20910" b="71965"/>
          <a:stretch/>
        </p:blipFill>
        <p:spPr>
          <a:xfrm>
            <a:off x="4872811" y="1924753"/>
            <a:ext cx="2383110" cy="2443089"/>
          </a:xfrm>
          <a:prstGeom prst="rect">
            <a:avLst/>
          </a:prstGeom>
        </p:spPr>
      </p:pic>
      <p:pic>
        <p:nvPicPr>
          <p:cNvPr id="8" name="Picture 7">
            <a:extLst>
              <a:ext uri="{FF2B5EF4-FFF2-40B4-BE49-F238E27FC236}">
                <a16:creationId xmlns:a16="http://schemas.microsoft.com/office/drawing/2014/main" id="{2A3640BF-90A7-676F-DC40-CBA9BD89341D}"/>
              </a:ext>
            </a:extLst>
          </p:cNvPr>
          <p:cNvPicPr>
            <a:picLocks noChangeAspect="1"/>
          </p:cNvPicPr>
          <p:nvPr/>
        </p:nvPicPr>
        <p:blipFill rotWithShape="1">
          <a:blip r:embed="rId3"/>
          <a:srcRect l="50697" t="50160" r="20778" b="22032"/>
          <a:stretch/>
        </p:blipFill>
        <p:spPr>
          <a:xfrm>
            <a:off x="8214238" y="1973137"/>
            <a:ext cx="2383111" cy="2401519"/>
          </a:xfrm>
          <a:prstGeom prst="rect">
            <a:avLst/>
          </a:prstGeom>
        </p:spPr>
      </p:pic>
      <p:sp>
        <p:nvSpPr>
          <p:cNvPr id="9" name="TextBox 8">
            <a:extLst>
              <a:ext uri="{FF2B5EF4-FFF2-40B4-BE49-F238E27FC236}">
                <a16:creationId xmlns:a16="http://schemas.microsoft.com/office/drawing/2014/main" id="{671EF457-7FC2-5546-97F1-238E533CDC02}"/>
              </a:ext>
            </a:extLst>
          </p:cNvPr>
          <p:cNvSpPr txBox="1"/>
          <p:nvPr/>
        </p:nvSpPr>
        <p:spPr>
          <a:xfrm>
            <a:off x="2345002" y="4504160"/>
            <a:ext cx="2485401" cy="400110"/>
          </a:xfrm>
          <a:prstGeom prst="rect">
            <a:avLst/>
          </a:prstGeom>
          <a:noFill/>
        </p:spPr>
        <p:txBody>
          <a:bodyPr wrap="square" rtlCol="0">
            <a:spAutoFit/>
          </a:bodyPr>
          <a:lstStyle/>
          <a:p>
            <a:r>
              <a:rPr lang="en-US" sz="2000" dirty="0">
                <a:solidFill>
                  <a:schemeClr val="tx1">
                    <a:lumMod val="75000"/>
                    <a:lumOff val="25000"/>
                  </a:schemeClr>
                </a:solidFill>
                <a:latin typeface="Avenir Next LT Pro Demi" panose="020B0704020202020204" pitchFamily="34" charset="0"/>
              </a:rPr>
              <a:t>IID</a:t>
            </a:r>
          </a:p>
        </p:txBody>
      </p:sp>
      <p:sp>
        <p:nvSpPr>
          <p:cNvPr id="10" name="TextBox 9">
            <a:extLst>
              <a:ext uri="{FF2B5EF4-FFF2-40B4-BE49-F238E27FC236}">
                <a16:creationId xmlns:a16="http://schemas.microsoft.com/office/drawing/2014/main" id="{D84B1FE8-298A-8511-BB9B-BD5A54BC924C}"/>
              </a:ext>
            </a:extLst>
          </p:cNvPr>
          <p:cNvSpPr txBox="1"/>
          <p:nvPr/>
        </p:nvSpPr>
        <p:spPr>
          <a:xfrm>
            <a:off x="4649275" y="4497180"/>
            <a:ext cx="2893449" cy="646331"/>
          </a:xfrm>
          <a:prstGeom prst="rect">
            <a:avLst/>
          </a:prstGeom>
          <a:noFill/>
        </p:spPr>
        <p:txBody>
          <a:bodyPr wrap="square" rtlCol="0">
            <a:spAutoFit/>
          </a:bodyPr>
          <a:lstStyle/>
          <a:p>
            <a:pPr algn="ctr"/>
            <a:r>
              <a:rPr lang="en-US" b="1" dirty="0">
                <a:solidFill>
                  <a:schemeClr val="tx1">
                    <a:lumMod val="75000"/>
                    <a:lumOff val="25000"/>
                  </a:schemeClr>
                </a:solidFill>
                <a:latin typeface="Avenir Next LT Pro Demi" panose="020B0704020202020204" pitchFamily="34" charset="0"/>
              </a:rPr>
              <a:t>Spurious correlation </a:t>
            </a:r>
          </a:p>
          <a:p>
            <a:pPr algn="ctr"/>
            <a:r>
              <a:rPr lang="en-US" dirty="0">
                <a:solidFill>
                  <a:schemeClr val="tx1">
                    <a:lumMod val="75000"/>
                    <a:lumOff val="25000"/>
                  </a:schemeClr>
                </a:solidFill>
                <a:latin typeface="Avenir Next LT Pro" panose="020B0504020202020204" pitchFamily="34" charset="0"/>
              </a:rPr>
              <a:t>b/w category and lighting</a:t>
            </a:r>
          </a:p>
        </p:txBody>
      </p:sp>
      <p:sp>
        <p:nvSpPr>
          <p:cNvPr id="12" name="TextBox 11">
            <a:extLst>
              <a:ext uri="{FF2B5EF4-FFF2-40B4-BE49-F238E27FC236}">
                <a16:creationId xmlns:a16="http://schemas.microsoft.com/office/drawing/2014/main" id="{B61F8277-5815-FAC4-8C8E-DAA996716358}"/>
              </a:ext>
            </a:extLst>
          </p:cNvPr>
          <p:cNvSpPr txBox="1"/>
          <p:nvPr/>
        </p:nvSpPr>
        <p:spPr>
          <a:xfrm>
            <a:off x="8048313" y="4497180"/>
            <a:ext cx="2714960" cy="646331"/>
          </a:xfrm>
          <a:prstGeom prst="rect">
            <a:avLst/>
          </a:prstGeom>
          <a:noFill/>
        </p:spPr>
        <p:txBody>
          <a:bodyPr wrap="square" rtlCol="0">
            <a:spAutoFit/>
          </a:bodyPr>
          <a:lstStyle/>
          <a:p>
            <a:pPr algn="ctr"/>
            <a:r>
              <a:rPr lang="en-US" b="1" dirty="0">
                <a:solidFill>
                  <a:schemeClr val="tx1">
                    <a:lumMod val="75000"/>
                    <a:lumOff val="25000"/>
                  </a:schemeClr>
                </a:solidFill>
                <a:latin typeface="Avenir Next LT Pro Demi" panose="020B0704020202020204" pitchFamily="34" charset="0"/>
              </a:rPr>
              <a:t>Unseen data shift</a:t>
            </a:r>
          </a:p>
          <a:p>
            <a:pPr algn="ctr"/>
            <a:r>
              <a:rPr lang="en-US" dirty="0">
                <a:solidFill>
                  <a:schemeClr val="tx1">
                    <a:lumMod val="75000"/>
                    <a:lumOff val="25000"/>
                  </a:schemeClr>
                </a:solidFill>
                <a:latin typeface="Avenir Next LT Pro" panose="020B0504020202020204" pitchFamily="34" charset="0"/>
              </a:rPr>
              <a:t>unseen azimuth value</a:t>
            </a:r>
            <a:r>
              <a:rPr lang="en-US" sz="1600" dirty="0">
                <a:solidFill>
                  <a:schemeClr val="tx1">
                    <a:lumMod val="75000"/>
                    <a:lumOff val="25000"/>
                  </a:schemeClr>
                </a:solidFill>
                <a:latin typeface="Avenir Next LT Pro" panose="020B0504020202020204" pitchFamily="34" charset="0"/>
              </a:rPr>
              <a:t>s</a:t>
            </a:r>
          </a:p>
        </p:txBody>
      </p:sp>
      <p:sp>
        <p:nvSpPr>
          <p:cNvPr id="13" name="Title 1">
            <a:extLst>
              <a:ext uri="{FF2B5EF4-FFF2-40B4-BE49-F238E27FC236}">
                <a16:creationId xmlns:a16="http://schemas.microsoft.com/office/drawing/2014/main" id="{BE2D21E9-0C2F-FDBE-0B77-A103EA11D09F}"/>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Sobering state of </a:t>
            </a:r>
            <a:r>
              <a:rPr lang="en-US" sz="4000" dirty="0" err="1">
                <a:solidFill>
                  <a:schemeClr val="accent1">
                    <a:lumMod val="75000"/>
                  </a:schemeClr>
                </a:solidFill>
                <a:latin typeface="Avenir Next LT Pro" panose="020B0504020202020204" pitchFamily="34" charset="0"/>
              </a:rPr>
              <a:t>SoTA</a:t>
            </a:r>
            <a:r>
              <a:rPr lang="en-US" sz="4000" dirty="0">
                <a:solidFill>
                  <a:schemeClr val="accent1">
                    <a:lumMod val="75000"/>
                  </a:schemeClr>
                </a:solidFill>
                <a:latin typeface="Avenir Next LT Pro" panose="020B0504020202020204" pitchFamily="34" charset="0"/>
              </a:rPr>
              <a:t> algorithms</a:t>
            </a:r>
          </a:p>
        </p:txBody>
      </p:sp>
      <p:sp>
        <p:nvSpPr>
          <p:cNvPr id="3" name="Rectangle 2">
            <a:extLst>
              <a:ext uri="{FF2B5EF4-FFF2-40B4-BE49-F238E27FC236}">
                <a16:creationId xmlns:a16="http://schemas.microsoft.com/office/drawing/2014/main" id="{3BA01C0F-F3B0-2A4D-B1B8-03CF68BF0882}"/>
              </a:ext>
            </a:extLst>
          </p:cNvPr>
          <p:cNvSpPr/>
          <p:nvPr/>
        </p:nvSpPr>
        <p:spPr>
          <a:xfrm>
            <a:off x="1233889" y="5384165"/>
            <a:ext cx="9838063" cy="811310"/>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FE2568-4AAC-B698-AA82-7DE5C25A182D}"/>
              </a:ext>
            </a:extLst>
          </p:cNvPr>
          <p:cNvSpPr txBox="1"/>
          <p:nvPr/>
        </p:nvSpPr>
        <p:spPr>
          <a:xfrm>
            <a:off x="1798401" y="5583448"/>
            <a:ext cx="10393599" cy="1224053"/>
          </a:xfrm>
          <a:prstGeom prst="rect">
            <a:avLst/>
          </a:prstGeom>
          <a:noFill/>
        </p:spPr>
        <p:txBody>
          <a:bodyPr wrap="square" rtlCol="0">
            <a:spAutoFit/>
          </a:bodyPr>
          <a:lstStyle/>
          <a:p>
            <a:r>
              <a:rPr lang="en-US" sz="2200" b="0" i="0" dirty="0">
                <a:solidFill>
                  <a:schemeClr val="tx1">
                    <a:lumMod val="75000"/>
                    <a:lumOff val="25000"/>
                  </a:schemeClr>
                </a:solidFill>
                <a:effectLst/>
                <a:latin typeface="Avenir Next LT Pro Demi" panose="020B0704020202020204" pitchFamily="34" charset="0"/>
              </a:rPr>
              <a:t>Best methods are not consistent over different datasets and shifts</a:t>
            </a:r>
            <a:endParaRPr lang="en-US" sz="2200" dirty="0">
              <a:solidFill>
                <a:schemeClr val="tx1">
                  <a:lumMod val="75000"/>
                  <a:lumOff val="25000"/>
                </a:schemeClr>
              </a:solidFill>
              <a:effectLst/>
              <a:latin typeface="Avenir Next LT Pro Demi" panose="020B07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200" dirty="0">
              <a:solidFill>
                <a:schemeClr val="tx1">
                  <a:lumMod val="75000"/>
                  <a:lumOff val="25000"/>
                </a:schemeClr>
              </a:solidFill>
              <a:effectLst/>
              <a:latin typeface="Avenir Next LT Pro Demi" panose="020B0704020202020204" pitchFamily="34" charset="0"/>
              <a:ea typeface="Calibri" panose="020F0502020204030204" pitchFamily="34" charset="0"/>
              <a:cs typeface="Times New Roman" panose="02020603050405020304" pitchFamily="18" charset="0"/>
            </a:endParaRPr>
          </a:p>
          <a:p>
            <a:endParaRPr lang="en-US" sz="2800" dirty="0">
              <a:solidFill>
                <a:schemeClr val="tx1">
                  <a:lumMod val="75000"/>
                  <a:lumOff val="25000"/>
                </a:schemeClr>
              </a:solidFill>
              <a:latin typeface="Avenir Next LT Pro Demi" panose="020B0704020202020204" pitchFamily="34" charset="0"/>
            </a:endParaRPr>
          </a:p>
        </p:txBody>
      </p:sp>
      <p:sp>
        <p:nvSpPr>
          <p:cNvPr id="2" name="TextBox 1">
            <a:extLst>
              <a:ext uri="{FF2B5EF4-FFF2-40B4-BE49-F238E27FC236}">
                <a16:creationId xmlns:a16="http://schemas.microsoft.com/office/drawing/2014/main" id="{54B0F16B-3778-77E5-9308-EEA77E0728B8}"/>
              </a:ext>
            </a:extLst>
          </p:cNvPr>
          <p:cNvSpPr txBox="1"/>
          <p:nvPr/>
        </p:nvSpPr>
        <p:spPr>
          <a:xfrm>
            <a:off x="5144655" y="1579418"/>
            <a:ext cx="5452694" cy="369332"/>
          </a:xfrm>
          <a:prstGeom prst="rect">
            <a:avLst/>
          </a:prstGeom>
          <a:noFill/>
        </p:spPr>
        <p:txBody>
          <a:bodyPr wrap="square" rtlCol="0">
            <a:spAutoFit/>
          </a:bodyPr>
          <a:lstStyle/>
          <a:p>
            <a:r>
              <a:rPr lang="en-US" dirty="0">
                <a:solidFill>
                  <a:schemeClr val="accent1"/>
                </a:solidFill>
              </a:rPr>
              <a:t>[Correlation Shift]		             [Diversity Shift]</a:t>
            </a:r>
          </a:p>
        </p:txBody>
      </p:sp>
    </p:spTree>
    <p:extLst>
      <p:ext uri="{BB962C8B-B14F-4D97-AF65-F5344CB8AC3E}">
        <p14:creationId xmlns:p14="http://schemas.microsoft.com/office/powerpoint/2010/main" val="63989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hine Learning: Tom M. Mitchell: 9780070428072: Amazon.com: Books - Google Chrome">
            <a:extLst>
              <a:ext uri="{FF2B5EF4-FFF2-40B4-BE49-F238E27FC236}">
                <a16:creationId xmlns:a16="http://schemas.microsoft.com/office/drawing/2014/main" id="{9D12BE86-2A31-4827-9AF5-9CFD692E856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65744" y="1479910"/>
            <a:ext cx="4968019" cy="2993172"/>
          </a:xfrm>
          <a:prstGeom prst="rect">
            <a:avLst/>
          </a:prstGeom>
        </p:spPr>
      </p:pic>
      <p:sp>
        <p:nvSpPr>
          <p:cNvPr id="4" name="Title 3">
            <a:extLst>
              <a:ext uri="{FF2B5EF4-FFF2-40B4-BE49-F238E27FC236}">
                <a16:creationId xmlns:a16="http://schemas.microsoft.com/office/drawing/2014/main" id="{8A6D0223-2E26-5555-5AE0-3F696DBC8E61}"/>
              </a:ext>
            </a:extLst>
          </p:cNvPr>
          <p:cNvSpPr>
            <a:spLocks noGrp="1"/>
          </p:cNvSpPr>
          <p:nvPr>
            <p:ph type="title"/>
          </p:nvPr>
        </p:nvSpPr>
        <p:spPr/>
        <p:txBody>
          <a:bodyPr>
            <a:normAutofit fontScale="90000"/>
          </a:bodyPr>
          <a:lstStyle/>
          <a:p>
            <a:r>
              <a:rPr lang="en-US" dirty="0"/>
              <a:t>When we think of machine learning, we often think of </a:t>
            </a:r>
            <a:r>
              <a:rPr lang="en-US" b="1" dirty="0"/>
              <a:t>predictions: What does the data say?</a:t>
            </a:r>
          </a:p>
        </p:txBody>
      </p:sp>
      <p:pic>
        <p:nvPicPr>
          <p:cNvPr id="8" name="Picture 2" descr="https://tedconfblog.files.wordpress.com/2013/02/okcupid-dating-algorithm.jpg?w=900&amp;h=506">
            <a:extLst>
              <a:ext uri="{FF2B5EF4-FFF2-40B4-BE49-F238E27FC236}">
                <a16:creationId xmlns:a16="http://schemas.microsoft.com/office/drawing/2014/main" id="{ECE1F229-CDA0-2843-585E-CEC51DFA4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672" y="1874089"/>
            <a:ext cx="3513216" cy="19752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F1564E4-4ECB-D4A0-D773-CE39DBD25C6F}"/>
              </a:ext>
            </a:extLst>
          </p:cNvPr>
          <p:cNvPicPr>
            <a:picLocks noChangeAspect="1"/>
          </p:cNvPicPr>
          <p:nvPr/>
        </p:nvPicPr>
        <p:blipFill>
          <a:blip r:embed="rId4"/>
          <a:stretch>
            <a:fillRect/>
          </a:stretch>
        </p:blipFill>
        <p:spPr>
          <a:xfrm>
            <a:off x="2146809" y="4473082"/>
            <a:ext cx="3005887" cy="1993905"/>
          </a:xfrm>
          <a:prstGeom prst="rect">
            <a:avLst/>
          </a:prstGeom>
        </p:spPr>
      </p:pic>
      <p:pic>
        <p:nvPicPr>
          <p:cNvPr id="10" name="Picture 9">
            <a:extLst>
              <a:ext uri="{FF2B5EF4-FFF2-40B4-BE49-F238E27FC236}">
                <a16:creationId xmlns:a16="http://schemas.microsoft.com/office/drawing/2014/main" id="{B4D31478-CB35-CF3D-8972-689A391A1C6A}"/>
              </a:ext>
            </a:extLst>
          </p:cNvPr>
          <p:cNvPicPr>
            <a:picLocks noChangeAspect="1"/>
          </p:cNvPicPr>
          <p:nvPr/>
        </p:nvPicPr>
        <p:blipFill rotWithShape="1">
          <a:blip r:embed="rId5"/>
          <a:srcRect l="1872" b="17162"/>
          <a:stretch/>
        </p:blipFill>
        <p:spPr>
          <a:xfrm>
            <a:off x="6431625" y="4497117"/>
            <a:ext cx="3459263" cy="1945833"/>
          </a:xfrm>
          <a:prstGeom prst="rect">
            <a:avLst/>
          </a:prstGeom>
        </p:spPr>
      </p:pic>
    </p:spTree>
    <p:extLst>
      <p:ext uri="{BB962C8B-B14F-4D97-AF65-F5344CB8AC3E}">
        <p14:creationId xmlns:p14="http://schemas.microsoft.com/office/powerpoint/2010/main" val="50492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1" name="Ink 50">
                <a:extLst>
                  <a:ext uri="{FF2B5EF4-FFF2-40B4-BE49-F238E27FC236}">
                    <a16:creationId xmlns:a16="http://schemas.microsoft.com/office/drawing/2014/main" id="{5039D413-680C-467C-D32F-B7F13DF9FFCC}"/>
                  </a:ext>
                </a:extLst>
              </p14:cNvPr>
              <p14:cNvContentPartPr/>
              <p14:nvPr/>
            </p14:nvContentPartPr>
            <p14:xfrm>
              <a:off x="777174" y="1796520"/>
              <a:ext cx="360" cy="360"/>
            </p14:xfrm>
          </p:contentPart>
        </mc:Choice>
        <mc:Fallback xmlns="">
          <p:pic>
            <p:nvPicPr>
              <p:cNvPr id="51" name="Ink 50">
                <a:extLst>
                  <a:ext uri="{FF2B5EF4-FFF2-40B4-BE49-F238E27FC236}">
                    <a16:creationId xmlns:a16="http://schemas.microsoft.com/office/drawing/2014/main" id="{5039D413-680C-467C-D32F-B7F13DF9FFCC}"/>
                  </a:ext>
                </a:extLst>
              </p:cNvPr>
              <p:cNvPicPr/>
              <p:nvPr/>
            </p:nvPicPr>
            <p:blipFill>
              <a:blip r:embed="rId4"/>
              <a:stretch>
                <a:fillRect/>
              </a:stretch>
            </p:blipFill>
            <p:spPr>
              <a:xfrm>
                <a:off x="759174" y="1688520"/>
                <a:ext cx="36000" cy="216000"/>
              </a:xfrm>
              <a:prstGeom prst="rect">
                <a:avLst/>
              </a:prstGeom>
            </p:spPr>
          </p:pic>
        </mc:Fallback>
      </mc:AlternateContent>
      <p:sp>
        <p:nvSpPr>
          <p:cNvPr id="68" name="Title 1">
            <a:extLst>
              <a:ext uri="{FF2B5EF4-FFF2-40B4-BE49-F238E27FC236}">
                <a16:creationId xmlns:a16="http://schemas.microsoft.com/office/drawing/2014/main" id="{6EB5FDCB-7EF8-9EDC-CAEE-9BF078C3866B}"/>
              </a:ext>
            </a:extLst>
          </p:cNvPr>
          <p:cNvSpPr txBox="1">
            <a:spLocks/>
          </p:cNvSpPr>
          <p:nvPr/>
        </p:nvSpPr>
        <p:spPr>
          <a:xfrm>
            <a:off x="838200"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lumMod val="75000"/>
                  </a:schemeClr>
                </a:solidFill>
                <a:latin typeface="Avenir Next LT Pro" panose="020B0504020202020204" pitchFamily="34" charset="0"/>
              </a:rPr>
              <a:t>What if different distribution shifts co-exist?</a:t>
            </a:r>
          </a:p>
        </p:txBody>
      </p:sp>
      <p:pic>
        <p:nvPicPr>
          <p:cNvPr id="5" name="Picture 4">
            <a:extLst>
              <a:ext uri="{FF2B5EF4-FFF2-40B4-BE49-F238E27FC236}">
                <a16:creationId xmlns:a16="http://schemas.microsoft.com/office/drawing/2014/main" id="{F1BE8C89-2FD6-C1C1-D319-F5F3896FFBF7}"/>
              </a:ext>
            </a:extLst>
          </p:cNvPr>
          <p:cNvPicPr>
            <a:picLocks noChangeAspect="1"/>
          </p:cNvPicPr>
          <p:nvPr/>
        </p:nvPicPr>
        <p:blipFill rotWithShape="1">
          <a:blip r:embed="rId5"/>
          <a:srcRect t="14152"/>
          <a:stretch/>
        </p:blipFill>
        <p:spPr>
          <a:xfrm>
            <a:off x="838200" y="2315688"/>
            <a:ext cx="10053740" cy="4025735"/>
          </a:xfrm>
          <a:prstGeom prst="rect">
            <a:avLst/>
          </a:prstGeom>
        </p:spPr>
      </p:pic>
      <p:graphicFrame>
        <p:nvGraphicFramePr>
          <p:cNvPr id="7" name="Table 2">
            <a:extLst>
              <a:ext uri="{FF2B5EF4-FFF2-40B4-BE49-F238E27FC236}">
                <a16:creationId xmlns:a16="http://schemas.microsoft.com/office/drawing/2014/main" id="{DAC8CC91-58E5-F4D6-8143-7AAAB109EF8A}"/>
              </a:ext>
            </a:extLst>
          </p:cNvPr>
          <p:cNvGraphicFramePr>
            <a:graphicFrameLocks noGrp="1"/>
          </p:cNvGraphicFramePr>
          <p:nvPr/>
        </p:nvGraphicFramePr>
        <p:xfrm>
          <a:off x="2257659" y="2063220"/>
          <a:ext cx="8301483" cy="320359"/>
        </p:xfrm>
        <a:graphic>
          <a:graphicData uri="http://schemas.openxmlformats.org/drawingml/2006/table">
            <a:tbl>
              <a:tblPr>
                <a:tableStyleId>{5C22544A-7EE6-4342-B048-85BDC9FD1C3A}</a:tableStyleId>
              </a:tblPr>
              <a:tblGrid>
                <a:gridCol w="4992226">
                  <a:extLst>
                    <a:ext uri="{9D8B030D-6E8A-4147-A177-3AD203B41FA5}">
                      <a16:colId xmlns:a16="http://schemas.microsoft.com/office/drawing/2014/main" val="2159545020"/>
                    </a:ext>
                  </a:extLst>
                </a:gridCol>
                <a:gridCol w="3309257">
                  <a:extLst>
                    <a:ext uri="{9D8B030D-6E8A-4147-A177-3AD203B41FA5}">
                      <a16:colId xmlns:a16="http://schemas.microsoft.com/office/drawing/2014/main" val="3666005809"/>
                    </a:ext>
                  </a:extLst>
                </a:gridCol>
              </a:tblGrid>
              <a:tr h="320359">
                <a:tc>
                  <a:txBody>
                    <a:bodyPr/>
                    <a:lstStyle/>
                    <a:p>
                      <a:pPr algn="ctr"/>
                      <a:r>
                        <a:rPr lang="en-US" sz="1600" b="0" dirty="0">
                          <a:latin typeface="Avenir Next LT Pro Demi" panose="020B0704020202020204" pitchFamily="34" charset="0"/>
                        </a:rPr>
                        <a:t>Train</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Test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bl>
          </a:graphicData>
        </a:graphic>
      </p:graphicFrame>
      <p:sp>
        <p:nvSpPr>
          <p:cNvPr id="8" name="Rectangle 7">
            <a:extLst>
              <a:ext uri="{FF2B5EF4-FFF2-40B4-BE49-F238E27FC236}">
                <a16:creationId xmlns:a16="http://schemas.microsoft.com/office/drawing/2014/main" id="{BDDD614F-8CBD-3104-DBA8-26ABA5CAB3E8}"/>
              </a:ext>
            </a:extLst>
          </p:cNvPr>
          <p:cNvSpPr/>
          <p:nvPr/>
        </p:nvSpPr>
        <p:spPr>
          <a:xfrm>
            <a:off x="1515541" y="2550370"/>
            <a:ext cx="542693" cy="1338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D23D3AC-545F-5F4D-BBB5-EEABA22147F7}"/>
              </a:ext>
            </a:extLst>
          </p:cNvPr>
          <p:cNvSpPr txBox="1"/>
          <p:nvPr/>
        </p:nvSpPr>
        <p:spPr>
          <a:xfrm rot="16200000">
            <a:off x="1325818" y="3044586"/>
            <a:ext cx="972389" cy="492443"/>
          </a:xfrm>
          <a:prstGeom prst="rect">
            <a:avLst/>
          </a:prstGeom>
          <a:noFill/>
        </p:spPr>
        <p:txBody>
          <a:bodyPr wrap="square" lIns="0" tIns="0" rIns="0" bIns="0" rtlCol="0">
            <a:spAutoFit/>
          </a:bodyPr>
          <a:lstStyle/>
          <a:p>
            <a:pPr algn="ctr"/>
            <a:r>
              <a:rPr lang="en-US" sz="1600" dirty="0">
                <a:latin typeface="Avenir Next LT Pro Demi" panose="020B0704020202020204" pitchFamily="34" charset="0"/>
              </a:rPr>
              <a:t>Satellite Image (x)</a:t>
            </a:r>
          </a:p>
        </p:txBody>
      </p:sp>
      <p:sp>
        <p:nvSpPr>
          <p:cNvPr id="12" name="Rectangle 11">
            <a:extLst>
              <a:ext uri="{FF2B5EF4-FFF2-40B4-BE49-F238E27FC236}">
                <a16:creationId xmlns:a16="http://schemas.microsoft.com/office/drawing/2014/main" id="{1162D698-FF75-CD0F-AC5C-273834A52637}"/>
              </a:ext>
            </a:extLst>
          </p:cNvPr>
          <p:cNvSpPr/>
          <p:nvPr/>
        </p:nvSpPr>
        <p:spPr>
          <a:xfrm>
            <a:off x="1565791" y="4112071"/>
            <a:ext cx="597546" cy="626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0FAB753-7A5B-CC72-2648-A077678C15D3}"/>
              </a:ext>
            </a:extLst>
          </p:cNvPr>
          <p:cNvSpPr txBox="1"/>
          <p:nvPr/>
        </p:nvSpPr>
        <p:spPr>
          <a:xfrm rot="16200000">
            <a:off x="1498809" y="4089939"/>
            <a:ext cx="626408" cy="692497"/>
          </a:xfrm>
          <a:prstGeom prst="rect">
            <a:avLst/>
          </a:prstGeom>
          <a:noFill/>
        </p:spPr>
        <p:txBody>
          <a:bodyPr wrap="square" lIns="0" tIns="0" rIns="0" bIns="0" rtlCol="0">
            <a:spAutoFit/>
          </a:bodyPr>
          <a:lstStyle/>
          <a:p>
            <a:pPr algn="ctr"/>
            <a:r>
              <a:rPr lang="en-US" sz="1500" dirty="0">
                <a:latin typeface="Avenir Next LT Pro Demi" panose="020B0704020202020204" pitchFamily="34" charset="0"/>
              </a:rPr>
              <a:t>Year / Region (d)</a:t>
            </a:r>
          </a:p>
        </p:txBody>
      </p:sp>
      <p:sp>
        <p:nvSpPr>
          <p:cNvPr id="16" name="Rectangle 15">
            <a:extLst>
              <a:ext uri="{FF2B5EF4-FFF2-40B4-BE49-F238E27FC236}">
                <a16:creationId xmlns:a16="http://schemas.microsoft.com/office/drawing/2014/main" id="{C12235DE-E175-FA7C-B116-7A463A682916}"/>
              </a:ext>
            </a:extLst>
          </p:cNvPr>
          <p:cNvSpPr/>
          <p:nvPr/>
        </p:nvSpPr>
        <p:spPr>
          <a:xfrm>
            <a:off x="1515540" y="4956315"/>
            <a:ext cx="692497" cy="834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41ADC31-8427-C9BD-A7F9-72855C88B8E0}"/>
              </a:ext>
            </a:extLst>
          </p:cNvPr>
          <p:cNvSpPr txBox="1"/>
          <p:nvPr/>
        </p:nvSpPr>
        <p:spPr>
          <a:xfrm rot="16200000">
            <a:off x="1395935" y="5027508"/>
            <a:ext cx="931708" cy="692497"/>
          </a:xfrm>
          <a:prstGeom prst="rect">
            <a:avLst/>
          </a:prstGeom>
          <a:noFill/>
        </p:spPr>
        <p:txBody>
          <a:bodyPr wrap="square" lIns="0" tIns="0" rIns="0" bIns="0" rtlCol="0">
            <a:spAutoFit/>
          </a:bodyPr>
          <a:lstStyle/>
          <a:p>
            <a:pPr algn="ctr"/>
            <a:r>
              <a:rPr lang="en-US" sz="1500" dirty="0">
                <a:latin typeface="Avenir Next LT Pro Demi" panose="020B0704020202020204" pitchFamily="34" charset="0"/>
              </a:rPr>
              <a:t>Building / Land Type (y)</a:t>
            </a:r>
          </a:p>
        </p:txBody>
      </p:sp>
      <p:sp>
        <p:nvSpPr>
          <p:cNvPr id="20" name="TextBox 19">
            <a:extLst>
              <a:ext uri="{FF2B5EF4-FFF2-40B4-BE49-F238E27FC236}">
                <a16:creationId xmlns:a16="http://schemas.microsoft.com/office/drawing/2014/main" id="{14B02295-912B-ADDF-9F78-177F36F7E695}"/>
              </a:ext>
            </a:extLst>
          </p:cNvPr>
          <p:cNvSpPr txBox="1"/>
          <p:nvPr/>
        </p:nvSpPr>
        <p:spPr>
          <a:xfrm>
            <a:off x="426764" y="6231666"/>
            <a:ext cx="2921644"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Koh et al., WILDS, ICML 2021</a:t>
            </a:r>
          </a:p>
        </p:txBody>
      </p:sp>
    </p:spTree>
    <p:extLst>
      <p:ext uri="{BB962C8B-B14F-4D97-AF65-F5344CB8AC3E}">
        <p14:creationId xmlns:p14="http://schemas.microsoft.com/office/powerpoint/2010/main" val="227991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615A6-DA4C-17A7-0009-D3614F8C5BF5}"/>
              </a:ext>
            </a:extLst>
          </p:cNvPr>
          <p:cNvSpPr txBox="1"/>
          <p:nvPr/>
        </p:nvSpPr>
        <p:spPr>
          <a:xfrm rot="16200000">
            <a:off x="1781729" y="3672293"/>
            <a:ext cx="972389" cy="338554"/>
          </a:xfrm>
          <a:prstGeom prst="rect">
            <a:avLst/>
          </a:prstGeom>
          <a:noFill/>
        </p:spPr>
        <p:txBody>
          <a:bodyPr wrap="square" lIns="0" tIns="0" rIns="0" bIns="0" rtlCol="0">
            <a:spAutoFit/>
          </a:bodyPr>
          <a:lstStyle/>
          <a:p>
            <a:pPr algn="ctr"/>
            <a:r>
              <a:rPr lang="en-US" sz="2200" dirty="0">
                <a:latin typeface="Avenir Next LT Pro Demi" panose="020B0704020202020204" pitchFamily="34" charset="0"/>
              </a:rPr>
              <a:t>Color</a:t>
            </a:r>
          </a:p>
        </p:txBody>
      </p:sp>
      <p:pic>
        <p:nvPicPr>
          <p:cNvPr id="8" name="Picture 7">
            <a:extLst>
              <a:ext uri="{FF2B5EF4-FFF2-40B4-BE49-F238E27FC236}">
                <a16:creationId xmlns:a16="http://schemas.microsoft.com/office/drawing/2014/main" id="{DECE64FF-7CE1-1C8D-C6CB-0687261EC0ED}"/>
              </a:ext>
            </a:extLst>
          </p:cNvPr>
          <p:cNvPicPr>
            <a:picLocks noChangeAspect="1"/>
          </p:cNvPicPr>
          <p:nvPr/>
        </p:nvPicPr>
        <p:blipFill>
          <a:blip r:embed="rId3"/>
          <a:stretch>
            <a:fillRect/>
          </a:stretch>
        </p:blipFill>
        <p:spPr>
          <a:xfrm>
            <a:off x="5111255" y="3769297"/>
            <a:ext cx="587686" cy="267248"/>
          </a:xfrm>
          <a:prstGeom prst="rect">
            <a:avLst/>
          </a:prstGeom>
        </p:spPr>
      </p:pic>
      <p:pic>
        <p:nvPicPr>
          <p:cNvPr id="10" name="Picture 9">
            <a:extLst>
              <a:ext uri="{FF2B5EF4-FFF2-40B4-BE49-F238E27FC236}">
                <a16:creationId xmlns:a16="http://schemas.microsoft.com/office/drawing/2014/main" id="{41FA73C9-FEAB-6E1E-8B82-457133D6992C}"/>
              </a:ext>
            </a:extLst>
          </p:cNvPr>
          <p:cNvPicPr>
            <a:picLocks noChangeAspect="1"/>
          </p:cNvPicPr>
          <p:nvPr/>
        </p:nvPicPr>
        <p:blipFill>
          <a:blip r:embed="rId4"/>
          <a:stretch>
            <a:fillRect/>
          </a:stretch>
        </p:blipFill>
        <p:spPr>
          <a:xfrm>
            <a:off x="3429665" y="3770353"/>
            <a:ext cx="587684" cy="266902"/>
          </a:xfrm>
          <a:prstGeom prst="rect">
            <a:avLst/>
          </a:prstGeom>
        </p:spPr>
      </p:pic>
      <p:pic>
        <p:nvPicPr>
          <p:cNvPr id="12" name="Picture 11">
            <a:extLst>
              <a:ext uri="{FF2B5EF4-FFF2-40B4-BE49-F238E27FC236}">
                <a16:creationId xmlns:a16="http://schemas.microsoft.com/office/drawing/2014/main" id="{AFECF99F-65CF-F653-6774-EBC752ED368F}"/>
              </a:ext>
            </a:extLst>
          </p:cNvPr>
          <p:cNvPicPr>
            <a:picLocks noChangeAspect="1"/>
          </p:cNvPicPr>
          <p:nvPr/>
        </p:nvPicPr>
        <p:blipFill>
          <a:blip r:embed="rId5"/>
          <a:stretch>
            <a:fillRect/>
          </a:stretch>
        </p:blipFill>
        <p:spPr>
          <a:xfrm>
            <a:off x="4274958" y="3770353"/>
            <a:ext cx="566216" cy="266192"/>
          </a:xfrm>
          <a:prstGeom prst="rect">
            <a:avLst/>
          </a:prstGeom>
        </p:spPr>
      </p:pic>
      <p:pic>
        <p:nvPicPr>
          <p:cNvPr id="14" name="Picture 13">
            <a:extLst>
              <a:ext uri="{FF2B5EF4-FFF2-40B4-BE49-F238E27FC236}">
                <a16:creationId xmlns:a16="http://schemas.microsoft.com/office/drawing/2014/main" id="{22E8C9F7-8968-2ED4-A413-6AD9DC7105CD}"/>
              </a:ext>
            </a:extLst>
          </p:cNvPr>
          <p:cNvPicPr>
            <a:picLocks noChangeAspect="1"/>
          </p:cNvPicPr>
          <p:nvPr/>
        </p:nvPicPr>
        <p:blipFill>
          <a:blip r:embed="rId6"/>
          <a:stretch>
            <a:fillRect/>
          </a:stretch>
        </p:blipFill>
        <p:spPr>
          <a:xfrm>
            <a:off x="5105628" y="4100880"/>
            <a:ext cx="598939" cy="266192"/>
          </a:xfrm>
          <a:prstGeom prst="rect">
            <a:avLst/>
          </a:prstGeom>
        </p:spPr>
      </p:pic>
      <p:pic>
        <p:nvPicPr>
          <p:cNvPr id="16" name="Picture 15">
            <a:extLst>
              <a:ext uri="{FF2B5EF4-FFF2-40B4-BE49-F238E27FC236}">
                <a16:creationId xmlns:a16="http://schemas.microsoft.com/office/drawing/2014/main" id="{3ED44ADD-DD21-478C-81F6-63BD8171226E}"/>
              </a:ext>
            </a:extLst>
          </p:cNvPr>
          <p:cNvPicPr>
            <a:picLocks noChangeAspect="1"/>
          </p:cNvPicPr>
          <p:nvPr/>
        </p:nvPicPr>
        <p:blipFill>
          <a:blip r:embed="rId7"/>
          <a:stretch>
            <a:fillRect/>
          </a:stretch>
        </p:blipFill>
        <p:spPr>
          <a:xfrm>
            <a:off x="3429665" y="4105442"/>
            <a:ext cx="587795" cy="261801"/>
          </a:xfrm>
          <a:prstGeom prst="rect">
            <a:avLst/>
          </a:prstGeom>
        </p:spPr>
      </p:pic>
      <p:pic>
        <p:nvPicPr>
          <p:cNvPr id="18" name="Picture 17">
            <a:extLst>
              <a:ext uri="{FF2B5EF4-FFF2-40B4-BE49-F238E27FC236}">
                <a16:creationId xmlns:a16="http://schemas.microsoft.com/office/drawing/2014/main" id="{467AB6DE-79C9-468E-4948-7C3955CD9EC4}"/>
              </a:ext>
            </a:extLst>
          </p:cNvPr>
          <p:cNvPicPr>
            <a:picLocks noChangeAspect="1"/>
          </p:cNvPicPr>
          <p:nvPr/>
        </p:nvPicPr>
        <p:blipFill>
          <a:blip r:embed="rId8"/>
          <a:stretch>
            <a:fillRect/>
          </a:stretch>
        </p:blipFill>
        <p:spPr>
          <a:xfrm>
            <a:off x="4281543" y="4100880"/>
            <a:ext cx="578618" cy="266363"/>
          </a:xfrm>
          <a:prstGeom prst="rect">
            <a:avLst/>
          </a:prstGeom>
        </p:spPr>
      </p:pic>
      <p:sp>
        <p:nvSpPr>
          <p:cNvPr id="48" name="TextBox 47">
            <a:extLst>
              <a:ext uri="{FF2B5EF4-FFF2-40B4-BE49-F238E27FC236}">
                <a16:creationId xmlns:a16="http://schemas.microsoft.com/office/drawing/2014/main" id="{334D3F19-4E51-93EC-D868-AAC2DF6EA4B6}"/>
              </a:ext>
            </a:extLst>
          </p:cNvPr>
          <p:cNvSpPr txBox="1"/>
          <p:nvPr/>
        </p:nvSpPr>
        <p:spPr>
          <a:xfrm rot="16200000">
            <a:off x="1666615" y="1959023"/>
            <a:ext cx="1202617" cy="338554"/>
          </a:xfrm>
          <a:prstGeom prst="rect">
            <a:avLst/>
          </a:prstGeom>
          <a:noFill/>
        </p:spPr>
        <p:txBody>
          <a:bodyPr wrap="square" lIns="0" tIns="0" rIns="0" bIns="0" rtlCol="0">
            <a:spAutoFit/>
          </a:bodyPr>
          <a:lstStyle/>
          <a:p>
            <a:pPr algn="ctr"/>
            <a:r>
              <a:rPr lang="en-US" sz="2200" dirty="0">
                <a:latin typeface="Avenir Next LT Pro Demi" panose="020B0704020202020204" pitchFamily="34" charset="0"/>
              </a:rPr>
              <a:t>Rotation</a:t>
            </a:r>
          </a:p>
        </p:txBody>
      </p:sp>
      <p:graphicFrame>
        <p:nvGraphicFramePr>
          <p:cNvPr id="50" name="Table 2">
            <a:extLst>
              <a:ext uri="{FF2B5EF4-FFF2-40B4-BE49-F238E27FC236}">
                <a16:creationId xmlns:a16="http://schemas.microsoft.com/office/drawing/2014/main" id="{AB753E0C-9104-F95A-6AE9-236216126C5B}"/>
              </a:ext>
            </a:extLst>
          </p:cNvPr>
          <p:cNvGraphicFramePr>
            <a:graphicFrameLocks noGrp="1"/>
          </p:cNvGraphicFramePr>
          <p:nvPr/>
        </p:nvGraphicFramePr>
        <p:xfrm>
          <a:off x="6678419" y="2083416"/>
          <a:ext cx="3924571" cy="1325562"/>
        </p:xfrm>
        <a:graphic>
          <a:graphicData uri="http://schemas.openxmlformats.org/drawingml/2006/table">
            <a:tbl>
              <a:tblPr>
                <a:tableStyleId>{5C22544A-7EE6-4342-B048-85BDC9FD1C3A}</a:tableStyleId>
              </a:tblPr>
              <a:tblGrid>
                <a:gridCol w="856650">
                  <a:extLst>
                    <a:ext uri="{9D8B030D-6E8A-4147-A177-3AD203B41FA5}">
                      <a16:colId xmlns:a16="http://schemas.microsoft.com/office/drawing/2014/main" val="735674806"/>
                    </a:ext>
                  </a:extLst>
                </a:gridCol>
                <a:gridCol w="1071590">
                  <a:extLst>
                    <a:ext uri="{9D8B030D-6E8A-4147-A177-3AD203B41FA5}">
                      <a16:colId xmlns:a16="http://schemas.microsoft.com/office/drawing/2014/main" val="2159545020"/>
                    </a:ext>
                  </a:extLst>
                </a:gridCol>
                <a:gridCol w="1020410">
                  <a:extLst>
                    <a:ext uri="{9D8B030D-6E8A-4147-A177-3AD203B41FA5}">
                      <a16:colId xmlns:a16="http://schemas.microsoft.com/office/drawing/2014/main" val="3344665615"/>
                    </a:ext>
                  </a:extLst>
                </a:gridCol>
                <a:gridCol w="975921">
                  <a:extLst>
                    <a:ext uri="{9D8B030D-6E8A-4147-A177-3AD203B41FA5}">
                      <a16:colId xmlns:a16="http://schemas.microsoft.com/office/drawing/2014/main" val="3666005809"/>
                    </a:ext>
                  </a:extLst>
                </a:gridCol>
              </a:tblGrid>
              <a:tr h="274757">
                <a:tc gridSpan="4">
                  <a:txBody>
                    <a:bodyPr/>
                    <a:lstStyle/>
                    <a:p>
                      <a:pPr algn="ctr"/>
                      <a:endParaRPr lang="en-US" sz="1700" i="1" dirty="0">
                        <a:latin typeface="Avenir Next LT Pro Demi" panose="020B07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765194"/>
                  </a:ext>
                </a:extLst>
              </a:tr>
              <a:tr h="297489">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venir Next LT Pro Demi" panose="020B0704020202020204" pitchFamily="34" charset="0"/>
                        </a:rPr>
                        <a:t>(0.9,15°)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a:latin typeface="Avenir Next LT Pro Demi" panose="020B0704020202020204" pitchFamily="34" charset="0"/>
                        </a:rPr>
                        <a:t>(0.8,60°)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a:latin typeface="Avenir Next LT Pro Demi" panose="020B0704020202020204" pitchFamily="34" charset="0"/>
                        </a:rPr>
                        <a:t>(0.1,90</a:t>
                      </a:r>
                      <a:r>
                        <a:rPr lang="en-US" sz="1600" dirty="0">
                          <a:latin typeface="Avenir Next LT Pro Demi" panose="020B07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81989410"/>
                  </a:ext>
                </a:extLst>
              </a:tr>
              <a:tr h="374259">
                <a:tc>
                  <a:txBody>
                    <a:bodyPr/>
                    <a:lstStyle/>
                    <a:p>
                      <a:pPr algn="ctr"/>
                      <a:r>
                        <a:rPr lang="en-US" sz="160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908799"/>
                  </a:ext>
                </a:extLst>
              </a:tr>
              <a:tr h="379057">
                <a:tc>
                  <a:txBody>
                    <a:bodyPr/>
                    <a:lstStyle/>
                    <a:p>
                      <a:pPr algn="ctr"/>
                      <a:r>
                        <a:rPr lang="en-US" sz="160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808883"/>
                  </a:ext>
                </a:extLst>
              </a:tr>
            </a:tbl>
          </a:graphicData>
        </a:graphic>
      </p:graphicFrame>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1" name="Ink 50">
                <a:extLst>
                  <a:ext uri="{FF2B5EF4-FFF2-40B4-BE49-F238E27FC236}">
                    <a16:creationId xmlns:a16="http://schemas.microsoft.com/office/drawing/2014/main" id="{5039D413-680C-467C-D32F-B7F13DF9FFCC}"/>
                  </a:ext>
                </a:extLst>
              </p14:cNvPr>
              <p14:cNvContentPartPr/>
              <p14:nvPr/>
            </p14:nvContentPartPr>
            <p14:xfrm>
              <a:off x="777174" y="1406107"/>
              <a:ext cx="360" cy="360"/>
            </p14:xfrm>
          </p:contentPart>
        </mc:Choice>
        <mc:Fallback xmlns="">
          <p:pic>
            <p:nvPicPr>
              <p:cNvPr id="51" name="Ink 50">
                <a:extLst>
                  <a:ext uri="{FF2B5EF4-FFF2-40B4-BE49-F238E27FC236}">
                    <a16:creationId xmlns:a16="http://schemas.microsoft.com/office/drawing/2014/main" id="{5039D413-680C-467C-D32F-B7F13DF9FFCC}"/>
                  </a:ext>
                </a:extLst>
              </p:cNvPr>
              <p:cNvPicPr/>
              <p:nvPr/>
            </p:nvPicPr>
            <p:blipFill>
              <a:blip r:embed="rId10"/>
              <a:stretch>
                <a:fillRect/>
              </a:stretch>
            </p:blipFill>
            <p:spPr>
              <a:xfrm>
                <a:off x="759174" y="1298107"/>
                <a:ext cx="36000" cy="216000"/>
              </a:xfrm>
              <a:prstGeom prst="rect">
                <a:avLst/>
              </a:prstGeom>
            </p:spPr>
          </p:pic>
        </mc:Fallback>
      </mc:AlternateContent>
      <p:pic>
        <p:nvPicPr>
          <p:cNvPr id="55" name="Picture 54">
            <a:extLst>
              <a:ext uri="{FF2B5EF4-FFF2-40B4-BE49-F238E27FC236}">
                <a16:creationId xmlns:a16="http://schemas.microsoft.com/office/drawing/2014/main" id="{C9A8AB23-E240-8950-C5C2-2BDE86E1B1FD}"/>
              </a:ext>
            </a:extLst>
          </p:cNvPr>
          <p:cNvPicPr>
            <a:picLocks noChangeAspect="1"/>
          </p:cNvPicPr>
          <p:nvPr/>
        </p:nvPicPr>
        <p:blipFill rotWithShape="1">
          <a:blip r:embed="rId11"/>
          <a:srcRect r="69839"/>
          <a:stretch/>
        </p:blipFill>
        <p:spPr>
          <a:xfrm>
            <a:off x="7778448" y="2703085"/>
            <a:ext cx="589934" cy="257105"/>
          </a:xfrm>
          <a:prstGeom prst="rect">
            <a:avLst/>
          </a:prstGeom>
        </p:spPr>
      </p:pic>
      <p:pic>
        <p:nvPicPr>
          <p:cNvPr id="57" name="Picture 56">
            <a:extLst>
              <a:ext uri="{FF2B5EF4-FFF2-40B4-BE49-F238E27FC236}">
                <a16:creationId xmlns:a16="http://schemas.microsoft.com/office/drawing/2014/main" id="{368E93AF-5F59-3E83-0E11-ECEEBD2C9B4B}"/>
              </a:ext>
            </a:extLst>
          </p:cNvPr>
          <p:cNvPicPr>
            <a:picLocks noChangeAspect="1"/>
          </p:cNvPicPr>
          <p:nvPr/>
        </p:nvPicPr>
        <p:blipFill rotWithShape="1">
          <a:blip r:embed="rId11"/>
          <a:srcRect l="34918" r="34570"/>
          <a:stretch/>
        </p:blipFill>
        <p:spPr>
          <a:xfrm>
            <a:off x="8763863" y="2692517"/>
            <a:ext cx="598427" cy="257808"/>
          </a:xfrm>
          <a:prstGeom prst="rect">
            <a:avLst/>
          </a:prstGeom>
        </p:spPr>
      </p:pic>
      <p:pic>
        <p:nvPicPr>
          <p:cNvPr id="59" name="Picture 58">
            <a:extLst>
              <a:ext uri="{FF2B5EF4-FFF2-40B4-BE49-F238E27FC236}">
                <a16:creationId xmlns:a16="http://schemas.microsoft.com/office/drawing/2014/main" id="{39EFCD31-7536-3229-8A0C-60E58966B555}"/>
              </a:ext>
            </a:extLst>
          </p:cNvPr>
          <p:cNvPicPr>
            <a:picLocks noChangeAspect="1"/>
          </p:cNvPicPr>
          <p:nvPr/>
        </p:nvPicPr>
        <p:blipFill rotWithShape="1">
          <a:blip r:embed="rId11"/>
          <a:srcRect l="70254"/>
          <a:stretch/>
        </p:blipFill>
        <p:spPr>
          <a:xfrm>
            <a:off x="9757771" y="2709994"/>
            <a:ext cx="581830" cy="257105"/>
          </a:xfrm>
          <a:prstGeom prst="rect">
            <a:avLst/>
          </a:prstGeom>
        </p:spPr>
      </p:pic>
      <p:pic>
        <p:nvPicPr>
          <p:cNvPr id="61" name="Picture 60">
            <a:extLst>
              <a:ext uri="{FF2B5EF4-FFF2-40B4-BE49-F238E27FC236}">
                <a16:creationId xmlns:a16="http://schemas.microsoft.com/office/drawing/2014/main" id="{DAA9D09F-ADF3-6B2D-3611-0C3DB93A8881}"/>
              </a:ext>
            </a:extLst>
          </p:cNvPr>
          <p:cNvPicPr>
            <a:picLocks noChangeAspect="1"/>
          </p:cNvPicPr>
          <p:nvPr/>
        </p:nvPicPr>
        <p:blipFill rotWithShape="1">
          <a:blip r:embed="rId12"/>
          <a:srcRect l="36203" r="35246"/>
          <a:stretch/>
        </p:blipFill>
        <p:spPr>
          <a:xfrm>
            <a:off x="8790564" y="3078917"/>
            <a:ext cx="571726" cy="248584"/>
          </a:xfrm>
          <a:prstGeom prst="rect">
            <a:avLst/>
          </a:prstGeom>
        </p:spPr>
      </p:pic>
      <p:pic>
        <p:nvPicPr>
          <p:cNvPr id="63" name="Picture 62">
            <a:extLst>
              <a:ext uri="{FF2B5EF4-FFF2-40B4-BE49-F238E27FC236}">
                <a16:creationId xmlns:a16="http://schemas.microsoft.com/office/drawing/2014/main" id="{5BD64B23-A133-207E-2F7F-6155500D0BB3}"/>
              </a:ext>
            </a:extLst>
          </p:cNvPr>
          <p:cNvPicPr>
            <a:picLocks noChangeAspect="1"/>
          </p:cNvPicPr>
          <p:nvPr/>
        </p:nvPicPr>
        <p:blipFill rotWithShape="1">
          <a:blip r:embed="rId12"/>
          <a:srcRect l="70287"/>
          <a:stretch/>
        </p:blipFill>
        <p:spPr>
          <a:xfrm>
            <a:off x="9767875" y="3109606"/>
            <a:ext cx="571726" cy="238869"/>
          </a:xfrm>
          <a:prstGeom prst="rect">
            <a:avLst/>
          </a:prstGeom>
        </p:spPr>
      </p:pic>
      <p:pic>
        <p:nvPicPr>
          <p:cNvPr id="65" name="Picture 64">
            <a:extLst>
              <a:ext uri="{FF2B5EF4-FFF2-40B4-BE49-F238E27FC236}">
                <a16:creationId xmlns:a16="http://schemas.microsoft.com/office/drawing/2014/main" id="{D55BBE38-E09E-615C-ED60-B92F9825C4E2}"/>
              </a:ext>
            </a:extLst>
          </p:cNvPr>
          <p:cNvPicPr>
            <a:picLocks noChangeAspect="1"/>
          </p:cNvPicPr>
          <p:nvPr/>
        </p:nvPicPr>
        <p:blipFill rotWithShape="1">
          <a:blip r:embed="rId12"/>
          <a:srcRect r="71312"/>
          <a:stretch/>
        </p:blipFill>
        <p:spPr>
          <a:xfrm>
            <a:off x="7767642" y="3074207"/>
            <a:ext cx="594155" cy="257105"/>
          </a:xfrm>
          <a:prstGeom prst="rect">
            <a:avLst/>
          </a:prstGeom>
        </p:spPr>
      </p:pic>
      <p:sp>
        <p:nvSpPr>
          <p:cNvPr id="68" name="Title 1">
            <a:extLst>
              <a:ext uri="{FF2B5EF4-FFF2-40B4-BE49-F238E27FC236}">
                <a16:creationId xmlns:a16="http://schemas.microsoft.com/office/drawing/2014/main" id="{6EB5FDCB-7EF8-9EDC-CAEE-9BF078C3866B}"/>
              </a:ext>
            </a:extLst>
          </p:cNvPr>
          <p:cNvSpPr txBox="1">
            <a:spLocks/>
          </p:cNvSpPr>
          <p:nvPr/>
        </p:nvSpPr>
        <p:spPr>
          <a:xfrm>
            <a:off x="838200"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lumMod val="75000"/>
                  </a:schemeClr>
                </a:solidFill>
                <a:latin typeface="Avenir Next LT Pro" panose="020B0504020202020204" pitchFamily="34" charset="0"/>
              </a:rPr>
              <a:t>What if different distribution shifts co-exist?</a:t>
            </a:r>
          </a:p>
        </p:txBody>
      </p:sp>
      <p:sp>
        <p:nvSpPr>
          <p:cNvPr id="2" name="TextBox 1">
            <a:extLst>
              <a:ext uri="{FF2B5EF4-FFF2-40B4-BE49-F238E27FC236}">
                <a16:creationId xmlns:a16="http://schemas.microsoft.com/office/drawing/2014/main" id="{7B8BEE10-7DFA-7021-F1A7-567891B2C4E4}"/>
              </a:ext>
            </a:extLst>
          </p:cNvPr>
          <p:cNvSpPr txBox="1"/>
          <p:nvPr/>
        </p:nvSpPr>
        <p:spPr>
          <a:xfrm>
            <a:off x="6448667" y="3593677"/>
            <a:ext cx="4630392" cy="954107"/>
          </a:xfrm>
          <a:prstGeom prst="rect">
            <a:avLst/>
          </a:prstGeom>
          <a:noFill/>
        </p:spPr>
        <p:txBody>
          <a:bodyPr wrap="square" rtlCol="0">
            <a:spAutoFit/>
          </a:bodyPr>
          <a:lstStyle/>
          <a:p>
            <a:pPr algn="ctr"/>
            <a:r>
              <a:rPr lang="en-US" sz="2800" dirty="0">
                <a:latin typeface="Avenir Next LT Pro" panose="020B0504020202020204" pitchFamily="34" charset="0"/>
              </a:rPr>
              <a:t>Accuracy decreases further for all algorithms.</a:t>
            </a:r>
          </a:p>
        </p:txBody>
      </p:sp>
      <p:sp>
        <p:nvSpPr>
          <p:cNvPr id="5" name="TextBox 4">
            <a:extLst>
              <a:ext uri="{FF2B5EF4-FFF2-40B4-BE49-F238E27FC236}">
                <a16:creationId xmlns:a16="http://schemas.microsoft.com/office/drawing/2014/main" id="{E1F483A8-55BB-B7FB-28BE-1F7CD503B929}"/>
              </a:ext>
            </a:extLst>
          </p:cNvPr>
          <p:cNvSpPr txBox="1"/>
          <p:nvPr/>
        </p:nvSpPr>
        <p:spPr>
          <a:xfrm rot="16200000">
            <a:off x="5823876" y="2781047"/>
            <a:ext cx="1095489" cy="338554"/>
          </a:xfrm>
          <a:prstGeom prst="rect">
            <a:avLst/>
          </a:prstGeom>
          <a:noFill/>
        </p:spPr>
        <p:txBody>
          <a:bodyPr wrap="square" lIns="0" tIns="0" rIns="0" bIns="0" rtlCol="0">
            <a:spAutoFit/>
          </a:bodyPr>
          <a:lstStyle/>
          <a:p>
            <a:pPr algn="ctr"/>
            <a:r>
              <a:rPr lang="en-US" sz="2200" dirty="0" err="1">
                <a:latin typeface="Avenir Next LT Pro Demi" panose="020B0704020202020204" pitchFamily="34" charset="0"/>
              </a:rPr>
              <a:t>Col+Rot</a:t>
            </a:r>
            <a:endParaRPr lang="en-US" sz="2200" dirty="0">
              <a:latin typeface="Avenir Next LT Pro Demi" panose="020B0704020202020204" pitchFamily="34" charset="0"/>
            </a:endParaRPr>
          </a:p>
        </p:txBody>
      </p:sp>
      <p:graphicFrame>
        <p:nvGraphicFramePr>
          <p:cNvPr id="6" name="Table 2">
            <a:extLst>
              <a:ext uri="{FF2B5EF4-FFF2-40B4-BE49-F238E27FC236}">
                <a16:creationId xmlns:a16="http://schemas.microsoft.com/office/drawing/2014/main" id="{DB3CF438-9BD0-F152-EBAC-C239DC411240}"/>
              </a:ext>
            </a:extLst>
          </p:cNvPr>
          <p:cNvGraphicFramePr>
            <a:graphicFrameLocks noGrp="1"/>
          </p:cNvGraphicFramePr>
          <p:nvPr/>
        </p:nvGraphicFramePr>
        <p:xfrm>
          <a:off x="2585534" y="3236901"/>
          <a:ext cx="3248963" cy="1209340"/>
        </p:xfrm>
        <a:graphic>
          <a:graphicData uri="http://schemas.openxmlformats.org/drawingml/2006/table">
            <a:tbl>
              <a:tblPr>
                <a:tableStyleId>{5C22544A-7EE6-4342-B048-85BDC9FD1C3A}</a:tableStyleId>
              </a:tblPr>
              <a:tblGrid>
                <a:gridCol w="709179">
                  <a:extLst>
                    <a:ext uri="{9D8B030D-6E8A-4147-A177-3AD203B41FA5}">
                      <a16:colId xmlns:a16="http://schemas.microsoft.com/office/drawing/2014/main" val="735674806"/>
                    </a:ext>
                  </a:extLst>
                </a:gridCol>
                <a:gridCol w="887118">
                  <a:extLst>
                    <a:ext uri="{9D8B030D-6E8A-4147-A177-3AD203B41FA5}">
                      <a16:colId xmlns:a16="http://schemas.microsoft.com/office/drawing/2014/main" val="2159545020"/>
                    </a:ext>
                  </a:extLst>
                </a:gridCol>
                <a:gridCol w="844748">
                  <a:extLst>
                    <a:ext uri="{9D8B030D-6E8A-4147-A177-3AD203B41FA5}">
                      <a16:colId xmlns:a16="http://schemas.microsoft.com/office/drawing/2014/main" val="3344665615"/>
                    </a:ext>
                  </a:extLst>
                </a:gridCol>
                <a:gridCol w="807918">
                  <a:extLst>
                    <a:ext uri="{9D8B030D-6E8A-4147-A177-3AD203B41FA5}">
                      <a16:colId xmlns:a16="http://schemas.microsoft.com/office/drawing/2014/main" val="3666005809"/>
                    </a:ext>
                  </a:extLst>
                </a:gridCol>
              </a:tblGrid>
              <a:tr h="240480">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40480">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364683574"/>
                  </a:ext>
                </a:extLst>
              </a:tr>
              <a:tr h="360830">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384584"/>
                  </a:ext>
                </a:extLst>
              </a:tr>
              <a:tr h="360830">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960910"/>
                  </a:ext>
                </a:extLst>
              </a:tr>
            </a:tbl>
          </a:graphicData>
        </a:graphic>
      </p:graphicFrame>
      <p:graphicFrame>
        <p:nvGraphicFramePr>
          <p:cNvPr id="35" name="Table 2">
            <a:extLst>
              <a:ext uri="{FF2B5EF4-FFF2-40B4-BE49-F238E27FC236}">
                <a16:creationId xmlns:a16="http://schemas.microsoft.com/office/drawing/2014/main" id="{2BA881BA-3099-0A4E-2E95-5E6E1975426F}"/>
              </a:ext>
            </a:extLst>
          </p:cNvPr>
          <p:cNvGraphicFramePr>
            <a:graphicFrameLocks noGrp="1"/>
          </p:cNvGraphicFramePr>
          <p:nvPr/>
        </p:nvGraphicFramePr>
        <p:xfrm>
          <a:off x="2574721" y="1456281"/>
          <a:ext cx="3236349" cy="1202619"/>
        </p:xfrm>
        <a:graphic>
          <a:graphicData uri="http://schemas.openxmlformats.org/drawingml/2006/table">
            <a:tbl>
              <a:tblPr>
                <a:tableStyleId>{5C22544A-7EE6-4342-B048-85BDC9FD1C3A}</a:tableStyleId>
              </a:tblPr>
              <a:tblGrid>
                <a:gridCol w="706426">
                  <a:extLst>
                    <a:ext uri="{9D8B030D-6E8A-4147-A177-3AD203B41FA5}">
                      <a16:colId xmlns:a16="http://schemas.microsoft.com/office/drawing/2014/main" val="735674806"/>
                    </a:ext>
                  </a:extLst>
                </a:gridCol>
                <a:gridCol w="883674">
                  <a:extLst>
                    <a:ext uri="{9D8B030D-6E8A-4147-A177-3AD203B41FA5}">
                      <a16:colId xmlns:a16="http://schemas.microsoft.com/office/drawing/2014/main" val="2159545020"/>
                    </a:ext>
                  </a:extLst>
                </a:gridCol>
                <a:gridCol w="841468">
                  <a:extLst>
                    <a:ext uri="{9D8B030D-6E8A-4147-A177-3AD203B41FA5}">
                      <a16:colId xmlns:a16="http://schemas.microsoft.com/office/drawing/2014/main" val="3344665615"/>
                    </a:ext>
                  </a:extLst>
                </a:gridCol>
                <a:gridCol w="804781">
                  <a:extLst>
                    <a:ext uri="{9D8B030D-6E8A-4147-A177-3AD203B41FA5}">
                      <a16:colId xmlns:a16="http://schemas.microsoft.com/office/drawing/2014/main" val="3666005809"/>
                    </a:ext>
                  </a:extLst>
                </a:gridCol>
              </a:tblGrid>
              <a:tr h="223141">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23141">
                <a:tc>
                  <a:txBody>
                    <a:bodyPr/>
                    <a:lstStyle/>
                    <a:p>
                      <a:pPr algn="ctr"/>
                      <a:endParaRPr lang="en-US" sz="1600" b="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9675445"/>
                  </a:ext>
                </a:extLst>
              </a:tr>
              <a:tr h="365872">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155204"/>
                  </a:ext>
                </a:extLst>
              </a:tr>
              <a:tr h="349067">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90604"/>
                  </a:ext>
                </a:extLst>
              </a:tr>
            </a:tbl>
          </a:graphicData>
        </a:graphic>
      </p:graphicFrame>
      <p:pic>
        <p:nvPicPr>
          <p:cNvPr id="37" name="Picture 36">
            <a:extLst>
              <a:ext uri="{FF2B5EF4-FFF2-40B4-BE49-F238E27FC236}">
                <a16:creationId xmlns:a16="http://schemas.microsoft.com/office/drawing/2014/main" id="{6255A2B6-9E8C-7256-D221-C3B98316338E}"/>
              </a:ext>
            </a:extLst>
          </p:cNvPr>
          <p:cNvPicPr>
            <a:picLocks noChangeAspect="1"/>
          </p:cNvPicPr>
          <p:nvPr/>
        </p:nvPicPr>
        <p:blipFill rotWithShape="1">
          <a:blip r:embed="rId13"/>
          <a:srcRect r="70287"/>
          <a:stretch/>
        </p:blipFill>
        <p:spPr>
          <a:xfrm>
            <a:off x="3418852" y="2001494"/>
            <a:ext cx="587686" cy="259783"/>
          </a:xfrm>
          <a:prstGeom prst="rect">
            <a:avLst/>
          </a:prstGeom>
        </p:spPr>
      </p:pic>
      <p:pic>
        <p:nvPicPr>
          <p:cNvPr id="39" name="Picture 38">
            <a:extLst>
              <a:ext uri="{FF2B5EF4-FFF2-40B4-BE49-F238E27FC236}">
                <a16:creationId xmlns:a16="http://schemas.microsoft.com/office/drawing/2014/main" id="{0D2A51E2-2C91-1BBE-9542-BF9361E99058}"/>
              </a:ext>
            </a:extLst>
          </p:cNvPr>
          <p:cNvPicPr>
            <a:picLocks noChangeAspect="1"/>
          </p:cNvPicPr>
          <p:nvPr/>
        </p:nvPicPr>
        <p:blipFill rotWithShape="1">
          <a:blip r:embed="rId13"/>
          <a:srcRect l="36612" r="34495"/>
          <a:stretch/>
        </p:blipFill>
        <p:spPr>
          <a:xfrm>
            <a:off x="4262983" y="1997808"/>
            <a:ext cx="587686" cy="267154"/>
          </a:xfrm>
          <a:prstGeom prst="rect">
            <a:avLst/>
          </a:prstGeom>
        </p:spPr>
      </p:pic>
      <p:pic>
        <p:nvPicPr>
          <p:cNvPr id="41" name="Picture 40">
            <a:extLst>
              <a:ext uri="{FF2B5EF4-FFF2-40B4-BE49-F238E27FC236}">
                <a16:creationId xmlns:a16="http://schemas.microsoft.com/office/drawing/2014/main" id="{99A3B261-2195-BA72-028A-0B7DB5EFBF3B}"/>
              </a:ext>
            </a:extLst>
          </p:cNvPr>
          <p:cNvPicPr>
            <a:picLocks noChangeAspect="1"/>
          </p:cNvPicPr>
          <p:nvPr/>
        </p:nvPicPr>
        <p:blipFill rotWithShape="1">
          <a:blip r:embed="rId13"/>
          <a:srcRect l="70423" r="1"/>
          <a:stretch/>
        </p:blipFill>
        <p:spPr>
          <a:xfrm>
            <a:off x="5101561" y="1997808"/>
            <a:ext cx="587686" cy="260986"/>
          </a:xfrm>
          <a:prstGeom prst="rect">
            <a:avLst/>
          </a:prstGeom>
        </p:spPr>
      </p:pic>
      <p:pic>
        <p:nvPicPr>
          <p:cNvPr id="43" name="Picture 42">
            <a:extLst>
              <a:ext uri="{FF2B5EF4-FFF2-40B4-BE49-F238E27FC236}">
                <a16:creationId xmlns:a16="http://schemas.microsoft.com/office/drawing/2014/main" id="{1D83CB97-2F49-73FB-5E79-1E81B194F9F7}"/>
              </a:ext>
            </a:extLst>
          </p:cNvPr>
          <p:cNvPicPr>
            <a:picLocks noChangeAspect="1"/>
          </p:cNvPicPr>
          <p:nvPr/>
        </p:nvPicPr>
        <p:blipFill rotWithShape="1">
          <a:blip r:embed="rId14"/>
          <a:srcRect l="964" r="71175"/>
          <a:stretch/>
        </p:blipFill>
        <p:spPr>
          <a:xfrm>
            <a:off x="3418852" y="2346079"/>
            <a:ext cx="582381" cy="259785"/>
          </a:xfrm>
          <a:prstGeom prst="rect">
            <a:avLst/>
          </a:prstGeom>
        </p:spPr>
      </p:pic>
      <p:pic>
        <p:nvPicPr>
          <p:cNvPr id="45" name="Picture 44">
            <a:extLst>
              <a:ext uri="{FF2B5EF4-FFF2-40B4-BE49-F238E27FC236}">
                <a16:creationId xmlns:a16="http://schemas.microsoft.com/office/drawing/2014/main" id="{5C55AEEA-F7D7-D5D9-F490-18829A78644F}"/>
              </a:ext>
            </a:extLst>
          </p:cNvPr>
          <p:cNvPicPr>
            <a:picLocks noChangeAspect="1"/>
          </p:cNvPicPr>
          <p:nvPr/>
        </p:nvPicPr>
        <p:blipFill rotWithShape="1">
          <a:blip r:embed="rId14"/>
          <a:srcRect l="33689" r="37568"/>
          <a:stretch/>
        </p:blipFill>
        <p:spPr>
          <a:xfrm>
            <a:off x="4246941" y="2313490"/>
            <a:ext cx="598423" cy="266824"/>
          </a:xfrm>
          <a:prstGeom prst="rect">
            <a:avLst/>
          </a:prstGeom>
        </p:spPr>
      </p:pic>
      <p:pic>
        <p:nvPicPr>
          <p:cNvPr id="47" name="Picture 46">
            <a:extLst>
              <a:ext uri="{FF2B5EF4-FFF2-40B4-BE49-F238E27FC236}">
                <a16:creationId xmlns:a16="http://schemas.microsoft.com/office/drawing/2014/main" id="{82CD0FF5-BBA1-AAC8-0C0C-272D0527100B}"/>
              </a:ext>
            </a:extLst>
          </p:cNvPr>
          <p:cNvPicPr>
            <a:picLocks noChangeAspect="1"/>
          </p:cNvPicPr>
          <p:nvPr/>
        </p:nvPicPr>
        <p:blipFill rotWithShape="1">
          <a:blip r:embed="rId14"/>
          <a:srcRect l="67008" r="3962"/>
          <a:stretch/>
        </p:blipFill>
        <p:spPr>
          <a:xfrm>
            <a:off x="5104213" y="2348759"/>
            <a:ext cx="582381" cy="257105"/>
          </a:xfrm>
          <a:prstGeom prst="rect">
            <a:avLst/>
          </a:prstGeom>
        </p:spPr>
      </p:pic>
      <p:sp>
        <p:nvSpPr>
          <p:cNvPr id="52" name="TextBox 51">
            <a:extLst>
              <a:ext uri="{FF2B5EF4-FFF2-40B4-BE49-F238E27FC236}">
                <a16:creationId xmlns:a16="http://schemas.microsoft.com/office/drawing/2014/main" id="{5E5C5A0F-09E6-6134-5405-A842F1EBD4DE}"/>
              </a:ext>
            </a:extLst>
          </p:cNvPr>
          <p:cNvSpPr txBox="1"/>
          <p:nvPr/>
        </p:nvSpPr>
        <p:spPr>
          <a:xfrm>
            <a:off x="3775160" y="2611523"/>
            <a:ext cx="1203305" cy="584775"/>
          </a:xfrm>
          <a:prstGeom prst="rect">
            <a:avLst/>
          </a:prstGeom>
          <a:noFill/>
        </p:spPr>
        <p:txBody>
          <a:bodyPr wrap="square" rtlCol="0">
            <a:spAutoFit/>
          </a:bodyPr>
          <a:lstStyle/>
          <a:p>
            <a:pPr algn="ctr"/>
            <a:r>
              <a:rPr lang="en-US" sz="3200" b="1" dirty="0">
                <a:latin typeface="Avenir Next LT Pro" panose="020B0504020202020204" pitchFamily="34" charset="0"/>
              </a:rPr>
              <a:t>+</a:t>
            </a:r>
          </a:p>
        </p:txBody>
      </p:sp>
      <p:graphicFrame>
        <p:nvGraphicFramePr>
          <p:cNvPr id="7" name="Table 51">
            <a:extLst>
              <a:ext uri="{FF2B5EF4-FFF2-40B4-BE49-F238E27FC236}">
                <a16:creationId xmlns:a16="http://schemas.microsoft.com/office/drawing/2014/main" id="{28ED6E0A-193D-EA5F-C01C-D0969396A2DF}"/>
              </a:ext>
            </a:extLst>
          </p:cNvPr>
          <p:cNvGraphicFramePr>
            <a:graphicFrameLocks noGrp="1"/>
          </p:cNvGraphicFramePr>
          <p:nvPr/>
        </p:nvGraphicFramePr>
        <p:xfrm>
          <a:off x="2240711" y="4723468"/>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43765095"/>
                    </a:ext>
                  </a:extLst>
                </a:gridCol>
                <a:gridCol w="2032000">
                  <a:extLst>
                    <a:ext uri="{9D8B030D-6E8A-4147-A177-3AD203B41FA5}">
                      <a16:colId xmlns:a16="http://schemas.microsoft.com/office/drawing/2014/main" val="3348052134"/>
                    </a:ext>
                  </a:extLst>
                </a:gridCol>
                <a:gridCol w="2032000">
                  <a:extLst>
                    <a:ext uri="{9D8B030D-6E8A-4147-A177-3AD203B41FA5}">
                      <a16:colId xmlns:a16="http://schemas.microsoft.com/office/drawing/2014/main" val="2778266474"/>
                    </a:ext>
                  </a:extLst>
                </a:gridCol>
                <a:gridCol w="2032000">
                  <a:extLst>
                    <a:ext uri="{9D8B030D-6E8A-4147-A177-3AD203B41FA5}">
                      <a16:colId xmlns:a16="http://schemas.microsoft.com/office/drawing/2014/main" val="2229813195"/>
                    </a:ext>
                  </a:extLst>
                </a:gridCol>
              </a:tblGrid>
              <a:tr h="370840">
                <a:tc>
                  <a:txBody>
                    <a:bodyPr/>
                    <a:lstStyle/>
                    <a:p>
                      <a:pPr algn="ctr"/>
                      <a:r>
                        <a:rPr lang="en-US" sz="1800" dirty="0">
                          <a:latin typeface="Avenir Next LT Pro Demi" panose="020B0704020202020204" pitchFamily="34" charset="0"/>
                        </a:rPr>
                        <a:t>Algorithm</a:t>
                      </a:r>
                    </a:p>
                  </a:txBody>
                  <a:tcPr/>
                </a:tc>
                <a:tc>
                  <a:txBody>
                    <a:bodyPr/>
                    <a:lstStyle/>
                    <a:p>
                      <a:pPr algn="ctr"/>
                      <a:r>
                        <a:rPr lang="en-US" sz="1800" dirty="0">
                          <a:latin typeface="Avenir Next LT Pro Demi" panose="020B0704020202020204" pitchFamily="34" charset="0"/>
                        </a:rPr>
                        <a:t>Color</a:t>
                      </a:r>
                    </a:p>
                  </a:txBody>
                  <a:tcPr/>
                </a:tc>
                <a:tc>
                  <a:txBody>
                    <a:bodyPr/>
                    <a:lstStyle/>
                    <a:p>
                      <a:pPr algn="ctr"/>
                      <a:r>
                        <a:rPr lang="en-US" sz="1800" dirty="0">
                          <a:latin typeface="Avenir Next LT Pro Demi" panose="020B0704020202020204" pitchFamily="34" charset="0"/>
                        </a:rPr>
                        <a:t>Rotation</a:t>
                      </a:r>
                    </a:p>
                  </a:txBody>
                  <a:tcPr/>
                </a:tc>
                <a:tc>
                  <a:txBody>
                    <a:bodyPr/>
                    <a:lstStyle/>
                    <a:p>
                      <a:pPr algn="ctr"/>
                      <a:r>
                        <a:rPr lang="en-US" sz="1800" dirty="0" err="1">
                          <a:latin typeface="Avenir Next LT Pro Demi" panose="020B0704020202020204" pitchFamily="34" charset="0"/>
                        </a:rPr>
                        <a:t>Col+Rot</a:t>
                      </a:r>
                      <a:endParaRPr lang="en-US" sz="1800" dirty="0">
                        <a:latin typeface="Avenir Next LT Pro Demi" panose="020B0704020202020204" pitchFamily="34" charset="0"/>
                      </a:endParaRPr>
                    </a:p>
                  </a:txBody>
                  <a:tcPr/>
                </a:tc>
                <a:extLst>
                  <a:ext uri="{0D108BD9-81ED-4DB2-BD59-A6C34878D82A}">
                    <a16:rowId xmlns:a16="http://schemas.microsoft.com/office/drawing/2014/main" val="1781475113"/>
                  </a:ext>
                </a:extLst>
              </a:tr>
              <a:tr h="370840">
                <a:tc>
                  <a:txBody>
                    <a:bodyPr/>
                    <a:lstStyle/>
                    <a:p>
                      <a:pPr algn="ctr"/>
                      <a:r>
                        <a:rPr lang="en-US" sz="1600" dirty="0">
                          <a:latin typeface="Avenir Next LT Pro Demi" panose="020B0704020202020204" pitchFamily="34" charset="0"/>
                        </a:rPr>
                        <a:t>ERM</a:t>
                      </a:r>
                    </a:p>
                  </a:txBody>
                  <a:tcPr/>
                </a:tc>
                <a:tc>
                  <a:txBody>
                    <a:bodyPr/>
                    <a:lstStyle/>
                    <a:p>
                      <a:pPr algn="ctr"/>
                      <a:r>
                        <a:rPr lang="en-US" sz="1600" dirty="0">
                          <a:latin typeface="Avenir Next LT Pro" panose="020B0504020202020204" pitchFamily="34" charset="0"/>
                        </a:rPr>
                        <a:t>30.9 ± 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61.9 ± 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25.2 ± 1.3</a:t>
                      </a:r>
                    </a:p>
                  </a:txBody>
                  <a:tcPr/>
                </a:tc>
                <a:extLst>
                  <a:ext uri="{0D108BD9-81ED-4DB2-BD59-A6C34878D82A}">
                    <a16:rowId xmlns:a16="http://schemas.microsoft.com/office/drawing/2014/main" val="3243623582"/>
                  </a:ext>
                </a:extLst>
              </a:tr>
              <a:tr h="370840">
                <a:tc>
                  <a:txBody>
                    <a:bodyPr/>
                    <a:lstStyle/>
                    <a:p>
                      <a:pPr algn="ctr"/>
                      <a:r>
                        <a:rPr lang="en-US" sz="1600" dirty="0">
                          <a:latin typeface="Avenir Next LT Pro Demi" panose="020B0704020202020204" pitchFamily="34" charset="0"/>
                        </a:rPr>
                        <a:t>IRM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50.0 ± 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61.2 ± 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39.6 ± 6.7</a:t>
                      </a:r>
                    </a:p>
                  </a:txBody>
                  <a:tcPr/>
                </a:tc>
                <a:extLst>
                  <a:ext uri="{0D108BD9-81ED-4DB2-BD59-A6C34878D82A}">
                    <a16:rowId xmlns:a16="http://schemas.microsoft.com/office/drawing/2014/main" val="4162699717"/>
                  </a:ext>
                </a:extLst>
              </a:tr>
              <a:tr h="370840">
                <a:tc>
                  <a:txBody>
                    <a:bodyPr/>
                    <a:lstStyle/>
                    <a:p>
                      <a:pPr algn="ctr"/>
                      <a:r>
                        <a:rPr lang="en-US" sz="1600" dirty="0">
                          <a:latin typeface="Avenir Next LT Pro Demi" panose="020B0704020202020204" pitchFamily="34" charset="0"/>
                        </a:rPr>
                        <a:t>MMD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29.7 ± 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62.2 ± 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24.1 ± 0.6</a:t>
                      </a:r>
                    </a:p>
                  </a:txBody>
                  <a:tcPr/>
                </a:tc>
                <a:extLst>
                  <a:ext uri="{0D108BD9-81ED-4DB2-BD59-A6C34878D82A}">
                    <a16:rowId xmlns:a16="http://schemas.microsoft.com/office/drawing/2014/main" val="1772882419"/>
                  </a:ext>
                </a:extLst>
              </a:tr>
              <a:tr h="370840">
                <a:tc>
                  <a:txBody>
                    <a:bodyPr/>
                    <a:lstStyle/>
                    <a:p>
                      <a:pPr algn="ctr"/>
                      <a:r>
                        <a:rPr lang="en-US" sz="1600" dirty="0">
                          <a:latin typeface="Avenir Next LT Pro Demi" panose="020B0704020202020204" pitchFamily="34" charset="0"/>
                        </a:rPr>
                        <a:t>C-MMD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29.4 ± 0.2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62.3 ± 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32.2 ± 7.0</a:t>
                      </a:r>
                    </a:p>
                  </a:txBody>
                  <a:tcPr/>
                </a:tc>
                <a:extLst>
                  <a:ext uri="{0D108BD9-81ED-4DB2-BD59-A6C34878D82A}">
                    <a16:rowId xmlns:a16="http://schemas.microsoft.com/office/drawing/2014/main" val="3165146737"/>
                  </a:ext>
                </a:extLst>
              </a:tr>
            </a:tbl>
          </a:graphicData>
        </a:graphic>
      </p:graphicFrame>
      <p:sp>
        <p:nvSpPr>
          <p:cNvPr id="11" name="Arrow: Down 10">
            <a:extLst>
              <a:ext uri="{FF2B5EF4-FFF2-40B4-BE49-F238E27FC236}">
                <a16:creationId xmlns:a16="http://schemas.microsoft.com/office/drawing/2014/main" id="{D79E8592-189D-929B-55E6-873EBFDB1619}"/>
              </a:ext>
            </a:extLst>
          </p:cNvPr>
          <p:cNvSpPr/>
          <p:nvPr/>
        </p:nvSpPr>
        <p:spPr>
          <a:xfrm>
            <a:off x="10028877" y="5377883"/>
            <a:ext cx="175173" cy="86068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1" name="Ink 50">
                <a:extLst>
                  <a:ext uri="{FF2B5EF4-FFF2-40B4-BE49-F238E27FC236}">
                    <a16:creationId xmlns:a16="http://schemas.microsoft.com/office/drawing/2014/main" id="{5039D413-680C-467C-D32F-B7F13DF9FFCC}"/>
                  </a:ext>
                </a:extLst>
              </p14:cNvPr>
              <p14:cNvContentPartPr/>
              <p14:nvPr/>
            </p14:nvContentPartPr>
            <p14:xfrm>
              <a:off x="777174" y="1796520"/>
              <a:ext cx="360" cy="360"/>
            </p14:xfrm>
          </p:contentPart>
        </mc:Choice>
        <mc:Fallback xmlns="">
          <p:pic>
            <p:nvPicPr>
              <p:cNvPr id="51" name="Ink 50">
                <a:extLst>
                  <a:ext uri="{FF2B5EF4-FFF2-40B4-BE49-F238E27FC236}">
                    <a16:creationId xmlns:a16="http://schemas.microsoft.com/office/drawing/2014/main" id="{5039D413-680C-467C-D32F-B7F13DF9FFCC}"/>
                  </a:ext>
                </a:extLst>
              </p:cNvPr>
              <p:cNvPicPr/>
              <p:nvPr/>
            </p:nvPicPr>
            <p:blipFill>
              <a:blip r:embed="rId4"/>
              <a:stretch>
                <a:fillRect/>
              </a:stretch>
            </p:blipFill>
            <p:spPr>
              <a:xfrm>
                <a:off x="759174" y="1688520"/>
                <a:ext cx="36000" cy="216000"/>
              </a:xfrm>
              <a:prstGeom prst="rect">
                <a:avLst/>
              </a:prstGeom>
            </p:spPr>
          </p:pic>
        </mc:Fallback>
      </mc:AlternateContent>
      <p:sp>
        <p:nvSpPr>
          <p:cNvPr id="70" name="Title 1">
            <a:extLst>
              <a:ext uri="{FF2B5EF4-FFF2-40B4-BE49-F238E27FC236}">
                <a16:creationId xmlns:a16="http://schemas.microsoft.com/office/drawing/2014/main" id="{3C913435-1258-5C40-78A3-E4FAFC01CC22}"/>
              </a:ext>
            </a:extLst>
          </p:cNvPr>
          <p:cNvSpPr txBox="1">
            <a:spLocks/>
          </p:cNvSpPr>
          <p:nvPr/>
        </p:nvSpPr>
        <p:spPr>
          <a:xfrm>
            <a:off x="838200"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accent1">
                  <a:lumMod val="75000"/>
                </a:schemeClr>
              </a:solidFill>
              <a:latin typeface="Avenir Next LT Pro" panose="020B0504020202020204" pitchFamily="34" charset="0"/>
            </a:endParaRPr>
          </a:p>
        </p:txBody>
      </p:sp>
      <p:sp>
        <p:nvSpPr>
          <p:cNvPr id="76" name="TextBox 75">
            <a:extLst>
              <a:ext uri="{FF2B5EF4-FFF2-40B4-BE49-F238E27FC236}">
                <a16:creationId xmlns:a16="http://schemas.microsoft.com/office/drawing/2014/main" id="{A58AA396-A032-33C2-5CE9-090C34588516}"/>
              </a:ext>
            </a:extLst>
          </p:cNvPr>
          <p:cNvSpPr txBox="1"/>
          <p:nvPr/>
        </p:nvSpPr>
        <p:spPr>
          <a:xfrm>
            <a:off x="543910" y="1796520"/>
            <a:ext cx="11104180" cy="4493538"/>
          </a:xfrm>
          <a:prstGeom prst="rect">
            <a:avLst/>
          </a:prstGeom>
          <a:noFill/>
        </p:spPr>
        <p:txBody>
          <a:bodyPr wrap="square" rtlCol="0">
            <a:spAutoFit/>
          </a:bodyPr>
          <a:lstStyle/>
          <a:p>
            <a:r>
              <a:rPr lang="en-US" sz="2600" dirty="0">
                <a:solidFill>
                  <a:schemeClr val="accent1">
                    <a:lumMod val="75000"/>
                  </a:schemeClr>
                </a:solidFill>
                <a:latin typeface="Avenir Next LT Pro Demi" panose="020B0704020202020204" pitchFamily="34" charset="0"/>
              </a:rPr>
              <a:t>[single shift] Explain results from causal perspective</a:t>
            </a:r>
          </a:p>
          <a:p>
            <a:pPr marL="914400" lvl="1" indent="-457200">
              <a:buFont typeface="Arial" panose="020B0604020202020204" pitchFamily="34" charset="0"/>
              <a:buChar char="•"/>
            </a:pPr>
            <a:r>
              <a:rPr lang="en-US" sz="2600" dirty="0">
                <a:latin typeface="Avenir Next LT Pro" panose="020B0504020202020204" pitchFamily="34" charset="0"/>
              </a:rPr>
              <a:t>Different distribution shifts arise due to </a:t>
            </a:r>
            <a:r>
              <a:rPr lang="en-US" sz="2600" dirty="0">
                <a:solidFill>
                  <a:schemeClr val="accent1"/>
                </a:solidFill>
                <a:latin typeface="Avenir Next LT Pro" panose="020B0504020202020204" pitchFamily="34" charset="0"/>
              </a:rPr>
              <a:t>differences in data-generating process (DGP)</a:t>
            </a:r>
          </a:p>
          <a:p>
            <a:pPr marL="1371600" lvl="2" indent="-457200">
              <a:buFont typeface="Arial" panose="020B0604020202020204" pitchFamily="34" charset="0"/>
              <a:buChar char="•"/>
            </a:pPr>
            <a:r>
              <a:rPr lang="en-US" sz="2600" dirty="0">
                <a:latin typeface="Avenir Next LT Pro" panose="020B0504020202020204" pitchFamily="34" charset="0"/>
              </a:rPr>
              <a:t>Leading to different independence constraints</a:t>
            </a:r>
            <a:endParaRPr lang="en-US" sz="2600" dirty="0">
              <a:solidFill>
                <a:schemeClr val="accent1"/>
              </a:solidFill>
              <a:latin typeface="Avenir Next LT Pro" panose="020B0504020202020204" pitchFamily="34" charset="0"/>
            </a:endParaRPr>
          </a:p>
          <a:p>
            <a:pPr marL="914400" lvl="1" indent="-457200">
              <a:buFont typeface="Arial" panose="020B0604020202020204" pitchFamily="34" charset="0"/>
              <a:buChar char="•"/>
            </a:pPr>
            <a:r>
              <a:rPr lang="en-US" sz="2600" dirty="0">
                <a:latin typeface="Avenir Next LT Pro" panose="020B0504020202020204" pitchFamily="34" charset="0"/>
              </a:rPr>
              <a:t>No single independence constraint can work for all shifts</a:t>
            </a:r>
          </a:p>
          <a:p>
            <a:pPr lvl="2"/>
            <a:endParaRPr lang="en-US" sz="2600" dirty="0">
              <a:latin typeface="Avenir Next LT Pro" panose="020B0504020202020204" pitchFamily="34" charset="0"/>
            </a:endParaRPr>
          </a:p>
          <a:p>
            <a:pPr lvl="1"/>
            <a:endParaRPr lang="en-US" sz="2600" b="0" i="1" dirty="0">
              <a:effectLst/>
              <a:latin typeface="Avenir Next LT Pro" panose="020B0504020202020204" pitchFamily="34" charset="0"/>
            </a:endParaRPr>
          </a:p>
          <a:p>
            <a:pPr lvl="1"/>
            <a:endParaRPr lang="en-US" sz="2600" i="1" dirty="0">
              <a:latin typeface="Avenir Next LT Pro" panose="020B0504020202020204" pitchFamily="34" charset="0"/>
            </a:endParaRPr>
          </a:p>
          <a:p>
            <a:endParaRPr lang="en-US" sz="2600" dirty="0">
              <a:latin typeface="Avenir Next LT Pro" panose="020B0504020202020204" pitchFamily="34" charset="0"/>
            </a:endParaRPr>
          </a:p>
          <a:p>
            <a:endParaRPr lang="en-US" sz="2600" b="1" dirty="0">
              <a:latin typeface="Avenir Next LT Pro" panose="020B0504020202020204" pitchFamily="34" charset="0"/>
            </a:endParaRPr>
          </a:p>
          <a:p>
            <a:endParaRPr lang="en-US" sz="2600" b="1" dirty="0">
              <a:latin typeface="Avenir Next LT Pro" panose="020B0504020202020204" pitchFamily="34" charset="0"/>
            </a:endParaRPr>
          </a:p>
        </p:txBody>
      </p:sp>
      <p:sp>
        <p:nvSpPr>
          <p:cNvPr id="3" name="Title 1">
            <a:extLst>
              <a:ext uri="{FF2B5EF4-FFF2-40B4-BE49-F238E27FC236}">
                <a16:creationId xmlns:a16="http://schemas.microsoft.com/office/drawing/2014/main" id="{DF1CFE5A-F880-185A-1D46-319BE386B814}"/>
              </a:ext>
            </a:extLst>
          </p:cNvPr>
          <p:cNvSpPr txBox="1">
            <a:spLocks/>
          </p:cNvSpPr>
          <p:nvPr/>
        </p:nvSpPr>
        <p:spPr>
          <a:xfrm>
            <a:off x="602974"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lumMod val="75000"/>
                  </a:schemeClr>
                </a:solidFill>
                <a:latin typeface="Avenir Next LT Pro" panose="020B0504020202020204" pitchFamily="34" charset="0"/>
              </a:rPr>
              <a:t>I. Causal reasoning can explain this failure</a:t>
            </a:r>
          </a:p>
        </p:txBody>
      </p:sp>
    </p:spTree>
    <p:extLst>
      <p:ext uri="{BB962C8B-B14F-4D97-AF65-F5344CB8AC3E}">
        <p14:creationId xmlns:p14="http://schemas.microsoft.com/office/powerpoint/2010/main" val="72720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1" name="Ink 50">
                <a:extLst>
                  <a:ext uri="{FF2B5EF4-FFF2-40B4-BE49-F238E27FC236}">
                    <a16:creationId xmlns:a16="http://schemas.microsoft.com/office/drawing/2014/main" id="{5039D413-680C-467C-D32F-B7F13DF9FFCC}"/>
                  </a:ext>
                </a:extLst>
              </p14:cNvPr>
              <p14:cNvContentPartPr/>
              <p14:nvPr/>
            </p14:nvContentPartPr>
            <p14:xfrm>
              <a:off x="777174" y="1796520"/>
              <a:ext cx="360" cy="360"/>
            </p14:xfrm>
          </p:contentPart>
        </mc:Choice>
        <mc:Fallback xmlns="">
          <p:pic>
            <p:nvPicPr>
              <p:cNvPr id="51" name="Ink 50">
                <a:extLst>
                  <a:ext uri="{FF2B5EF4-FFF2-40B4-BE49-F238E27FC236}">
                    <a16:creationId xmlns:a16="http://schemas.microsoft.com/office/drawing/2014/main" id="{5039D413-680C-467C-D32F-B7F13DF9FFCC}"/>
                  </a:ext>
                </a:extLst>
              </p:cNvPr>
              <p:cNvPicPr/>
              <p:nvPr/>
            </p:nvPicPr>
            <p:blipFill>
              <a:blip r:embed="rId4"/>
              <a:stretch>
                <a:fillRect/>
              </a:stretch>
            </p:blipFill>
            <p:spPr>
              <a:xfrm>
                <a:off x="759174" y="1688520"/>
                <a:ext cx="36000" cy="216000"/>
              </a:xfrm>
              <a:prstGeom prst="rect">
                <a:avLst/>
              </a:prstGeom>
            </p:spPr>
          </p:pic>
        </mc:Fallback>
      </mc:AlternateContent>
      <p:sp>
        <p:nvSpPr>
          <p:cNvPr id="70" name="Title 1">
            <a:extLst>
              <a:ext uri="{FF2B5EF4-FFF2-40B4-BE49-F238E27FC236}">
                <a16:creationId xmlns:a16="http://schemas.microsoft.com/office/drawing/2014/main" id="{3C913435-1258-5C40-78A3-E4FAFC01CC22}"/>
              </a:ext>
            </a:extLst>
          </p:cNvPr>
          <p:cNvSpPr txBox="1">
            <a:spLocks/>
          </p:cNvSpPr>
          <p:nvPr/>
        </p:nvSpPr>
        <p:spPr>
          <a:xfrm>
            <a:off x="838200"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chemeClr val="accent1">
                  <a:lumMod val="75000"/>
                </a:schemeClr>
              </a:solidFill>
              <a:latin typeface="Avenir Next LT Pro" panose="020B0504020202020204" pitchFamily="34" charset="0"/>
            </a:endParaRPr>
          </a:p>
        </p:txBody>
      </p:sp>
      <p:sp>
        <p:nvSpPr>
          <p:cNvPr id="76" name="TextBox 75">
            <a:extLst>
              <a:ext uri="{FF2B5EF4-FFF2-40B4-BE49-F238E27FC236}">
                <a16:creationId xmlns:a16="http://schemas.microsoft.com/office/drawing/2014/main" id="{A58AA396-A032-33C2-5CE9-090C34588516}"/>
              </a:ext>
            </a:extLst>
          </p:cNvPr>
          <p:cNvSpPr txBox="1"/>
          <p:nvPr/>
        </p:nvSpPr>
        <p:spPr>
          <a:xfrm>
            <a:off x="543910" y="1796520"/>
            <a:ext cx="11104180" cy="6093976"/>
          </a:xfrm>
          <a:prstGeom prst="rect">
            <a:avLst/>
          </a:prstGeom>
          <a:noFill/>
        </p:spPr>
        <p:txBody>
          <a:bodyPr wrap="square" rtlCol="0">
            <a:spAutoFit/>
          </a:bodyPr>
          <a:lstStyle/>
          <a:p>
            <a:r>
              <a:rPr lang="en-US" sz="2600" dirty="0">
                <a:solidFill>
                  <a:schemeClr val="accent1">
                    <a:lumMod val="75000"/>
                  </a:schemeClr>
                </a:solidFill>
                <a:latin typeface="Avenir Next LT Pro Demi" panose="020B0704020202020204" pitchFamily="34" charset="0"/>
              </a:rPr>
              <a:t>[single shift] Explain results from causal perspective</a:t>
            </a:r>
          </a:p>
          <a:p>
            <a:pPr marL="914400" lvl="1" indent="-457200">
              <a:buFont typeface="Arial" panose="020B0604020202020204" pitchFamily="34" charset="0"/>
              <a:buChar char="•"/>
            </a:pPr>
            <a:r>
              <a:rPr lang="en-US" sz="2600" dirty="0">
                <a:latin typeface="Avenir Next LT Pro" panose="020B0504020202020204" pitchFamily="34" charset="0"/>
              </a:rPr>
              <a:t>Different distribution shifts arise due to </a:t>
            </a:r>
            <a:r>
              <a:rPr lang="en-US" sz="2600" dirty="0">
                <a:solidFill>
                  <a:schemeClr val="accent1"/>
                </a:solidFill>
                <a:latin typeface="Avenir Next LT Pro" panose="020B0504020202020204" pitchFamily="34" charset="0"/>
              </a:rPr>
              <a:t>differences in data-generating process (DGP)</a:t>
            </a:r>
          </a:p>
          <a:p>
            <a:pPr marL="1371600" lvl="2" indent="-457200">
              <a:buFont typeface="Arial" panose="020B0604020202020204" pitchFamily="34" charset="0"/>
              <a:buChar char="•"/>
            </a:pPr>
            <a:r>
              <a:rPr lang="en-US" sz="2600" dirty="0">
                <a:latin typeface="Avenir Next LT Pro" panose="020B0504020202020204" pitchFamily="34" charset="0"/>
              </a:rPr>
              <a:t>Leading to different independence constraints</a:t>
            </a:r>
            <a:endParaRPr lang="en-US" sz="2600" dirty="0">
              <a:solidFill>
                <a:schemeClr val="accent1"/>
              </a:solidFill>
              <a:latin typeface="Avenir Next LT Pro" panose="020B0504020202020204" pitchFamily="34" charset="0"/>
            </a:endParaRPr>
          </a:p>
          <a:p>
            <a:pPr marL="914400" lvl="1" indent="-457200">
              <a:buFont typeface="Arial" panose="020B0604020202020204" pitchFamily="34" charset="0"/>
              <a:buChar char="•"/>
            </a:pPr>
            <a:r>
              <a:rPr lang="en-US" sz="2600" dirty="0">
                <a:latin typeface="Avenir Next LT Pro" panose="020B0504020202020204" pitchFamily="34" charset="0"/>
              </a:rPr>
              <a:t>No single independence constraint can work for all shifts</a:t>
            </a:r>
          </a:p>
          <a:p>
            <a:pPr lvl="2"/>
            <a:endParaRPr lang="en-US" sz="2600" dirty="0">
              <a:latin typeface="Avenir Next LT Pro" panose="020B0504020202020204" pitchFamily="34" charset="0"/>
            </a:endParaRPr>
          </a:p>
          <a:p>
            <a:r>
              <a:rPr lang="en-US" sz="2600" dirty="0">
                <a:solidFill>
                  <a:schemeClr val="accent1">
                    <a:lumMod val="75000"/>
                  </a:schemeClr>
                </a:solidFill>
                <a:latin typeface="Avenir Next LT Pro Demi" panose="020B0704020202020204" pitchFamily="34" charset="0"/>
              </a:rPr>
              <a:t>[multi-shift] Can we develop an algorithm that generalizes to individual as well as multi-attribute shifts?</a:t>
            </a:r>
          </a:p>
          <a:p>
            <a:pPr marL="914400" lvl="1" indent="-457200">
              <a:buFont typeface="Arial" panose="020B0604020202020204" pitchFamily="34" charset="0"/>
              <a:buChar char="•"/>
            </a:pPr>
            <a:r>
              <a:rPr lang="en-US" sz="2600" dirty="0">
                <a:latin typeface="Avenir Next LT Pro" panose="020B0504020202020204" pitchFamily="34" charset="0"/>
              </a:rPr>
              <a:t>We propose </a:t>
            </a:r>
            <a:r>
              <a:rPr lang="en-US" sz="2600" i="1" dirty="0">
                <a:effectLst/>
                <a:latin typeface="Avenir Next LT Pro" panose="020B0504020202020204" pitchFamily="34" charset="0"/>
              </a:rPr>
              <a:t>Causally Adaptive Constraint Minimization</a:t>
            </a:r>
            <a:r>
              <a:rPr lang="en-US" sz="2600" b="0" i="1" dirty="0">
                <a:effectLst/>
                <a:latin typeface="Avenir Next LT Pro" panose="020B0504020202020204" pitchFamily="34" charset="0"/>
              </a:rPr>
              <a:t> (</a:t>
            </a:r>
            <a:r>
              <a:rPr lang="en-US" sz="2600" i="1" dirty="0">
                <a:solidFill>
                  <a:schemeClr val="accent1"/>
                </a:solidFill>
                <a:effectLst/>
                <a:latin typeface="Avenir Next LT Pro" panose="020B0504020202020204" pitchFamily="34" charset="0"/>
              </a:rPr>
              <a:t>CACM</a:t>
            </a:r>
            <a:r>
              <a:rPr lang="en-US" sz="2600" b="0" i="1" dirty="0">
                <a:effectLst/>
                <a:latin typeface="Avenir Next LT Pro" panose="020B0504020202020204" pitchFamily="34" charset="0"/>
              </a:rPr>
              <a:t>) </a:t>
            </a:r>
            <a:r>
              <a:rPr lang="en-US" sz="2600" b="0" dirty="0">
                <a:effectLst/>
                <a:latin typeface="Avenir Next LT Pro" panose="020B0504020202020204" pitchFamily="34" charset="0"/>
              </a:rPr>
              <a:t>to model the causal relationships in DGP</a:t>
            </a:r>
          </a:p>
          <a:p>
            <a:pPr lvl="1"/>
            <a:endParaRPr lang="en-US" sz="2600" b="0" i="1" dirty="0">
              <a:effectLst/>
              <a:latin typeface="Avenir Next LT Pro" panose="020B0504020202020204" pitchFamily="34" charset="0"/>
            </a:endParaRPr>
          </a:p>
          <a:p>
            <a:pPr lvl="1"/>
            <a:endParaRPr lang="en-US" sz="2600" i="1" dirty="0">
              <a:latin typeface="Avenir Next LT Pro" panose="020B0504020202020204" pitchFamily="34" charset="0"/>
            </a:endParaRPr>
          </a:p>
          <a:p>
            <a:endParaRPr lang="en-US" sz="2600" dirty="0">
              <a:latin typeface="Avenir Next LT Pro" panose="020B0504020202020204" pitchFamily="34" charset="0"/>
            </a:endParaRPr>
          </a:p>
          <a:p>
            <a:endParaRPr lang="en-US" sz="2600" b="1" dirty="0">
              <a:latin typeface="Avenir Next LT Pro" panose="020B0504020202020204" pitchFamily="34" charset="0"/>
            </a:endParaRPr>
          </a:p>
          <a:p>
            <a:endParaRPr lang="en-US" sz="2600" b="1" dirty="0">
              <a:latin typeface="Avenir Next LT Pro" panose="020B0504020202020204" pitchFamily="34" charset="0"/>
            </a:endParaRPr>
          </a:p>
        </p:txBody>
      </p:sp>
      <p:sp>
        <p:nvSpPr>
          <p:cNvPr id="4" name="Title 1">
            <a:extLst>
              <a:ext uri="{FF2B5EF4-FFF2-40B4-BE49-F238E27FC236}">
                <a16:creationId xmlns:a16="http://schemas.microsoft.com/office/drawing/2014/main" id="{D516C31F-ED4F-8CD0-5F69-507562B5C90F}"/>
              </a:ext>
            </a:extLst>
          </p:cNvPr>
          <p:cNvSpPr txBox="1">
            <a:spLocks/>
          </p:cNvSpPr>
          <p:nvPr/>
        </p:nvSpPr>
        <p:spPr>
          <a:xfrm>
            <a:off x="602973" y="326483"/>
            <a:ext cx="118335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lumMod val="75000"/>
                  </a:schemeClr>
                </a:solidFill>
                <a:latin typeface="Avenir Next LT Pro" panose="020B0504020202020204" pitchFamily="34" charset="0"/>
              </a:rPr>
              <a:t>II. Causal reasoning can provide</a:t>
            </a:r>
            <a:br>
              <a:rPr lang="en-US" sz="4000" dirty="0">
                <a:solidFill>
                  <a:schemeClr val="accent1">
                    <a:lumMod val="75000"/>
                  </a:schemeClr>
                </a:solidFill>
                <a:latin typeface="Avenir Next LT Pro" panose="020B0504020202020204" pitchFamily="34" charset="0"/>
              </a:rPr>
            </a:br>
            <a:r>
              <a:rPr lang="en-US" sz="4000" dirty="0">
                <a:solidFill>
                  <a:schemeClr val="accent1">
                    <a:lumMod val="75000"/>
                  </a:schemeClr>
                </a:solidFill>
                <a:latin typeface="Avenir Next LT Pro" panose="020B0504020202020204" pitchFamily="34" charset="0"/>
              </a:rPr>
              <a:t> a better algorithm</a:t>
            </a:r>
          </a:p>
        </p:txBody>
      </p:sp>
    </p:spTree>
    <p:extLst>
      <p:ext uri="{BB962C8B-B14F-4D97-AF65-F5344CB8AC3E}">
        <p14:creationId xmlns:p14="http://schemas.microsoft.com/office/powerpoint/2010/main" val="2308850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6501582" cy="430887"/>
          </a:xfrm>
          <a:prstGeom prst="rect">
            <a:avLst/>
          </a:prstGeom>
          <a:noFill/>
        </p:spPr>
        <p:txBody>
          <a:bodyPr wrap="square" rtlCol="0">
            <a:spAutoFit/>
          </a:bodyPr>
          <a:lstStyle/>
          <a:p>
            <a:r>
              <a:rPr lang="en-US" sz="2200" dirty="0">
                <a:latin typeface="Avenir Next LT Pro" panose="020B0504020202020204" pitchFamily="34" charset="0"/>
              </a:rPr>
              <a:t>Causal DAG to specify multi-attribute shifts</a:t>
            </a:r>
          </a:p>
        </p:txBody>
      </p:sp>
      <p:sp>
        <p:nvSpPr>
          <p:cNvPr id="5" name="Title 1">
            <a:extLst>
              <a:ext uri="{FF2B5EF4-FFF2-40B4-BE49-F238E27FC236}">
                <a16:creationId xmlns:a16="http://schemas.microsoft.com/office/drawing/2014/main" id="{2A9BEA8B-823E-B34C-F77A-2C243C47DB1A}"/>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p:spTree>
    <p:extLst>
      <p:ext uri="{BB962C8B-B14F-4D97-AF65-F5344CB8AC3E}">
        <p14:creationId xmlns:p14="http://schemas.microsoft.com/office/powerpoint/2010/main" val="730162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6501582" cy="430887"/>
          </a:xfrm>
          <a:prstGeom prst="rect">
            <a:avLst/>
          </a:prstGeom>
          <a:noFill/>
        </p:spPr>
        <p:txBody>
          <a:bodyPr wrap="square" rtlCol="0">
            <a:spAutoFit/>
          </a:bodyPr>
          <a:lstStyle/>
          <a:p>
            <a:r>
              <a:rPr lang="en-US" sz="2200" dirty="0">
                <a:latin typeface="Avenir Next LT Pro" panose="020B0504020202020204" pitchFamily="34" charset="0"/>
              </a:rPr>
              <a:t>Causal DAG to specify multi-attribute shifts</a:t>
            </a:r>
          </a:p>
        </p:txBody>
      </p:sp>
      <p:sp>
        <p:nvSpPr>
          <p:cNvPr id="7" name="Title 1">
            <a:extLst>
              <a:ext uri="{FF2B5EF4-FFF2-40B4-BE49-F238E27FC236}">
                <a16:creationId xmlns:a16="http://schemas.microsoft.com/office/drawing/2014/main" id="{07830C1A-9A0D-5F3E-DC9B-F1D782A6F04E}"/>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0F62BE-7D7F-33A4-72F5-539812FD44DA}"/>
                  </a:ext>
                </a:extLst>
              </p:cNvPr>
              <p:cNvSpPr txBox="1"/>
              <p:nvPr/>
            </p:nvSpPr>
            <p:spPr>
              <a:xfrm>
                <a:off x="5405283" y="2026116"/>
                <a:ext cx="6963698" cy="1642950"/>
              </a:xfrm>
              <a:prstGeom prst="rect">
                <a:avLst/>
              </a:prstGeom>
              <a:noFill/>
            </p:spPr>
            <p:txBody>
              <a:bodyPr wrap="square" rtlCol="0">
                <a:spAutoFit/>
              </a:bodyPr>
              <a:lstStyle/>
              <a:p>
                <a:pPr marL="457200" marR="0">
                  <a:lnSpc>
                    <a:spcPct val="107000"/>
                  </a:lnSpc>
                  <a:spcBef>
                    <a:spcPts val="0"/>
                  </a:spcBef>
                  <a:spcAft>
                    <a:spcPts val="0"/>
                  </a:spcAft>
                </a:pPr>
                <a:r>
                  <a:rPr lang="en-US" sz="2200" dirty="0">
                    <a:latin typeface="Avenir Next LT Pro" panose="020B0504020202020204" pitchFamily="34" charset="0"/>
                  </a:rPr>
                  <a:t>Observed variables</a:t>
                </a:r>
                <a:r>
                  <a:rPr lang="en-US" sz="2400" dirty="0">
                    <a:latin typeface="Avenir Next LT Pro" panose="020B0504020202020204" pitchFamily="34" charset="0"/>
                  </a:rPr>
                  <a:t> </a:t>
                </a:r>
                <a:r>
                  <a:rPr lang="en-US" sz="2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2100" b="1" i="1">
                        <a:effectLst/>
                        <a:latin typeface="Cambria Math" panose="02040503050406030204" pitchFamily="18" charset="0"/>
                        <a:ea typeface="Calibri" panose="020F0502020204030204" pitchFamily="34" charset="0"/>
                        <a:cs typeface="Times New Roman" panose="02020603050405020304" pitchFamily="18" charset="0"/>
                      </a:rPr>
                      <m:t>𝑿</m:t>
                    </m:r>
                    <m:r>
                      <a:rPr lang="en-US" sz="2100" i="1">
                        <a:effectLst/>
                        <a:latin typeface="Cambria Math" panose="02040503050406030204" pitchFamily="18" charset="0"/>
                        <a:ea typeface="Calibri" panose="020F0502020204030204" pitchFamily="34" charset="0"/>
                        <a:cs typeface="Times New Roman" panose="02020603050405020304" pitchFamily="18" charset="0"/>
                      </a:rPr>
                      <m:t>,</m:t>
                    </m:r>
                    <m:r>
                      <a:rPr lang="en-US" sz="2100" i="1">
                        <a:effectLst/>
                        <a:latin typeface="Cambria Math" panose="02040503050406030204" pitchFamily="18" charset="0"/>
                        <a:ea typeface="Calibri" panose="020F0502020204030204" pitchFamily="34" charset="0"/>
                        <a:cs typeface="Times New Roman" panose="02020603050405020304" pitchFamily="18" charset="0"/>
                      </a:rPr>
                      <m:t>𝑌</m:t>
                    </m:r>
                  </m:oMath>
                </a14:m>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endParaRPr lang="en-US" sz="2200" dirty="0"/>
              </a:p>
              <a:p>
                <a:pPr marL="45720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i="1" dirty="0">
                    <a:latin typeface="Avenir Next LT Pro" panose="020B0504020202020204" pitchFamily="34" charset="0"/>
                  </a:rPr>
                  <a:t>      </a:t>
                </a:r>
              </a:p>
            </p:txBody>
          </p:sp>
        </mc:Choice>
        <mc:Fallback xmlns="">
          <p:sp>
            <p:nvSpPr>
              <p:cNvPr id="11" name="TextBox 10">
                <a:extLst>
                  <a:ext uri="{FF2B5EF4-FFF2-40B4-BE49-F238E27FC236}">
                    <a16:creationId xmlns:a16="http://schemas.microsoft.com/office/drawing/2014/main" id="{840F62BE-7D7F-33A4-72F5-539812FD44DA}"/>
                  </a:ext>
                </a:extLst>
              </p:cNvPr>
              <p:cNvSpPr txBox="1">
                <a:spLocks noRot="1" noChangeAspect="1" noMove="1" noResize="1" noEditPoints="1" noAdjustHandles="1" noChangeArrowheads="1" noChangeShapeType="1" noTextEdit="1"/>
              </p:cNvSpPr>
              <p:nvPr/>
            </p:nvSpPr>
            <p:spPr>
              <a:xfrm>
                <a:off x="5405283" y="2026116"/>
                <a:ext cx="6963698" cy="1642950"/>
              </a:xfrm>
              <a:prstGeom prst="rect">
                <a:avLst/>
              </a:prstGeom>
              <a:blipFill>
                <a:blip r:embed="rId4"/>
                <a:stretch>
                  <a:fillRect t="-37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67AB2CC-03BA-9AF8-F40D-473685F6322D}"/>
              </a:ext>
            </a:extLst>
          </p:cNvPr>
          <p:cNvSpPr/>
          <p:nvPr/>
        </p:nvSpPr>
        <p:spPr>
          <a:xfrm>
            <a:off x="2055930" y="4343401"/>
            <a:ext cx="649169" cy="64225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028792-7762-4B85-A5AA-DBE1AAA57F6E}"/>
              </a:ext>
            </a:extLst>
          </p:cNvPr>
          <p:cNvSpPr/>
          <p:nvPr/>
        </p:nvSpPr>
        <p:spPr>
          <a:xfrm>
            <a:off x="3100007" y="3052064"/>
            <a:ext cx="649169" cy="64225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443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6501582" cy="430887"/>
          </a:xfrm>
          <a:prstGeom prst="rect">
            <a:avLst/>
          </a:prstGeom>
          <a:noFill/>
        </p:spPr>
        <p:txBody>
          <a:bodyPr wrap="square" rtlCol="0">
            <a:spAutoFit/>
          </a:bodyPr>
          <a:lstStyle/>
          <a:p>
            <a:r>
              <a:rPr lang="en-US" sz="2200" dirty="0">
                <a:latin typeface="Avenir Next LT Pro" panose="020B0504020202020204" pitchFamily="34" charset="0"/>
              </a:rPr>
              <a:t>Causal DAG to specify multi-attribute shifts</a:t>
            </a:r>
          </a:p>
        </p:txBody>
      </p:sp>
      <p:sp>
        <p:nvSpPr>
          <p:cNvPr id="7" name="Title 1">
            <a:extLst>
              <a:ext uri="{FF2B5EF4-FFF2-40B4-BE49-F238E27FC236}">
                <a16:creationId xmlns:a16="http://schemas.microsoft.com/office/drawing/2014/main" id="{07830C1A-9A0D-5F3E-DC9B-F1D782A6F04E}"/>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0F62BE-7D7F-33A4-72F5-539812FD44DA}"/>
                  </a:ext>
                </a:extLst>
              </p:cNvPr>
              <p:cNvSpPr txBox="1"/>
              <p:nvPr/>
            </p:nvSpPr>
            <p:spPr>
              <a:xfrm>
                <a:off x="5405283" y="2026116"/>
                <a:ext cx="6963698" cy="2005229"/>
              </a:xfrm>
              <a:prstGeom prst="rect">
                <a:avLst/>
              </a:prstGeom>
              <a:noFill/>
            </p:spPr>
            <p:txBody>
              <a:bodyPr wrap="square" rtlCol="0">
                <a:spAutoFit/>
              </a:bodyPr>
              <a:lstStyle/>
              <a:p>
                <a:pPr marL="457200" marR="0">
                  <a:lnSpc>
                    <a:spcPct val="107000"/>
                  </a:lnSpc>
                  <a:spcBef>
                    <a:spcPts val="0"/>
                  </a:spcBef>
                  <a:spcAft>
                    <a:spcPts val="0"/>
                  </a:spcAft>
                </a:pPr>
                <a:r>
                  <a:rPr lang="en-US" sz="2200" dirty="0">
                    <a:latin typeface="Avenir Next LT Pro" panose="020B0504020202020204" pitchFamily="34" charset="0"/>
                  </a:rPr>
                  <a:t>Observed variables</a:t>
                </a:r>
                <a:r>
                  <a:rPr lang="en-US" sz="2400" dirty="0">
                    <a:latin typeface="Avenir Next LT Pro" panose="020B0504020202020204" pitchFamily="34" charset="0"/>
                  </a:rPr>
                  <a:t> </a:t>
                </a:r>
                <a:r>
                  <a:rPr lang="en-US" sz="2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2100" b="1" i="1">
                        <a:effectLst/>
                        <a:latin typeface="Cambria Math" panose="02040503050406030204" pitchFamily="18" charset="0"/>
                        <a:ea typeface="Calibri" panose="020F0502020204030204" pitchFamily="34" charset="0"/>
                        <a:cs typeface="Times New Roman" panose="02020603050405020304" pitchFamily="18" charset="0"/>
                      </a:rPr>
                      <m:t>𝑿</m:t>
                    </m:r>
                    <m:r>
                      <a:rPr lang="en-US" sz="2100" i="1">
                        <a:effectLst/>
                        <a:latin typeface="Cambria Math" panose="02040503050406030204" pitchFamily="18" charset="0"/>
                        <a:ea typeface="Calibri" panose="020F0502020204030204" pitchFamily="34" charset="0"/>
                        <a:cs typeface="Times New Roman" panose="02020603050405020304" pitchFamily="18" charset="0"/>
                      </a:rPr>
                      <m:t>,</m:t>
                    </m:r>
                    <m:r>
                      <a:rPr lang="en-US" sz="2100" i="1">
                        <a:effectLst/>
                        <a:latin typeface="Cambria Math" panose="02040503050406030204" pitchFamily="18" charset="0"/>
                        <a:ea typeface="Calibri" panose="020F0502020204030204" pitchFamily="34" charset="0"/>
                        <a:cs typeface="Times New Roman" panose="02020603050405020304" pitchFamily="18" charset="0"/>
                      </a:rPr>
                      <m:t>𝑌</m:t>
                    </m:r>
                  </m:oMath>
                </a14:m>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200" dirty="0">
                    <a:effectLst/>
                    <a:latin typeface="Avenir Next LT Pro" panose="020B0504020202020204" pitchFamily="34" charset="0"/>
                    <a:ea typeface="Calibri" panose="020F0502020204030204" pitchFamily="34" charset="0"/>
                    <a:cs typeface="Times New Roman" panose="02020603050405020304" pitchFamily="18" charset="0"/>
                  </a:rPr>
                  <a:t>Causal features </a:t>
                </a:r>
                <a14:m>
                  <m:oMath xmlns:m="http://schemas.openxmlformats.org/officeDocument/2006/math">
                    <m:r>
                      <a:rPr lang="en-US" sz="21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1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endParaRPr lang="en-US" sz="2200" dirty="0"/>
              </a:p>
              <a:p>
                <a:pPr marL="45720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i="1" dirty="0">
                    <a:latin typeface="Avenir Next LT Pro" panose="020B0504020202020204" pitchFamily="34" charset="0"/>
                  </a:rPr>
                  <a:t>      </a:t>
                </a:r>
              </a:p>
            </p:txBody>
          </p:sp>
        </mc:Choice>
        <mc:Fallback xmlns="">
          <p:sp>
            <p:nvSpPr>
              <p:cNvPr id="11" name="TextBox 10">
                <a:extLst>
                  <a:ext uri="{FF2B5EF4-FFF2-40B4-BE49-F238E27FC236}">
                    <a16:creationId xmlns:a16="http://schemas.microsoft.com/office/drawing/2014/main" id="{840F62BE-7D7F-33A4-72F5-539812FD44DA}"/>
                  </a:ext>
                </a:extLst>
              </p:cNvPr>
              <p:cNvSpPr txBox="1">
                <a:spLocks noRot="1" noChangeAspect="1" noMove="1" noResize="1" noEditPoints="1" noAdjustHandles="1" noChangeArrowheads="1" noChangeShapeType="1" noTextEdit="1"/>
              </p:cNvSpPr>
              <p:nvPr/>
            </p:nvSpPr>
            <p:spPr>
              <a:xfrm>
                <a:off x="5405283" y="2026116"/>
                <a:ext cx="6963698" cy="2005229"/>
              </a:xfrm>
              <a:prstGeom prst="rect">
                <a:avLst/>
              </a:prstGeom>
              <a:blipFill>
                <a:blip r:embed="rId4"/>
                <a:stretch>
                  <a:fillRect t="-304"/>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402731E-891D-9DC6-C5EF-016BCF8E4027}"/>
              </a:ext>
            </a:extLst>
          </p:cNvPr>
          <p:cNvSpPr/>
          <p:nvPr/>
        </p:nvSpPr>
        <p:spPr>
          <a:xfrm>
            <a:off x="2071499" y="3052568"/>
            <a:ext cx="649169" cy="64225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704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6501582" cy="430887"/>
          </a:xfrm>
          <a:prstGeom prst="rect">
            <a:avLst/>
          </a:prstGeom>
          <a:noFill/>
        </p:spPr>
        <p:txBody>
          <a:bodyPr wrap="square" rtlCol="0">
            <a:spAutoFit/>
          </a:bodyPr>
          <a:lstStyle/>
          <a:p>
            <a:r>
              <a:rPr lang="en-US" sz="2200" dirty="0">
                <a:latin typeface="Avenir Next LT Pro" panose="020B0504020202020204" pitchFamily="34" charset="0"/>
              </a:rPr>
              <a:t>Causal DAG to specify multi-attribute shifts</a:t>
            </a:r>
          </a:p>
        </p:txBody>
      </p:sp>
      <p:sp>
        <p:nvSpPr>
          <p:cNvPr id="7" name="Title 1">
            <a:extLst>
              <a:ext uri="{FF2B5EF4-FFF2-40B4-BE49-F238E27FC236}">
                <a16:creationId xmlns:a16="http://schemas.microsoft.com/office/drawing/2014/main" id="{07830C1A-9A0D-5F3E-DC9B-F1D782A6F04E}"/>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0F62BE-7D7F-33A4-72F5-539812FD44DA}"/>
                  </a:ext>
                </a:extLst>
              </p:cNvPr>
              <p:cNvSpPr txBox="1"/>
              <p:nvPr/>
            </p:nvSpPr>
            <p:spPr>
              <a:xfrm>
                <a:off x="5405283" y="2026116"/>
                <a:ext cx="6963698" cy="2416367"/>
              </a:xfrm>
              <a:prstGeom prst="rect">
                <a:avLst/>
              </a:prstGeom>
              <a:noFill/>
            </p:spPr>
            <p:txBody>
              <a:bodyPr wrap="square" rtlCol="0">
                <a:spAutoFit/>
              </a:bodyPr>
              <a:lstStyle/>
              <a:p>
                <a:pPr marL="457200" marR="0">
                  <a:lnSpc>
                    <a:spcPct val="107000"/>
                  </a:lnSpc>
                  <a:spcBef>
                    <a:spcPts val="0"/>
                  </a:spcBef>
                  <a:spcAft>
                    <a:spcPts val="0"/>
                  </a:spcAft>
                </a:pPr>
                <a:r>
                  <a:rPr lang="en-US" sz="2200" dirty="0">
                    <a:latin typeface="Avenir Next LT Pro" panose="020B0504020202020204" pitchFamily="34" charset="0"/>
                  </a:rPr>
                  <a:t>Observed variables</a:t>
                </a:r>
                <a:r>
                  <a:rPr lang="en-US" sz="2400" dirty="0">
                    <a:latin typeface="Avenir Next LT Pro" panose="020B0504020202020204" pitchFamily="34" charset="0"/>
                  </a:rPr>
                  <a:t> </a:t>
                </a:r>
                <a:r>
                  <a:rPr lang="en-US" sz="2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2100" b="1" i="1">
                        <a:effectLst/>
                        <a:latin typeface="Cambria Math" panose="02040503050406030204" pitchFamily="18" charset="0"/>
                        <a:ea typeface="Calibri" panose="020F0502020204030204" pitchFamily="34" charset="0"/>
                        <a:cs typeface="Times New Roman" panose="02020603050405020304" pitchFamily="18" charset="0"/>
                      </a:rPr>
                      <m:t>𝑿</m:t>
                    </m:r>
                    <m:r>
                      <a:rPr lang="en-US" sz="2100" i="1">
                        <a:effectLst/>
                        <a:latin typeface="Cambria Math" panose="02040503050406030204" pitchFamily="18" charset="0"/>
                        <a:ea typeface="Calibri" panose="020F0502020204030204" pitchFamily="34" charset="0"/>
                        <a:cs typeface="Times New Roman" panose="02020603050405020304" pitchFamily="18" charset="0"/>
                      </a:rPr>
                      <m:t>,</m:t>
                    </m:r>
                    <m:r>
                      <a:rPr lang="en-US" sz="2100" i="1">
                        <a:effectLst/>
                        <a:latin typeface="Cambria Math" panose="02040503050406030204" pitchFamily="18" charset="0"/>
                        <a:ea typeface="Calibri" panose="020F0502020204030204" pitchFamily="34" charset="0"/>
                        <a:cs typeface="Times New Roman" panose="02020603050405020304" pitchFamily="18" charset="0"/>
                      </a:rPr>
                      <m:t>𝑌</m:t>
                    </m:r>
                  </m:oMath>
                </a14:m>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200" dirty="0">
                    <a:effectLst/>
                    <a:latin typeface="Avenir Next LT Pro" panose="020B0504020202020204" pitchFamily="34" charset="0"/>
                    <a:ea typeface="Calibri" panose="020F0502020204030204" pitchFamily="34" charset="0"/>
                    <a:cs typeface="Times New Roman" panose="02020603050405020304" pitchFamily="18" charset="0"/>
                  </a:rPr>
                  <a:t>Causal features </a:t>
                </a:r>
                <a14:m>
                  <m:oMath xmlns:m="http://schemas.openxmlformats.org/officeDocument/2006/math">
                    <m:r>
                      <a:rPr lang="en-US" sz="21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1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200" dirty="0">
                    <a:latin typeface="Avenir Next LT Pro" panose="020B0504020202020204" pitchFamily="34" charset="0"/>
                  </a:rPr>
                  <a:t>Attributes </a:t>
                </a:r>
                <a:r>
                  <a:rPr lang="en-US" sz="22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100" b="1" i="1">
                            <a:latin typeface="Cambria Math" panose="02040503050406030204" pitchFamily="18" charset="0"/>
                          </a:rPr>
                        </m:ctrlPr>
                      </m:sSubPr>
                      <m:e>
                        <m:r>
                          <a:rPr lang="en-US" sz="2100" b="1" i="1">
                            <a:latin typeface="Cambria Math" panose="02040503050406030204" pitchFamily="18" charset="0"/>
                          </a:rPr>
                          <m:t>𝑨</m:t>
                        </m:r>
                      </m:e>
                      <m:sub>
                        <m:r>
                          <a:rPr lang="en-US" sz="2100" b="1" i="1">
                            <a:latin typeface="Cambria Math" panose="02040503050406030204" pitchFamily="18" charset="0"/>
                          </a:rPr>
                          <m:t>𝒊𝒏𝒅</m:t>
                        </m:r>
                      </m:sub>
                    </m:sSub>
                    <m:r>
                      <a:rPr lang="en-US" sz="2100" b="0" i="1" smtClean="0">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𝑨</m:t>
                        </m:r>
                      </m:e>
                      <m:sub>
                        <m:bar>
                          <m:barPr>
                            <m:pos m:val="top"/>
                            <m:ctrlPr>
                              <a:rPr lang="en-US" sz="2100" b="1" i="1">
                                <a:latin typeface="Cambria Math" panose="02040503050406030204" pitchFamily="18" charset="0"/>
                              </a:rPr>
                            </m:ctrlPr>
                          </m:barPr>
                          <m:e>
                            <m:r>
                              <a:rPr lang="en-US" sz="2100" b="1" i="1">
                                <a:latin typeface="Cambria Math" panose="02040503050406030204" pitchFamily="18" charset="0"/>
                              </a:rPr>
                              <m:t>𝒊𝒏𝒅</m:t>
                            </m:r>
                          </m:e>
                        </m:bar>
                      </m:sub>
                    </m:sSub>
                    <m:r>
                      <a:rPr lang="en-US" sz="2100" b="0" i="1" smtClean="0">
                        <a:latin typeface="Cambria Math" panose="02040503050406030204" pitchFamily="18" charset="0"/>
                      </a:rPr>
                      <m:t>, </m:t>
                    </m:r>
                    <m:r>
                      <a:rPr lang="en-US" sz="2100" i="1">
                        <a:latin typeface="Cambria Math" panose="02040503050406030204" pitchFamily="18" charset="0"/>
                      </a:rPr>
                      <m:t>𝐸</m:t>
                    </m:r>
                  </m:oMath>
                </a14:m>
                <a:r>
                  <a:rPr lang="en-US" sz="2100" dirty="0"/>
                  <a:t> </a:t>
                </a:r>
                <a:r>
                  <a:rPr lang="en-US" sz="2200" dirty="0">
                    <a:latin typeface="Avenir Next LT Pro" panose="020B0504020202020204" pitchFamily="34" charset="0"/>
                  </a:rPr>
                  <a:t>st</a:t>
                </a:r>
                <a14:m>
                  <m:oMath xmlns:m="http://schemas.openxmlformats.org/officeDocument/2006/math">
                    <m:sSub>
                      <m:sSubPr>
                        <m:ctrlPr>
                          <a:rPr lang="en-US" sz="2100" b="1" i="1">
                            <a:latin typeface="Cambria Math" panose="02040503050406030204" pitchFamily="18" charset="0"/>
                          </a:rPr>
                        </m:ctrlPr>
                      </m:sSubPr>
                      <m:e>
                        <m:r>
                          <a:rPr lang="en-US" sz="2100" b="1" i="1" smtClean="0">
                            <a:latin typeface="Cambria Math" panose="02040503050406030204" pitchFamily="18" charset="0"/>
                          </a:rPr>
                          <m:t>   </m:t>
                        </m:r>
                        <m:r>
                          <a:rPr lang="en-US" sz="2100" b="1" i="1">
                            <a:latin typeface="Cambria Math" panose="02040503050406030204" pitchFamily="18" charset="0"/>
                          </a:rPr>
                          <m:t>𝑨</m:t>
                        </m:r>
                      </m:e>
                      <m:sub>
                        <m:r>
                          <a:rPr lang="en-US" sz="2100" b="1" i="1">
                            <a:latin typeface="Cambria Math" panose="02040503050406030204" pitchFamily="18" charset="0"/>
                          </a:rPr>
                          <m:t>𝒊𝒏𝒅</m:t>
                        </m:r>
                      </m:sub>
                    </m:sSub>
                    <m:r>
                      <a:rPr lang="en-US" sz="2100" b="0" i="0" smtClean="0">
                        <a:latin typeface="Cambria Math" panose="02040503050406030204" pitchFamily="18" charset="0"/>
                      </a:rPr>
                      <m:t> </m:t>
                    </m:r>
                    <m:r>
                      <a:rPr lang="en-US" sz="2100" smtClean="0">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𝑨</m:t>
                        </m:r>
                      </m:e>
                      <m:sub>
                        <m:bar>
                          <m:barPr>
                            <m:pos m:val="top"/>
                            <m:ctrlPr>
                              <a:rPr lang="en-US" sz="2100" b="1" i="1">
                                <a:latin typeface="Cambria Math" panose="02040503050406030204" pitchFamily="18" charset="0"/>
                              </a:rPr>
                            </m:ctrlPr>
                          </m:barPr>
                          <m:e>
                            <m:r>
                              <a:rPr lang="en-US" sz="2100" b="1" i="1">
                                <a:latin typeface="Cambria Math" panose="02040503050406030204" pitchFamily="18" charset="0"/>
                              </a:rPr>
                              <m:t>𝒊𝒏𝒅</m:t>
                            </m:r>
                          </m:e>
                        </m:bar>
                      </m:sub>
                    </m:sSub>
                    <m:r>
                      <a:rPr lang="en-US" sz="2100" b="0" i="0" smtClean="0">
                        <a:latin typeface="Cambria Math" panose="02040503050406030204" pitchFamily="18" charset="0"/>
                      </a:rPr>
                      <m:t> </m:t>
                    </m:r>
                    <m:r>
                      <a:rPr lang="en-US" sz="2100">
                        <a:latin typeface="Cambria Math" panose="02040503050406030204" pitchFamily="18" charset="0"/>
                      </a:rPr>
                      <m:t>∪</m:t>
                    </m:r>
                    <m:r>
                      <a:rPr lang="en-US" sz="2100" i="1">
                        <a:latin typeface="Cambria Math" panose="02040503050406030204" pitchFamily="18" charset="0"/>
                      </a:rPr>
                      <m:t> </m:t>
                    </m:r>
                    <m:r>
                      <m:rPr>
                        <m:lit/>
                      </m:rPr>
                      <a:rPr lang="en-US" sz="2100" i="1">
                        <a:latin typeface="Cambria Math" panose="02040503050406030204" pitchFamily="18" charset="0"/>
                      </a:rPr>
                      <m:t>{</m:t>
                    </m:r>
                    <m:r>
                      <a:rPr lang="en-US" sz="2100" i="1">
                        <a:latin typeface="Cambria Math" panose="02040503050406030204" pitchFamily="18" charset="0"/>
                      </a:rPr>
                      <m:t>𝐸</m:t>
                    </m:r>
                    <m:r>
                      <m:rPr>
                        <m:lit/>
                      </m:rPr>
                      <a:rPr lang="en-US" sz="2100" i="1">
                        <a:latin typeface="Cambria Math" panose="02040503050406030204" pitchFamily="18" charset="0"/>
                      </a:rPr>
                      <m:t>}</m:t>
                    </m:r>
                    <m:r>
                      <a:rPr lang="en-US" sz="2100" i="1">
                        <a:latin typeface="Cambria Math" panose="02040503050406030204" pitchFamily="18" charset="0"/>
                      </a:rPr>
                      <m:t>=</m:t>
                    </m:r>
                    <m:r>
                      <a:rPr lang="en-US" sz="2100" b="1" i="1">
                        <a:latin typeface="Cambria Math" panose="02040503050406030204" pitchFamily="18" charset="0"/>
                      </a:rPr>
                      <m:t>𝑨</m:t>
                    </m:r>
                  </m:oMath>
                </a14:m>
                <a:endParaRPr lang="en-US" sz="2100" b="1" dirty="0"/>
              </a:p>
              <a:p>
                <a:pPr marL="457200">
                  <a:lnSpc>
                    <a:spcPct val="107000"/>
                  </a:lnSpc>
                </a:pPr>
                <a:endParaRPr lang="en-US" sz="2200" dirty="0"/>
              </a:p>
              <a:p>
                <a:pPr marL="45720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i="1" dirty="0">
                    <a:latin typeface="Avenir Next LT Pro" panose="020B0504020202020204" pitchFamily="34" charset="0"/>
                  </a:rPr>
                  <a:t>      </a:t>
                </a:r>
              </a:p>
            </p:txBody>
          </p:sp>
        </mc:Choice>
        <mc:Fallback xmlns="">
          <p:sp>
            <p:nvSpPr>
              <p:cNvPr id="11" name="TextBox 10">
                <a:extLst>
                  <a:ext uri="{FF2B5EF4-FFF2-40B4-BE49-F238E27FC236}">
                    <a16:creationId xmlns:a16="http://schemas.microsoft.com/office/drawing/2014/main" id="{840F62BE-7D7F-33A4-72F5-539812FD44DA}"/>
                  </a:ext>
                </a:extLst>
              </p:cNvPr>
              <p:cNvSpPr txBox="1">
                <a:spLocks noRot="1" noChangeAspect="1" noMove="1" noResize="1" noEditPoints="1" noAdjustHandles="1" noChangeArrowheads="1" noChangeShapeType="1" noTextEdit="1"/>
              </p:cNvSpPr>
              <p:nvPr/>
            </p:nvSpPr>
            <p:spPr>
              <a:xfrm>
                <a:off x="5405283" y="2026116"/>
                <a:ext cx="6963698" cy="2416367"/>
              </a:xfrm>
              <a:prstGeom prst="rect">
                <a:avLst/>
              </a:prstGeom>
              <a:blipFill>
                <a:blip r:embed="rId4"/>
                <a:stretch>
                  <a:fillRect t="-252"/>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7A44B534-5F14-03D4-6D6E-1F631534CD27}"/>
              </a:ext>
            </a:extLst>
          </p:cNvPr>
          <p:cNvSpPr/>
          <p:nvPr/>
        </p:nvSpPr>
        <p:spPr>
          <a:xfrm>
            <a:off x="4067610" y="4337654"/>
            <a:ext cx="649169" cy="642256"/>
          </a:xfrm>
          <a:prstGeom prst="ellipse">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603F110-0F76-C793-F4A7-3E86352545B4}"/>
              </a:ext>
            </a:extLst>
          </p:cNvPr>
          <p:cNvSpPr/>
          <p:nvPr/>
        </p:nvSpPr>
        <p:spPr>
          <a:xfrm>
            <a:off x="4067609" y="3414992"/>
            <a:ext cx="649169" cy="642256"/>
          </a:xfrm>
          <a:prstGeom prst="ellipse">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34B63D8-463F-B86C-81A7-1BAC0C8144DD}"/>
              </a:ext>
            </a:extLst>
          </p:cNvPr>
          <p:cNvSpPr/>
          <p:nvPr/>
        </p:nvSpPr>
        <p:spPr>
          <a:xfrm>
            <a:off x="5080697" y="3870508"/>
            <a:ext cx="649169" cy="642256"/>
          </a:xfrm>
          <a:prstGeom prst="ellipse">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782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6501582" cy="430887"/>
          </a:xfrm>
          <a:prstGeom prst="rect">
            <a:avLst/>
          </a:prstGeom>
          <a:noFill/>
        </p:spPr>
        <p:txBody>
          <a:bodyPr wrap="square" rtlCol="0">
            <a:spAutoFit/>
          </a:bodyPr>
          <a:lstStyle/>
          <a:p>
            <a:r>
              <a:rPr lang="en-US" sz="2200" dirty="0">
                <a:latin typeface="Avenir Next LT Pro" panose="020B0504020202020204" pitchFamily="34" charset="0"/>
              </a:rPr>
              <a:t>Causal DAG to specify multi-attribute shifts</a:t>
            </a:r>
          </a:p>
        </p:txBody>
      </p:sp>
      <p:sp>
        <p:nvSpPr>
          <p:cNvPr id="7" name="Title 1">
            <a:extLst>
              <a:ext uri="{FF2B5EF4-FFF2-40B4-BE49-F238E27FC236}">
                <a16:creationId xmlns:a16="http://schemas.microsoft.com/office/drawing/2014/main" id="{07830C1A-9A0D-5F3E-DC9B-F1D782A6F04E}"/>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0F62BE-7D7F-33A4-72F5-539812FD44DA}"/>
                  </a:ext>
                </a:extLst>
              </p:cNvPr>
              <p:cNvSpPr txBox="1"/>
              <p:nvPr/>
            </p:nvSpPr>
            <p:spPr>
              <a:xfrm>
                <a:off x="5405283" y="2026116"/>
                <a:ext cx="6963698" cy="2383473"/>
              </a:xfrm>
              <a:prstGeom prst="rect">
                <a:avLst/>
              </a:prstGeom>
              <a:noFill/>
            </p:spPr>
            <p:txBody>
              <a:bodyPr wrap="square" rtlCol="0">
                <a:spAutoFit/>
              </a:bodyPr>
              <a:lstStyle/>
              <a:p>
                <a:pPr marL="457200" marR="0">
                  <a:lnSpc>
                    <a:spcPct val="107000"/>
                  </a:lnSpc>
                  <a:spcBef>
                    <a:spcPts val="0"/>
                  </a:spcBef>
                  <a:spcAft>
                    <a:spcPts val="0"/>
                  </a:spcAft>
                </a:pPr>
                <a:r>
                  <a:rPr lang="en-US" sz="2200" dirty="0">
                    <a:latin typeface="Avenir Next LT Pro" panose="020B0504020202020204" pitchFamily="34" charset="0"/>
                  </a:rPr>
                  <a:t>Observed variables</a:t>
                </a:r>
                <a:r>
                  <a:rPr lang="en-US" sz="2400" dirty="0">
                    <a:latin typeface="Avenir Next LT Pro" panose="020B0504020202020204" pitchFamily="34" charset="0"/>
                  </a:rPr>
                  <a:t> </a:t>
                </a:r>
                <a:r>
                  <a:rPr lang="en-US" sz="2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2100" b="1" i="1">
                        <a:effectLst/>
                        <a:latin typeface="Cambria Math" panose="02040503050406030204" pitchFamily="18" charset="0"/>
                        <a:ea typeface="Calibri" panose="020F0502020204030204" pitchFamily="34" charset="0"/>
                        <a:cs typeface="Times New Roman" panose="02020603050405020304" pitchFamily="18" charset="0"/>
                      </a:rPr>
                      <m:t>𝑿</m:t>
                    </m:r>
                    <m:r>
                      <a:rPr lang="en-US" sz="2100" i="1">
                        <a:effectLst/>
                        <a:latin typeface="Cambria Math" panose="02040503050406030204" pitchFamily="18" charset="0"/>
                        <a:ea typeface="Calibri" panose="020F0502020204030204" pitchFamily="34" charset="0"/>
                        <a:cs typeface="Times New Roman" panose="02020603050405020304" pitchFamily="18" charset="0"/>
                      </a:rPr>
                      <m:t>,</m:t>
                    </m:r>
                    <m:r>
                      <a:rPr lang="en-US" sz="2100" i="1">
                        <a:effectLst/>
                        <a:latin typeface="Cambria Math" panose="02040503050406030204" pitchFamily="18" charset="0"/>
                        <a:ea typeface="Calibri" panose="020F0502020204030204" pitchFamily="34" charset="0"/>
                        <a:cs typeface="Times New Roman" panose="02020603050405020304" pitchFamily="18" charset="0"/>
                      </a:rPr>
                      <m:t>𝑌</m:t>
                    </m:r>
                  </m:oMath>
                </a14:m>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200" dirty="0">
                    <a:latin typeface="Avenir Next LT Pro" panose="020B0504020202020204" pitchFamily="34" charset="0"/>
                    <a:ea typeface="Calibri" panose="020F0502020204030204" pitchFamily="34" charset="0"/>
                    <a:cs typeface="Times New Roman" panose="02020603050405020304" pitchFamily="18" charset="0"/>
                  </a:rPr>
                  <a:t>Causal features </a:t>
                </a:r>
                <a14:m>
                  <m:oMath xmlns:m="http://schemas.openxmlformats.org/officeDocument/2006/math">
                    <m:r>
                      <a:rPr lang="en-US" sz="2100" b="1" i="1">
                        <a:latin typeface="Cambria Math" panose="02040503050406030204" pitchFamily="18" charset="0"/>
                        <a:ea typeface="Calibri" panose="020F0502020204030204" pitchFamily="34" charset="0"/>
                        <a:cs typeface="Times New Roman" panose="02020603050405020304" pitchFamily="18" charset="0"/>
                      </a:rPr>
                      <m:t>𝑿</m:t>
                    </m:r>
                    <m:r>
                      <a:rPr lang="en-US" sz="2100" b="1" i="1" baseline="-25000">
                        <a:latin typeface="Cambria Math" panose="02040503050406030204" pitchFamily="18" charset="0"/>
                        <a:ea typeface="Calibri" panose="020F0502020204030204" pitchFamily="34" charset="0"/>
                        <a:cs typeface="Times New Roman" panose="02020603050405020304" pitchFamily="18" charset="0"/>
                      </a:rPr>
                      <m:t>𝒄</m:t>
                    </m:r>
                  </m:oMath>
                </a14:m>
                <a:endParaRPr lang="en-US" sz="2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200" dirty="0">
                    <a:latin typeface="Avenir Next LT Pro" panose="020B0504020202020204" pitchFamily="34" charset="0"/>
                  </a:rPr>
                  <a:t>Attributes </a:t>
                </a:r>
                <a:r>
                  <a:rPr lang="en-US" sz="22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100" b="1" i="1">
                            <a:latin typeface="Cambria Math" panose="02040503050406030204" pitchFamily="18" charset="0"/>
                          </a:rPr>
                        </m:ctrlPr>
                      </m:sSubPr>
                      <m:e>
                        <m:r>
                          <a:rPr lang="en-US" sz="2100" b="1" i="1">
                            <a:latin typeface="Cambria Math" panose="02040503050406030204" pitchFamily="18" charset="0"/>
                          </a:rPr>
                          <m:t>𝑨</m:t>
                        </m:r>
                      </m:e>
                      <m:sub>
                        <m:r>
                          <a:rPr lang="en-US" sz="2100" b="1" i="1">
                            <a:latin typeface="Cambria Math" panose="02040503050406030204" pitchFamily="18" charset="0"/>
                          </a:rPr>
                          <m:t>𝒊𝒏𝒅</m:t>
                        </m:r>
                      </m:sub>
                    </m:sSub>
                    <m:r>
                      <a:rPr lang="en-US" sz="2100" b="0" i="1" smtClean="0">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𝑨</m:t>
                        </m:r>
                      </m:e>
                      <m:sub>
                        <m:bar>
                          <m:barPr>
                            <m:pos m:val="top"/>
                            <m:ctrlPr>
                              <a:rPr lang="en-US" sz="2100" b="1" i="1">
                                <a:latin typeface="Cambria Math" panose="02040503050406030204" pitchFamily="18" charset="0"/>
                              </a:rPr>
                            </m:ctrlPr>
                          </m:barPr>
                          <m:e>
                            <m:r>
                              <a:rPr lang="en-US" sz="2100" b="1" i="1">
                                <a:latin typeface="Cambria Math" panose="02040503050406030204" pitchFamily="18" charset="0"/>
                              </a:rPr>
                              <m:t>𝒊𝒏𝒅</m:t>
                            </m:r>
                          </m:e>
                        </m:bar>
                      </m:sub>
                    </m:sSub>
                    <m:r>
                      <a:rPr lang="en-US" sz="2100" b="0" i="1" smtClean="0">
                        <a:latin typeface="Cambria Math" panose="02040503050406030204" pitchFamily="18" charset="0"/>
                      </a:rPr>
                      <m:t>, </m:t>
                    </m:r>
                    <m:r>
                      <a:rPr lang="en-US" sz="2100" i="1">
                        <a:latin typeface="Cambria Math" panose="02040503050406030204" pitchFamily="18" charset="0"/>
                      </a:rPr>
                      <m:t>𝐸</m:t>
                    </m:r>
                  </m:oMath>
                </a14:m>
                <a:r>
                  <a:rPr lang="en-US" sz="2100" dirty="0"/>
                  <a:t> </a:t>
                </a:r>
                <a:r>
                  <a:rPr lang="en-US" sz="2200" dirty="0">
                    <a:latin typeface="Avenir Next LT Pro" panose="020B0504020202020204" pitchFamily="34" charset="0"/>
                  </a:rPr>
                  <a:t>st</a:t>
                </a:r>
                <a14:m>
                  <m:oMath xmlns:m="http://schemas.openxmlformats.org/officeDocument/2006/math">
                    <m:sSub>
                      <m:sSubPr>
                        <m:ctrlPr>
                          <a:rPr lang="en-US" sz="2100" b="1" i="1">
                            <a:latin typeface="Cambria Math" panose="02040503050406030204" pitchFamily="18" charset="0"/>
                          </a:rPr>
                        </m:ctrlPr>
                      </m:sSubPr>
                      <m:e>
                        <m:r>
                          <a:rPr lang="en-US" sz="2100" b="1" i="1" smtClean="0">
                            <a:latin typeface="Cambria Math" panose="02040503050406030204" pitchFamily="18" charset="0"/>
                          </a:rPr>
                          <m:t>   </m:t>
                        </m:r>
                        <m:r>
                          <a:rPr lang="en-US" sz="2100" b="1" i="1">
                            <a:latin typeface="Cambria Math" panose="02040503050406030204" pitchFamily="18" charset="0"/>
                          </a:rPr>
                          <m:t>𝑨</m:t>
                        </m:r>
                      </m:e>
                      <m:sub>
                        <m:r>
                          <a:rPr lang="en-US" sz="2100" b="1" i="1">
                            <a:latin typeface="Cambria Math" panose="02040503050406030204" pitchFamily="18" charset="0"/>
                          </a:rPr>
                          <m:t>𝒊𝒏𝒅</m:t>
                        </m:r>
                      </m:sub>
                    </m:sSub>
                    <m:r>
                      <a:rPr lang="en-US" sz="2100" b="0" i="0" smtClean="0">
                        <a:latin typeface="Cambria Math" panose="02040503050406030204" pitchFamily="18" charset="0"/>
                      </a:rPr>
                      <m:t> </m:t>
                    </m:r>
                    <m:r>
                      <a:rPr lang="en-US" sz="2100" smtClean="0">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𝑨</m:t>
                        </m:r>
                      </m:e>
                      <m:sub>
                        <m:bar>
                          <m:barPr>
                            <m:pos m:val="top"/>
                            <m:ctrlPr>
                              <a:rPr lang="en-US" sz="2100" b="1" i="1">
                                <a:latin typeface="Cambria Math" panose="02040503050406030204" pitchFamily="18" charset="0"/>
                              </a:rPr>
                            </m:ctrlPr>
                          </m:barPr>
                          <m:e>
                            <m:r>
                              <a:rPr lang="en-US" sz="2100" b="1" i="1">
                                <a:latin typeface="Cambria Math" panose="02040503050406030204" pitchFamily="18" charset="0"/>
                              </a:rPr>
                              <m:t>𝒊𝒏𝒅</m:t>
                            </m:r>
                          </m:e>
                        </m:bar>
                      </m:sub>
                    </m:sSub>
                    <m:r>
                      <a:rPr lang="en-US" sz="2100" b="0" i="0" smtClean="0">
                        <a:latin typeface="Cambria Math" panose="02040503050406030204" pitchFamily="18" charset="0"/>
                      </a:rPr>
                      <m:t> </m:t>
                    </m:r>
                    <m:r>
                      <a:rPr lang="en-US" sz="2100">
                        <a:latin typeface="Cambria Math" panose="02040503050406030204" pitchFamily="18" charset="0"/>
                      </a:rPr>
                      <m:t>∪</m:t>
                    </m:r>
                    <m:r>
                      <a:rPr lang="en-US" sz="2100" i="1">
                        <a:latin typeface="Cambria Math" panose="02040503050406030204" pitchFamily="18" charset="0"/>
                      </a:rPr>
                      <m:t> </m:t>
                    </m:r>
                    <m:r>
                      <m:rPr>
                        <m:lit/>
                      </m:rPr>
                      <a:rPr lang="en-US" sz="2100" i="1">
                        <a:latin typeface="Cambria Math" panose="02040503050406030204" pitchFamily="18" charset="0"/>
                      </a:rPr>
                      <m:t>{</m:t>
                    </m:r>
                    <m:r>
                      <a:rPr lang="en-US" sz="2100" i="1">
                        <a:latin typeface="Cambria Math" panose="02040503050406030204" pitchFamily="18" charset="0"/>
                      </a:rPr>
                      <m:t>𝐸</m:t>
                    </m:r>
                    <m:r>
                      <m:rPr>
                        <m:lit/>
                      </m:rPr>
                      <a:rPr lang="en-US" sz="2100" i="1">
                        <a:latin typeface="Cambria Math" panose="02040503050406030204" pitchFamily="18" charset="0"/>
                      </a:rPr>
                      <m:t>}</m:t>
                    </m:r>
                    <m:r>
                      <a:rPr lang="en-US" sz="2100" i="1">
                        <a:latin typeface="Cambria Math" panose="02040503050406030204" pitchFamily="18" charset="0"/>
                      </a:rPr>
                      <m:t>=</m:t>
                    </m:r>
                    <m:r>
                      <a:rPr lang="en-US" sz="2100" b="1" i="1">
                        <a:latin typeface="Cambria Math" panose="02040503050406030204" pitchFamily="18" charset="0"/>
                      </a:rPr>
                      <m:t>𝑨</m:t>
                    </m:r>
                  </m:oMath>
                </a14:m>
                <a:endParaRPr lang="en-US" sz="2100" b="1" dirty="0"/>
              </a:p>
              <a:p>
                <a:pPr marL="457200">
                  <a:lnSpc>
                    <a:spcPct val="107000"/>
                  </a:lnSpc>
                </a:pPr>
                <a:endParaRPr lang="en-US" sz="2200" dirty="0"/>
              </a:p>
              <a:p>
                <a:pPr marL="45720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i="1" dirty="0">
                    <a:latin typeface="Avenir Next LT Pro" panose="020B0504020202020204" pitchFamily="34" charset="0"/>
                  </a:rPr>
                  <a:t>      </a:t>
                </a:r>
              </a:p>
            </p:txBody>
          </p:sp>
        </mc:Choice>
        <mc:Fallback xmlns="">
          <p:sp>
            <p:nvSpPr>
              <p:cNvPr id="11" name="TextBox 10">
                <a:extLst>
                  <a:ext uri="{FF2B5EF4-FFF2-40B4-BE49-F238E27FC236}">
                    <a16:creationId xmlns:a16="http://schemas.microsoft.com/office/drawing/2014/main" id="{840F62BE-7D7F-33A4-72F5-539812FD44DA}"/>
                  </a:ext>
                </a:extLst>
              </p:cNvPr>
              <p:cNvSpPr txBox="1">
                <a:spLocks noRot="1" noChangeAspect="1" noMove="1" noResize="1" noEditPoints="1" noAdjustHandles="1" noChangeArrowheads="1" noChangeShapeType="1" noTextEdit="1"/>
              </p:cNvSpPr>
              <p:nvPr/>
            </p:nvSpPr>
            <p:spPr>
              <a:xfrm>
                <a:off x="5405283" y="2026116"/>
                <a:ext cx="6963698" cy="2383473"/>
              </a:xfrm>
              <a:prstGeom prst="rect">
                <a:avLst/>
              </a:prstGeom>
              <a:blipFill>
                <a:blip r:embed="rId3"/>
                <a:stretch>
                  <a:fillRect t="-25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E6C45192-B252-8225-76C1-CB3EB3D4C0BC}"/>
              </a:ext>
            </a:extLst>
          </p:cNvPr>
          <p:cNvCxnSpPr>
            <a:cxnSpLocks/>
          </p:cNvCxnSpPr>
          <p:nvPr/>
        </p:nvCxnSpPr>
        <p:spPr>
          <a:xfrm flipV="1">
            <a:off x="7392318" y="3334083"/>
            <a:ext cx="267011" cy="4969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DAAFF7B-04BE-D2ED-A6E2-33AD370B3808}"/>
              </a:ext>
            </a:extLst>
          </p:cNvPr>
          <p:cNvSpPr txBox="1"/>
          <p:nvPr/>
        </p:nvSpPr>
        <p:spPr>
          <a:xfrm>
            <a:off x="6368844" y="3903816"/>
            <a:ext cx="1655233" cy="646331"/>
          </a:xfrm>
          <a:prstGeom prst="rect">
            <a:avLst/>
          </a:prstGeom>
          <a:noFill/>
        </p:spPr>
        <p:txBody>
          <a:bodyPr wrap="square" rtlCol="0">
            <a:spAutoFit/>
          </a:bodyPr>
          <a:lstStyle/>
          <a:p>
            <a:pPr algn="ctr"/>
            <a:r>
              <a:rPr lang="en-US" dirty="0">
                <a:solidFill>
                  <a:srgbClr val="C00000"/>
                </a:solidFill>
                <a:latin typeface="Avenir Next LT Pro" panose="020B0504020202020204" pitchFamily="34" charset="0"/>
              </a:rPr>
              <a:t>independent of label</a:t>
            </a:r>
          </a:p>
        </p:txBody>
      </p:sp>
      <p:cxnSp>
        <p:nvCxnSpPr>
          <p:cNvPr id="10" name="Straight Arrow Connector 9">
            <a:extLst>
              <a:ext uri="{FF2B5EF4-FFF2-40B4-BE49-F238E27FC236}">
                <a16:creationId xmlns:a16="http://schemas.microsoft.com/office/drawing/2014/main" id="{98092D77-421F-E0E6-1548-C13AD95B5673}"/>
              </a:ext>
            </a:extLst>
          </p:cNvPr>
          <p:cNvCxnSpPr>
            <a:cxnSpLocks/>
          </p:cNvCxnSpPr>
          <p:nvPr/>
        </p:nvCxnSpPr>
        <p:spPr>
          <a:xfrm flipH="1" flipV="1">
            <a:off x="8259098" y="3330308"/>
            <a:ext cx="256941" cy="4732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B78F56C-6AF0-9B42-B2AC-FE7A46EA29A0}"/>
              </a:ext>
            </a:extLst>
          </p:cNvPr>
          <p:cNvSpPr txBox="1"/>
          <p:nvPr/>
        </p:nvSpPr>
        <p:spPr>
          <a:xfrm>
            <a:off x="7863375" y="3909921"/>
            <a:ext cx="1505538" cy="646331"/>
          </a:xfrm>
          <a:prstGeom prst="rect">
            <a:avLst/>
          </a:prstGeom>
          <a:noFill/>
        </p:spPr>
        <p:txBody>
          <a:bodyPr wrap="square" rtlCol="0">
            <a:spAutoFit/>
          </a:bodyPr>
          <a:lstStyle/>
          <a:p>
            <a:pPr algn="ctr"/>
            <a:r>
              <a:rPr lang="en-US" dirty="0">
                <a:solidFill>
                  <a:srgbClr val="C00000"/>
                </a:solidFill>
                <a:latin typeface="Avenir Next LT Pro" panose="020B0504020202020204" pitchFamily="34" charset="0"/>
              </a:rPr>
              <a:t>correlated with label</a:t>
            </a:r>
          </a:p>
        </p:txBody>
      </p:sp>
      <p:cxnSp>
        <p:nvCxnSpPr>
          <p:cNvPr id="16" name="Straight Arrow Connector 15">
            <a:extLst>
              <a:ext uri="{FF2B5EF4-FFF2-40B4-BE49-F238E27FC236}">
                <a16:creationId xmlns:a16="http://schemas.microsoft.com/office/drawing/2014/main" id="{392BC974-91DA-AA25-1DFC-60FE3C262047}"/>
              </a:ext>
            </a:extLst>
          </p:cNvPr>
          <p:cNvCxnSpPr>
            <a:cxnSpLocks/>
          </p:cNvCxnSpPr>
          <p:nvPr/>
        </p:nvCxnSpPr>
        <p:spPr>
          <a:xfrm flipH="1" flipV="1">
            <a:off x="8808475" y="3293436"/>
            <a:ext cx="797641" cy="5101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C85B8C2-C64D-1527-9D99-21ADC8A3A7F5}"/>
              </a:ext>
            </a:extLst>
          </p:cNvPr>
          <p:cNvSpPr txBox="1"/>
          <p:nvPr/>
        </p:nvSpPr>
        <p:spPr>
          <a:xfrm>
            <a:off x="9236152" y="3880634"/>
            <a:ext cx="1505538" cy="646331"/>
          </a:xfrm>
          <a:prstGeom prst="rect">
            <a:avLst/>
          </a:prstGeom>
          <a:noFill/>
        </p:spPr>
        <p:txBody>
          <a:bodyPr wrap="square" rtlCol="0">
            <a:spAutoFit/>
          </a:bodyPr>
          <a:lstStyle/>
          <a:p>
            <a:pPr algn="ctr"/>
            <a:r>
              <a:rPr lang="en-US" dirty="0">
                <a:solidFill>
                  <a:srgbClr val="C00000"/>
                </a:solidFill>
                <a:latin typeface="Avenir Next LT Pro" panose="020B0504020202020204" pitchFamily="34" charset="0"/>
              </a:rPr>
              <a:t>domain attribute</a:t>
            </a:r>
          </a:p>
        </p:txBody>
      </p:sp>
      <p:pic>
        <p:nvPicPr>
          <p:cNvPr id="22" name="Picture 21">
            <a:extLst>
              <a:ext uri="{FF2B5EF4-FFF2-40B4-BE49-F238E27FC236}">
                <a16:creationId xmlns:a16="http://schemas.microsoft.com/office/drawing/2014/main" id="{B916237A-26D1-7ADF-97BE-41B240FEA643}"/>
              </a:ext>
            </a:extLst>
          </p:cNvPr>
          <p:cNvPicPr>
            <a:picLocks noChangeAspect="1"/>
          </p:cNvPicPr>
          <p:nvPr/>
        </p:nvPicPr>
        <p:blipFill rotWithShape="1">
          <a:blip r:embed="rId4"/>
          <a:srcRect t="1501" b="1270"/>
          <a:stretch/>
        </p:blipFill>
        <p:spPr>
          <a:xfrm>
            <a:off x="1569500" y="2241560"/>
            <a:ext cx="4359352" cy="2776993"/>
          </a:xfrm>
          <a:prstGeom prst="rect">
            <a:avLst/>
          </a:prstGeom>
        </p:spPr>
      </p:pic>
      <p:sp>
        <p:nvSpPr>
          <p:cNvPr id="26" name="Oval 25">
            <a:extLst>
              <a:ext uri="{FF2B5EF4-FFF2-40B4-BE49-F238E27FC236}">
                <a16:creationId xmlns:a16="http://schemas.microsoft.com/office/drawing/2014/main" id="{AB7507AB-53EB-8AFE-DC3A-03824B09466B}"/>
              </a:ext>
            </a:extLst>
          </p:cNvPr>
          <p:cNvSpPr/>
          <p:nvPr/>
        </p:nvSpPr>
        <p:spPr>
          <a:xfrm>
            <a:off x="4067610" y="4337654"/>
            <a:ext cx="649169" cy="642256"/>
          </a:xfrm>
          <a:prstGeom prst="ellipse">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B4DBCBC-C76A-0D57-021D-7A06B4555589}"/>
              </a:ext>
            </a:extLst>
          </p:cNvPr>
          <p:cNvSpPr/>
          <p:nvPr/>
        </p:nvSpPr>
        <p:spPr>
          <a:xfrm>
            <a:off x="4067609" y="3414992"/>
            <a:ext cx="649169" cy="642256"/>
          </a:xfrm>
          <a:prstGeom prst="ellipse">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07CC1B0-486D-9232-2B93-EA5B22FBF083}"/>
              </a:ext>
            </a:extLst>
          </p:cNvPr>
          <p:cNvSpPr/>
          <p:nvPr/>
        </p:nvSpPr>
        <p:spPr>
          <a:xfrm>
            <a:off x="5080697" y="3870508"/>
            <a:ext cx="649169" cy="642256"/>
          </a:xfrm>
          <a:prstGeom prst="ellipse">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EC4D81-762B-BC56-5BAC-8343FE10EF48}"/>
              </a:ext>
            </a:extLst>
          </p:cNvPr>
          <p:cNvSpPr txBox="1"/>
          <p:nvPr/>
        </p:nvSpPr>
        <p:spPr>
          <a:xfrm>
            <a:off x="3783494" y="2924104"/>
            <a:ext cx="1946372" cy="369332"/>
          </a:xfrm>
          <a:prstGeom prst="rect">
            <a:avLst/>
          </a:prstGeom>
          <a:noFill/>
        </p:spPr>
        <p:txBody>
          <a:bodyPr wrap="square" rtlCol="0">
            <a:spAutoFit/>
          </a:bodyPr>
          <a:lstStyle/>
          <a:p>
            <a:r>
              <a:rPr lang="en-US" dirty="0">
                <a:solidFill>
                  <a:schemeClr val="accent1"/>
                </a:solidFill>
              </a:rPr>
              <a:t>Correlation Shift</a:t>
            </a:r>
          </a:p>
        </p:txBody>
      </p:sp>
      <p:sp>
        <p:nvSpPr>
          <p:cNvPr id="9" name="TextBox 8">
            <a:extLst>
              <a:ext uri="{FF2B5EF4-FFF2-40B4-BE49-F238E27FC236}">
                <a16:creationId xmlns:a16="http://schemas.microsoft.com/office/drawing/2014/main" id="{77357717-6897-88B7-11DE-EDCBE8124FDC}"/>
              </a:ext>
            </a:extLst>
          </p:cNvPr>
          <p:cNvSpPr txBox="1"/>
          <p:nvPr/>
        </p:nvSpPr>
        <p:spPr>
          <a:xfrm>
            <a:off x="3727699" y="5025684"/>
            <a:ext cx="1946372" cy="369332"/>
          </a:xfrm>
          <a:prstGeom prst="rect">
            <a:avLst/>
          </a:prstGeom>
          <a:noFill/>
        </p:spPr>
        <p:txBody>
          <a:bodyPr wrap="square" rtlCol="0">
            <a:spAutoFit/>
          </a:bodyPr>
          <a:lstStyle/>
          <a:p>
            <a:r>
              <a:rPr lang="en-US" dirty="0">
                <a:solidFill>
                  <a:schemeClr val="accent1"/>
                </a:solidFill>
              </a:rPr>
              <a:t>Diversity Shift</a:t>
            </a:r>
          </a:p>
        </p:txBody>
      </p:sp>
    </p:spTree>
    <p:extLst>
      <p:ext uri="{BB962C8B-B14F-4D97-AF65-F5344CB8AC3E}">
        <p14:creationId xmlns:p14="http://schemas.microsoft.com/office/powerpoint/2010/main" val="1524922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4359352" cy="769441"/>
          </a:xfrm>
          <a:prstGeom prst="rect">
            <a:avLst/>
          </a:prstGeom>
          <a:noFill/>
        </p:spPr>
        <p:txBody>
          <a:bodyPr wrap="square" rtlCol="0">
            <a:spAutoFit/>
          </a:bodyPr>
          <a:lstStyle/>
          <a:p>
            <a:pPr algn="ctr"/>
            <a:r>
              <a:rPr lang="en-US" sz="2200" dirty="0">
                <a:latin typeface="Avenir Next LT Pro" panose="020B0504020202020204" pitchFamily="34" charset="0"/>
              </a:rPr>
              <a:t>Causal DAG to specify multi-attribute shifts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C3446D-1E95-CBD1-58D6-5B7E3519DC77}"/>
                  </a:ext>
                </a:extLst>
              </p:cNvPr>
              <p:cNvSpPr txBox="1"/>
              <p:nvPr/>
            </p:nvSpPr>
            <p:spPr>
              <a:xfrm>
                <a:off x="6007174" y="5401743"/>
                <a:ext cx="5934075" cy="462627"/>
              </a:xfrm>
              <a:prstGeom prst="rect">
                <a:avLst/>
              </a:prstGeom>
              <a:noFill/>
            </p:spPr>
            <p:txBody>
              <a:bodyPr wrap="square" rtlCol="0">
                <a:spAutoFit/>
              </a:bodyPr>
              <a:lstStyle/>
              <a:p>
                <a:pPr algn="ctr"/>
                <a:r>
                  <a:rPr lang="en-US" sz="2200" dirty="0">
                    <a:latin typeface="Avenir Next LT Pro" panose="020B0504020202020204" pitchFamily="34" charset="0"/>
                  </a:rPr>
                  <a:t>Different </a:t>
                </a:r>
                <a14:m>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2200"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200" b="1" i="1" smtClean="0">
                            <a:latin typeface="Cambria Math" panose="02040503050406030204" pitchFamily="18" charset="0"/>
                          </a:rPr>
                        </m:ctrlPr>
                      </m:sSubPr>
                      <m:e>
                        <m:r>
                          <a:rPr lang="en-US" sz="2200" b="1" i="1">
                            <a:latin typeface="Cambria Math" panose="02040503050406030204" pitchFamily="18" charset="0"/>
                          </a:rPr>
                          <m:t>𝑨</m:t>
                        </m:r>
                      </m:e>
                      <m:sub>
                        <m:bar>
                          <m:barPr>
                            <m:pos m:val="top"/>
                            <m:ctrlPr>
                              <a:rPr lang="en-US" sz="2200" b="1" i="1">
                                <a:latin typeface="Cambria Math" panose="02040503050406030204" pitchFamily="18" charset="0"/>
                              </a:rPr>
                            </m:ctrlPr>
                          </m:barPr>
                          <m:e>
                            <m:r>
                              <a:rPr lang="en-US" sz="2200" b="1" i="1">
                                <a:latin typeface="Cambria Math" panose="02040503050406030204" pitchFamily="18" charset="0"/>
                              </a:rPr>
                              <m:t>𝒊𝒏𝒅</m:t>
                            </m:r>
                          </m:e>
                        </m:bar>
                      </m:sub>
                    </m:sSub>
                    <m:r>
                      <a:rPr lang="en-US" sz="2200" b="1" i="1" smtClean="0">
                        <a:latin typeface="Cambria Math" panose="02040503050406030204" pitchFamily="18" charset="0"/>
                      </a:rPr>
                      <m:t> </m:t>
                    </m:r>
                  </m:oMath>
                </a14:m>
                <a:r>
                  <a:rPr lang="en-US" sz="2200" dirty="0">
                    <a:latin typeface="Avenir Next LT Pro" panose="020B0504020202020204" pitchFamily="34" charset="0"/>
                  </a:rPr>
                  <a:t>relationships</a:t>
                </a:r>
              </a:p>
            </p:txBody>
          </p:sp>
        </mc:Choice>
        <mc:Fallback xmlns="">
          <p:sp>
            <p:nvSpPr>
              <p:cNvPr id="20" name="TextBox 19">
                <a:extLst>
                  <a:ext uri="{FF2B5EF4-FFF2-40B4-BE49-F238E27FC236}">
                    <a16:creationId xmlns:a16="http://schemas.microsoft.com/office/drawing/2014/main" id="{15C3446D-1E95-CBD1-58D6-5B7E3519DC77}"/>
                  </a:ext>
                </a:extLst>
              </p:cNvPr>
              <p:cNvSpPr txBox="1">
                <a:spLocks noRot="1" noChangeAspect="1" noMove="1" noResize="1" noEditPoints="1" noAdjustHandles="1" noChangeArrowheads="1" noChangeShapeType="1" noTextEdit="1"/>
              </p:cNvSpPr>
              <p:nvPr/>
            </p:nvSpPr>
            <p:spPr>
              <a:xfrm>
                <a:off x="6007174" y="5401743"/>
                <a:ext cx="5934075" cy="462627"/>
              </a:xfrm>
              <a:prstGeom prst="rect">
                <a:avLst/>
              </a:prstGeom>
              <a:blipFill>
                <a:blip r:embed="rId4"/>
                <a:stretch>
                  <a:fillRect t="-7895" b="-21053"/>
                </a:stretch>
              </a:blipFill>
            </p:spPr>
            <p:txBody>
              <a:bodyPr/>
              <a:lstStyle/>
              <a:p>
                <a:r>
                  <a:rPr lang="en-US">
                    <a:noFill/>
                  </a:rPr>
                  <a:t> </a:t>
                </a:r>
              </a:p>
            </p:txBody>
          </p:sp>
        </mc:Fallback>
      </mc:AlternateContent>
      <p:cxnSp>
        <p:nvCxnSpPr>
          <p:cNvPr id="22" name="Connector: Curved 21">
            <a:extLst>
              <a:ext uri="{FF2B5EF4-FFF2-40B4-BE49-F238E27FC236}">
                <a16:creationId xmlns:a16="http://schemas.microsoft.com/office/drawing/2014/main" id="{6B1F2F19-A028-824E-F86A-2109FD6EA7E3}"/>
              </a:ext>
            </a:extLst>
          </p:cNvPr>
          <p:cNvCxnSpPr>
            <a:cxnSpLocks/>
          </p:cNvCxnSpPr>
          <p:nvPr/>
        </p:nvCxnSpPr>
        <p:spPr>
          <a:xfrm>
            <a:off x="4335751" y="3115340"/>
            <a:ext cx="4636128" cy="2286403"/>
          </a:xfrm>
          <a:prstGeom prst="curvedConnector2">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D5A8C65-51AC-92C7-69A1-115A68A5C06B}"/>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p:spTree>
    <p:extLst>
      <p:ext uri="{BB962C8B-B14F-4D97-AF65-F5344CB8AC3E}">
        <p14:creationId xmlns:p14="http://schemas.microsoft.com/office/powerpoint/2010/main" val="335605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DF52-6A61-5F2C-380C-8C9B4F187CCC}"/>
              </a:ext>
            </a:extLst>
          </p:cNvPr>
          <p:cNvSpPr>
            <a:spLocks noGrp="1"/>
          </p:cNvSpPr>
          <p:nvPr>
            <p:ph type="title"/>
          </p:nvPr>
        </p:nvSpPr>
        <p:spPr/>
        <p:txBody>
          <a:bodyPr/>
          <a:lstStyle/>
          <a:p>
            <a:r>
              <a:rPr lang="en-US" dirty="0"/>
              <a:t>But there’s an important class of problems about </a:t>
            </a:r>
            <a:r>
              <a:rPr lang="en-US" b="1" dirty="0"/>
              <a:t>decisions: what action should I take?</a:t>
            </a:r>
          </a:p>
        </p:txBody>
      </p:sp>
      <p:sp>
        <p:nvSpPr>
          <p:cNvPr id="4" name="TextBox 3">
            <a:extLst>
              <a:ext uri="{FF2B5EF4-FFF2-40B4-BE49-F238E27FC236}">
                <a16:creationId xmlns:a16="http://schemas.microsoft.com/office/drawing/2014/main" id="{23B4AC05-8282-038D-3625-672C772FA19B}"/>
              </a:ext>
            </a:extLst>
          </p:cNvPr>
          <p:cNvSpPr txBox="1"/>
          <p:nvPr/>
        </p:nvSpPr>
        <p:spPr>
          <a:xfrm>
            <a:off x="373107" y="3363888"/>
            <a:ext cx="6096000" cy="830997"/>
          </a:xfrm>
          <a:prstGeom prst="rect">
            <a:avLst/>
          </a:prstGeom>
          <a:noFill/>
        </p:spPr>
        <p:txBody>
          <a:bodyPr wrap="square">
            <a:spAutoFit/>
          </a:bodyPr>
          <a:lstStyle/>
          <a:p>
            <a:r>
              <a:rPr lang="en-US" sz="2400" dirty="0"/>
              <a:t>Which customers should we provide discounts to improve sales?</a:t>
            </a:r>
          </a:p>
        </p:txBody>
      </p:sp>
      <p:pic>
        <p:nvPicPr>
          <p:cNvPr id="5" name="Picture 4" descr="A group of people in a meeting&#10;&#10;Description automatically generated with medium confidence">
            <a:extLst>
              <a:ext uri="{FF2B5EF4-FFF2-40B4-BE49-F238E27FC236}">
                <a16:creationId xmlns:a16="http://schemas.microsoft.com/office/drawing/2014/main" id="{D8CDCF8D-5B38-654F-A442-792A113605F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35" r="8354" b="-2"/>
          <a:stretch/>
        </p:blipFill>
        <p:spPr>
          <a:xfrm>
            <a:off x="1613042" y="1610618"/>
            <a:ext cx="2866589" cy="1829288"/>
          </a:xfrm>
          <a:prstGeom prst="rect">
            <a:avLst/>
          </a:prstGeom>
        </p:spPr>
      </p:pic>
      <p:pic>
        <p:nvPicPr>
          <p:cNvPr id="6" name="Picture 5">
            <a:extLst>
              <a:ext uri="{FF2B5EF4-FFF2-40B4-BE49-F238E27FC236}">
                <a16:creationId xmlns:a16="http://schemas.microsoft.com/office/drawing/2014/main" id="{5E0253C4-FCEF-9552-95FA-78C5798D5F64}"/>
              </a:ext>
            </a:extLst>
          </p:cNvPr>
          <p:cNvPicPr>
            <a:picLocks noChangeAspect="1"/>
          </p:cNvPicPr>
          <p:nvPr/>
        </p:nvPicPr>
        <p:blipFill rotWithShape="1">
          <a:blip r:embed="rId4"/>
          <a:srcRect r="12874" b="29901"/>
          <a:stretch/>
        </p:blipFill>
        <p:spPr>
          <a:xfrm>
            <a:off x="7365700" y="1610618"/>
            <a:ext cx="3080565" cy="1827346"/>
          </a:xfrm>
          <a:prstGeom prst="rect">
            <a:avLst/>
          </a:prstGeom>
        </p:spPr>
      </p:pic>
      <p:sp>
        <p:nvSpPr>
          <p:cNvPr id="7" name="TextBox 6">
            <a:extLst>
              <a:ext uri="{FF2B5EF4-FFF2-40B4-BE49-F238E27FC236}">
                <a16:creationId xmlns:a16="http://schemas.microsoft.com/office/drawing/2014/main" id="{0C3C629A-F302-C134-61BC-0708D00A05B5}"/>
              </a:ext>
            </a:extLst>
          </p:cNvPr>
          <p:cNvSpPr txBox="1"/>
          <p:nvPr/>
        </p:nvSpPr>
        <p:spPr>
          <a:xfrm>
            <a:off x="6390155" y="5978151"/>
            <a:ext cx="6095170" cy="1107996"/>
          </a:xfrm>
          <a:prstGeom prst="rect">
            <a:avLst/>
          </a:prstGeom>
          <a:noFill/>
        </p:spPr>
        <p:txBody>
          <a:bodyPr wrap="square">
            <a:spAutoFit/>
          </a:bodyPr>
          <a:lstStyle/>
          <a:p>
            <a:r>
              <a:rPr lang="en-US" sz="2400"/>
              <a:t>Would this government regulation lead to a decrease in air pollution?</a:t>
            </a:r>
          </a:p>
          <a:p>
            <a:endParaRPr lang="en-US" sz="1800"/>
          </a:p>
        </p:txBody>
      </p:sp>
      <p:sp>
        <p:nvSpPr>
          <p:cNvPr id="8" name="TextBox 7">
            <a:extLst>
              <a:ext uri="{FF2B5EF4-FFF2-40B4-BE49-F238E27FC236}">
                <a16:creationId xmlns:a16="http://schemas.microsoft.com/office/drawing/2014/main" id="{8C8E98EC-8056-7C75-4129-289673FDB57D}"/>
              </a:ext>
            </a:extLst>
          </p:cNvPr>
          <p:cNvSpPr txBox="1"/>
          <p:nvPr/>
        </p:nvSpPr>
        <p:spPr>
          <a:xfrm>
            <a:off x="6683188" y="3363888"/>
            <a:ext cx="6096000" cy="830997"/>
          </a:xfrm>
          <a:prstGeom prst="rect">
            <a:avLst/>
          </a:prstGeom>
          <a:noFill/>
        </p:spPr>
        <p:txBody>
          <a:bodyPr wrap="square">
            <a:spAutoFit/>
          </a:bodyPr>
          <a:lstStyle/>
          <a:p>
            <a:r>
              <a:rPr lang="en-US" sz="2400"/>
              <a:t>Which treatment will have the best improvement for a patient?</a:t>
            </a:r>
          </a:p>
        </p:txBody>
      </p:sp>
      <p:sp>
        <p:nvSpPr>
          <p:cNvPr id="9" name="TextBox 8">
            <a:extLst>
              <a:ext uri="{FF2B5EF4-FFF2-40B4-BE49-F238E27FC236}">
                <a16:creationId xmlns:a16="http://schemas.microsoft.com/office/drawing/2014/main" id="{65A3A892-4EF5-6172-B508-1B737114AFEB}"/>
              </a:ext>
            </a:extLst>
          </p:cNvPr>
          <p:cNvSpPr txBox="1"/>
          <p:nvPr/>
        </p:nvSpPr>
        <p:spPr>
          <a:xfrm>
            <a:off x="373107" y="5978151"/>
            <a:ext cx="6243916" cy="830997"/>
          </a:xfrm>
          <a:prstGeom prst="rect">
            <a:avLst/>
          </a:prstGeom>
          <a:noFill/>
        </p:spPr>
        <p:txBody>
          <a:bodyPr wrap="square">
            <a:spAutoFit/>
          </a:bodyPr>
          <a:lstStyle/>
          <a:p>
            <a:r>
              <a:rPr lang="en-US" sz="2400" dirty="0"/>
              <a:t>What is the best way to share an important public safety message?</a:t>
            </a:r>
          </a:p>
        </p:txBody>
      </p:sp>
      <p:pic>
        <p:nvPicPr>
          <p:cNvPr id="10" name="Picture 9" descr="A picture containing smoke, sky, outdoor, steam&#10;&#10;Description automatically generated">
            <a:extLst>
              <a:ext uri="{FF2B5EF4-FFF2-40B4-BE49-F238E27FC236}">
                <a16:creationId xmlns:a16="http://schemas.microsoft.com/office/drawing/2014/main" id="{EF8A17A8-BCAB-ACDF-D03B-92AF30E440B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620006" y="4194885"/>
            <a:ext cx="2826259" cy="1877892"/>
          </a:xfrm>
          <a:prstGeom prst="rect">
            <a:avLst/>
          </a:prstGeom>
        </p:spPr>
      </p:pic>
      <p:pic>
        <p:nvPicPr>
          <p:cNvPr id="11" name="Picture 10" descr="Graphical user interface, text, application&#10;&#10;Description automatically generated with medium confidence">
            <a:extLst>
              <a:ext uri="{FF2B5EF4-FFF2-40B4-BE49-F238E27FC236}">
                <a16:creationId xmlns:a16="http://schemas.microsoft.com/office/drawing/2014/main" id="{EE2983DF-1227-D482-893F-D69A6C302F6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360" t="12574" r="5956" b="37721"/>
          <a:stretch/>
        </p:blipFill>
        <p:spPr>
          <a:xfrm>
            <a:off x="1302009" y="4793463"/>
            <a:ext cx="3802048" cy="1279314"/>
          </a:xfrm>
          <a:prstGeom prst="rect">
            <a:avLst/>
          </a:prstGeom>
        </p:spPr>
      </p:pic>
    </p:spTree>
    <p:extLst>
      <p:ext uri="{BB962C8B-B14F-4D97-AF65-F5344CB8AC3E}">
        <p14:creationId xmlns:p14="http://schemas.microsoft.com/office/powerpoint/2010/main" val="1295713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4359352" cy="769441"/>
          </a:xfrm>
          <a:prstGeom prst="rect">
            <a:avLst/>
          </a:prstGeom>
          <a:noFill/>
        </p:spPr>
        <p:txBody>
          <a:bodyPr wrap="square" rtlCol="0">
            <a:spAutoFit/>
          </a:bodyPr>
          <a:lstStyle/>
          <a:p>
            <a:pPr algn="ctr"/>
            <a:r>
              <a:rPr lang="en-US" sz="2200" dirty="0">
                <a:latin typeface="Avenir Next LT Pro" panose="020B0504020202020204" pitchFamily="34" charset="0"/>
              </a:rPr>
              <a:t>Causal DAG to specify multi-attribute shifts</a:t>
            </a:r>
          </a:p>
        </p:txBody>
      </p:sp>
      <p:pic>
        <p:nvPicPr>
          <p:cNvPr id="7" name="Picture 6">
            <a:extLst>
              <a:ext uri="{FF2B5EF4-FFF2-40B4-BE49-F238E27FC236}">
                <a16:creationId xmlns:a16="http://schemas.microsoft.com/office/drawing/2014/main" id="{74BC80AB-692F-9514-EF56-5738F3239A95}"/>
              </a:ext>
            </a:extLst>
          </p:cNvPr>
          <p:cNvPicPr>
            <a:picLocks noChangeAspect="1"/>
          </p:cNvPicPr>
          <p:nvPr/>
        </p:nvPicPr>
        <p:blipFill rotWithShape="1">
          <a:blip r:embed="rId4"/>
          <a:srcRect t="75585"/>
          <a:stretch/>
        </p:blipFill>
        <p:spPr>
          <a:xfrm>
            <a:off x="7570382" y="4359349"/>
            <a:ext cx="2466754" cy="92320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4B689A-0F02-9BB7-5844-AB04F8C86A32}"/>
                  </a:ext>
                </a:extLst>
              </p:cNvPr>
              <p:cNvSpPr txBox="1"/>
              <p:nvPr/>
            </p:nvSpPr>
            <p:spPr>
              <a:xfrm>
                <a:off x="6007174" y="5401743"/>
                <a:ext cx="5934075" cy="462627"/>
              </a:xfrm>
              <a:prstGeom prst="rect">
                <a:avLst/>
              </a:prstGeom>
              <a:noFill/>
            </p:spPr>
            <p:txBody>
              <a:bodyPr wrap="square" rtlCol="0">
                <a:spAutoFit/>
              </a:bodyPr>
              <a:lstStyle/>
              <a:p>
                <a:pPr algn="ctr"/>
                <a:r>
                  <a:rPr lang="en-US" sz="2200" dirty="0">
                    <a:latin typeface="Avenir Next LT Pro" panose="020B0504020202020204" pitchFamily="34" charset="0"/>
                  </a:rPr>
                  <a:t>Different </a:t>
                </a:r>
                <a14:m>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2200"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200" b="1" i="1" smtClean="0">
                            <a:latin typeface="Cambria Math" panose="02040503050406030204" pitchFamily="18" charset="0"/>
                          </a:rPr>
                        </m:ctrlPr>
                      </m:sSubPr>
                      <m:e>
                        <m:r>
                          <a:rPr lang="en-US" sz="2200" b="1" i="1">
                            <a:latin typeface="Cambria Math" panose="02040503050406030204" pitchFamily="18" charset="0"/>
                          </a:rPr>
                          <m:t>𝑨</m:t>
                        </m:r>
                      </m:e>
                      <m:sub>
                        <m:bar>
                          <m:barPr>
                            <m:pos m:val="top"/>
                            <m:ctrlPr>
                              <a:rPr lang="en-US" sz="2200" b="1" i="1">
                                <a:latin typeface="Cambria Math" panose="02040503050406030204" pitchFamily="18" charset="0"/>
                              </a:rPr>
                            </m:ctrlPr>
                          </m:barPr>
                          <m:e>
                            <m:r>
                              <a:rPr lang="en-US" sz="2200" b="1" i="1">
                                <a:latin typeface="Cambria Math" panose="02040503050406030204" pitchFamily="18" charset="0"/>
                              </a:rPr>
                              <m:t>𝒊𝒏𝒅</m:t>
                            </m:r>
                          </m:e>
                        </m:bar>
                      </m:sub>
                    </m:sSub>
                    <m:r>
                      <a:rPr lang="en-US" sz="2200" b="1" i="1" smtClean="0">
                        <a:latin typeface="Cambria Math" panose="02040503050406030204" pitchFamily="18" charset="0"/>
                      </a:rPr>
                      <m:t> </m:t>
                    </m:r>
                  </m:oMath>
                </a14:m>
                <a:r>
                  <a:rPr lang="en-US" sz="2200" dirty="0">
                    <a:latin typeface="Avenir Next LT Pro" panose="020B0504020202020204" pitchFamily="34" charset="0"/>
                  </a:rPr>
                  <a:t>relationships</a:t>
                </a:r>
              </a:p>
            </p:txBody>
          </p:sp>
        </mc:Choice>
        <mc:Fallback xmlns="">
          <p:sp>
            <p:nvSpPr>
              <p:cNvPr id="4" name="TextBox 3">
                <a:extLst>
                  <a:ext uri="{FF2B5EF4-FFF2-40B4-BE49-F238E27FC236}">
                    <a16:creationId xmlns:a16="http://schemas.microsoft.com/office/drawing/2014/main" id="{F34B689A-0F02-9BB7-5844-AB04F8C86A32}"/>
                  </a:ext>
                </a:extLst>
              </p:cNvPr>
              <p:cNvSpPr txBox="1">
                <a:spLocks noRot="1" noChangeAspect="1" noMove="1" noResize="1" noEditPoints="1" noAdjustHandles="1" noChangeArrowheads="1" noChangeShapeType="1" noTextEdit="1"/>
              </p:cNvSpPr>
              <p:nvPr/>
            </p:nvSpPr>
            <p:spPr>
              <a:xfrm>
                <a:off x="6007174" y="5401743"/>
                <a:ext cx="5934075" cy="462627"/>
              </a:xfrm>
              <a:prstGeom prst="rect">
                <a:avLst/>
              </a:prstGeom>
              <a:blipFill>
                <a:blip r:embed="rId5"/>
                <a:stretch>
                  <a:fillRect t="-7895" b="-2105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ECC4565-40D3-1998-A3B4-B16E2FFA64C8}"/>
              </a:ext>
            </a:extLst>
          </p:cNvPr>
          <p:cNvSpPr txBox="1"/>
          <p:nvPr/>
        </p:nvSpPr>
        <p:spPr>
          <a:xfrm>
            <a:off x="4796441" y="4662791"/>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Independent</a:t>
            </a:r>
            <a:endParaRPr lang="en-US" sz="1900" dirty="0">
              <a:solidFill>
                <a:schemeClr val="accent2">
                  <a:lumMod val="75000"/>
                </a:schemeClr>
              </a:solidFill>
              <a:latin typeface="Avenir Next LT Pro Demi" panose="020B0704020202020204" pitchFamily="34" charset="0"/>
            </a:endParaRPr>
          </a:p>
        </p:txBody>
      </p:sp>
      <p:sp>
        <p:nvSpPr>
          <p:cNvPr id="11" name="Title 1">
            <a:extLst>
              <a:ext uri="{FF2B5EF4-FFF2-40B4-BE49-F238E27FC236}">
                <a16:creationId xmlns:a16="http://schemas.microsoft.com/office/drawing/2014/main" id="{65BA60B1-D88C-38D4-063C-BBBFF3146C63}"/>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p:sp>
        <p:nvSpPr>
          <p:cNvPr id="26" name="Block Arc 25">
            <a:extLst>
              <a:ext uri="{FF2B5EF4-FFF2-40B4-BE49-F238E27FC236}">
                <a16:creationId xmlns:a16="http://schemas.microsoft.com/office/drawing/2014/main" id="{FA99E04F-8FAA-B1CF-925C-3799722A6BDF}"/>
              </a:ext>
            </a:extLst>
          </p:cNvPr>
          <p:cNvSpPr/>
          <p:nvPr/>
        </p:nvSpPr>
        <p:spPr>
          <a:xfrm rot="1576027">
            <a:off x="3784414" y="3268042"/>
            <a:ext cx="391970" cy="218430"/>
          </a:xfrm>
          <a:prstGeom prst="blockArc">
            <a:avLst>
              <a:gd name="adj1" fmla="val 10619055"/>
              <a:gd name="adj2" fmla="val 0"/>
              <a:gd name="adj3" fmla="val 25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Isosceles Triangle 26">
            <a:extLst>
              <a:ext uri="{FF2B5EF4-FFF2-40B4-BE49-F238E27FC236}">
                <a16:creationId xmlns:a16="http://schemas.microsoft.com/office/drawing/2014/main" id="{CABB40DA-9626-AA4D-F157-63C252B086E5}"/>
              </a:ext>
            </a:extLst>
          </p:cNvPr>
          <p:cNvSpPr/>
          <p:nvPr/>
        </p:nvSpPr>
        <p:spPr>
          <a:xfrm rot="2100948">
            <a:off x="4063999" y="3355556"/>
            <a:ext cx="140481" cy="87923"/>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F04B4AB4-DB9C-354F-2439-759D638ABDFF}"/>
              </a:ext>
            </a:extLst>
          </p:cNvPr>
          <p:cNvSpPr/>
          <p:nvPr/>
        </p:nvSpPr>
        <p:spPr>
          <a:xfrm rot="8122148">
            <a:off x="3771665" y="3248904"/>
            <a:ext cx="111790" cy="104094"/>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6B86B53-A552-51BB-8357-3FFC79C14268}"/>
              </a:ext>
            </a:extLst>
          </p:cNvPr>
          <p:cNvSpPr txBox="1"/>
          <p:nvPr/>
        </p:nvSpPr>
        <p:spPr>
          <a:xfrm>
            <a:off x="9884394" y="4691159"/>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Causal</a:t>
            </a:r>
            <a:endParaRPr lang="en-US" sz="1900" dirty="0">
              <a:solidFill>
                <a:schemeClr val="accent2">
                  <a:lumMod val="75000"/>
                </a:schemeClr>
              </a:solidFill>
              <a:latin typeface="Avenir Next LT Pro Demi" panose="020B0704020202020204" pitchFamily="34" charset="0"/>
            </a:endParaRPr>
          </a:p>
        </p:txBody>
      </p:sp>
    </p:spTree>
    <p:extLst>
      <p:ext uri="{BB962C8B-B14F-4D97-AF65-F5344CB8AC3E}">
        <p14:creationId xmlns:p14="http://schemas.microsoft.com/office/powerpoint/2010/main" val="4320458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4359352" cy="769441"/>
          </a:xfrm>
          <a:prstGeom prst="rect">
            <a:avLst/>
          </a:prstGeom>
          <a:noFill/>
        </p:spPr>
        <p:txBody>
          <a:bodyPr wrap="square" rtlCol="0">
            <a:spAutoFit/>
          </a:bodyPr>
          <a:lstStyle/>
          <a:p>
            <a:pPr algn="ctr"/>
            <a:r>
              <a:rPr lang="en-US" sz="2200" dirty="0">
                <a:latin typeface="Avenir Next LT Pro" panose="020B0504020202020204" pitchFamily="34" charset="0"/>
              </a:rPr>
              <a:t>Causal DAG to specify multi-attribute shifts</a:t>
            </a:r>
          </a:p>
        </p:txBody>
      </p:sp>
      <p:pic>
        <p:nvPicPr>
          <p:cNvPr id="7" name="Picture 6">
            <a:extLst>
              <a:ext uri="{FF2B5EF4-FFF2-40B4-BE49-F238E27FC236}">
                <a16:creationId xmlns:a16="http://schemas.microsoft.com/office/drawing/2014/main" id="{74BC80AB-692F-9514-EF56-5738F3239A95}"/>
              </a:ext>
            </a:extLst>
          </p:cNvPr>
          <p:cNvPicPr>
            <a:picLocks noChangeAspect="1"/>
          </p:cNvPicPr>
          <p:nvPr/>
        </p:nvPicPr>
        <p:blipFill rotWithShape="1">
          <a:blip r:embed="rId4"/>
          <a:srcRect t="36781"/>
          <a:stretch/>
        </p:blipFill>
        <p:spPr>
          <a:xfrm>
            <a:off x="7570382" y="2892055"/>
            <a:ext cx="2466754" cy="2390495"/>
          </a:xfrm>
          <a:prstGeom prst="rect">
            <a:avLst/>
          </a:prstGeom>
        </p:spPr>
      </p:pic>
      <p:sp>
        <p:nvSpPr>
          <p:cNvPr id="10" name="TextBox 9">
            <a:extLst>
              <a:ext uri="{FF2B5EF4-FFF2-40B4-BE49-F238E27FC236}">
                <a16:creationId xmlns:a16="http://schemas.microsoft.com/office/drawing/2014/main" id="{C25C595F-2E41-E805-B52F-ED5C675F3315}"/>
              </a:ext>
            </a:extLst>
          </p:cNvPr>
          <p:cNvSpPr txBox="1"/>
          <p:nvPr/>
        </p:nvSpPr>
        <p:spPr>
          <a:xfrm>
            <a:off x="9884394" y="4691159"/>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Causal</a:t>
            </a:r>
            <a:endParaRPr lang="en-US" sz="1900" dirty="0">
              <a:solidFill>
                <a:schemeClr val="accent2">
                  <a:lumMod val="75000"/>
                </a:schemeClr>
              </a:solidFill>
              <a:latin typeface="Avenir Next LT Pro Demi" panose="020B0704020202020204" pitchFamily="34" charset="0"/>
            </a:endParaRPr>
          </a:p>
        </p:txBody>
      </p:sp>
      <p:sp>
        <p:nvSpPr>
          <p:cNvPr id="12" name="TextBox 11">
            <a:extLst>
              <a:ext uri="{FF2B5EF4-FFF2-40B4-BE49-F238E27FC236}">
                <a16:creationId xmlns:a16="http://schemas.microsoft.com/office/drawing/2014/main" id="{070538EE-ACC1-EF54-D322-6DDE508D3553}"/>
              </a:ext>
            </a:extLst>
          </p:cNvPr>
          <p:cNvSpPr txBox="1"/>
          <p:nvPr/>
        </p:nvSpPr>
        <p:spPr>
          <a:xfrm>
            <a:off x="9960765" y="3517948"/>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Confounded</a:t>
            </a:r>
            <a:endParaRPr lang="en-US" sz="1900" dirty="0">
              <a:solidFill>
                <a:schemeClr val="accent2">
                  <a:lumMod val="75000"/>
                </a:schemeClr>
              </a:solidFill>
              <a:latin typeface="Avenir Next LT Pro Demi" panose="020B07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A55D1B-B04A-42F0-EC1F-BE7768555098}"/>
                  </a:ext>
                </a:extLst>
              </p:cNvPr>
              <p:cNvSpPr txBox="1"/>
              <p:nvPr/>
            </p:nvSpPr>
            <p:spPr>
              <a:xfrm>
                <a:off x="6007174" y="5401743"/>
                <a:ext cx="5934075" cy="462627"/>
              </a:xfrm>
              <a:prstGeom prst="rect">
                <a:avLst/>
              </a:prstGeom>
              <a:noFill/>
            </p:spPr>
            <p:txBody>
              <a:bodyPr wrap="square" rtlCol="0">
                <a:spAutoFit/>
              </a:bodyPr>
              <a:lstStyle/>
              <a:p>
                <a:pPr algn="ctr"/>
                <a:r>
                  <a:rPr lang="en-US" sz="2200" dirty="0">
                    <a:latin typeface="Avenir Next LT Pro" panose="020B0504020202020204" pitchFamily="34" charset="0"/>
                  </a:rPr>
                  <a:t>Different </a:t>
                </a:r>
                <a14:m>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2200"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200" b="1" i="1" smtClean="0">
                            <a:latin typeface="Cambria Math" panose="02040503050406030204" pitchFamily="18" charset="0"/>
                          </a:rPr>
                        </m:ctrlPr>
                      </m:sSubPr>
                      <m:e>
                        <m:r>
                          <a:rPr lang="en-US" sz="2200" b="1" i="1">
                            <a:latin typeface="Cambria Math" panose="02040503050406030204" pitchFamily="18" charset="0"/>
                          </a:rPr>
                          <m:t>𝑨</m:t>
                        </m:r>
                      </m:e>
                      <m:sub>
                        <m:bar>
                          <m:barPr>
                            <m:pos m:val="top"/>
                            <m:ctrlPr>
                              <a:rPr lang="en-US" sz="2200" b="1" i="1">
                                <a:latin typeface="Cambria Math" panose="02040503050406030204" pitchFamily="18" charset="0"/>
                              </a:rPr>
                            </m:ctrlPr>
                          </m:barPr>
                          <m:e>
                            <m:r>
                              <a:rPr lang="en-US" sz="2200" b="1" i="1">
                                <a:latin typeface="Cambria Math" panose="02040503050406030204" pitchFamily="18" charset="0"/>
                              </a:rPr>
                              <m:t>𝒊𝒏𝒅</m:t>
                            </m:r>
                          </m:e>
                        </m:bar>
                      </m:sub>
                    </m:sSub>
                    <m:r>
                      <a:rPr lang="en-US" sz="2200" b="1" i="1" smtClean="0">
                        <a:latin typeface="Cambria Math" panose="02040503050406030204" pitchFamily="18" charset="0"/>
                      </a:rPr>
                      <m:t> </m:t>
                    </m:r>
                  </m:oMath>
                </a14:m>
                <a:r>
                  <a:rPr lang="en-US" sz="2200" dirty="0">
                    <a:latin typeface="Avenir Next LT Pro" panose="020B0504020202020204" pitchFamily="34" charset="0"/>
                  </a:rPr>
                  <a:t>relationships</a:t>
                </a:r>
              </a:p>
            </p:txBody>
          </p:sp>
        </mc:Choice>
        <mc:Fallback xmlns="">
          <p:sp>
            <p:nvSpPr>
              <p:cNvPr id="9" name="TextBox 8">
                <a:extLst>
                  <a:ext uri="{FF2B5EF4-FFF2-40B4-BE49-F238E27FC236}">
                    <a16:creationId xmlns:a16="http://schemas.microsoft.com/office/drawing/2014/main" id="{F3A55D1B-B04A-42F0-EC1F-BE7768555098}"/>
                  </a:ext>
                </a:extLst>
              </p:cNvPr>
              <p:cNvSpPr txBox="1">
                <a:spLocks noRot="1" noChangeAspect="1" noMove="1" noResize="1" noEditPoints="1" noAdjustHandles="1" noChangeArrowheads="1" noChangeShapeType="1" noTextEdit="1"/>
              </p:cNvSpPr>
              <p:nvPr/>
            </p:nvSpPr>
            <p:spPr>
              <a:xfrm>
                <a:off x="6007174" y="5401743"/>
                <a:ext cx="5934075" cy="462627"/>
              </a:xfrm>
              <a:prstGeom prst="rect">
                <a:avLst/>
              </a:prstGeom>
              <a:blipFill>
                <a:blip r:embed="rId5"/>
                <a:stretch>
                  <a:fillRect t="-7895" b="-2105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0FAA616-27AC-1247-1F05-3D1001831C1B}"/>
              </a:ext>
            </a:extLst>
          </p:cNvPr>
          <p:cNvSpPr txBox="1"/>
          <p:nvPr/>
        </p:nvSpPr>
        <p:spPr>
          <a:xfrm>
            <a:off x="4796441" y="4662791"/>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Independent</a:t>
            </a:r>
            <a:endParaRPr lang="en-US" sz="1900" dirty="0">
              <a:solidFill>
                <a:schemeClr val="accent2">
                  <a:lumMod val="75000"/>
                </a:schemeClr>
              </a:solidFill>
              <a:latin typeface="Avenir Next LT Pro Demi" panose="020B0704020202020204" pitchFamily="34" charset="0"/>
            </a:endParaRPr>
          </a:p>
        </p:txBody>
      </p:sp>
      <p:sp>
        <p:nvSpPr>
          <p:cNvPr id="11" name="Title 1">
            <a:extLst>
              <a:ext uri="{FF2B5EF4-FFF2-40B4-BE49-F238E27FC236}">
                <a16:creationId xmlns:a16="http://schemas.microsoft.com/office/drawing/2014/main" id="{5BF588C5-8850-49FE-2F54-05D6CC5D10C8}"/>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p:sp>
        <p:nvSpPr>
          <p:cNvPr id="14" name="Block Arc 13">
            <a:extLst>
              <a:ext uri="{FF2B5EF4-FFF2-40B4-BE49-F238E27FC236}">
                <a16:creationId xmlns:a16="http://schemas.microsoft.com/office/drawing/2014/main" id="{A8B67F60-3A64-97B0-D87F-E6EF66E0EF37}"/>
              </a:ext>
            </a:extLst>
          </p:cNvPr>
          <p:cNvSpPr/>
          <p:nvPr/>
        </p:nvSpPr>
        <p:spPr>
          <a:xfrm rot="1576027">
            <a:off x="3784414" y="3268042"/>
            <a:ext cx="391970" cy="218430"/>
          </a:xfrm>
          <a:prstGeom prst="blockArc">
            <a:avLst>
              <a:gd name="adj1" fmla="val 10619055"/>
              <a:gd name="adj2" fmla="val 0"/>
              <a:gd name="adj3" fmla="val 25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Isosceles Triangle 15">
            <a:extLst>
              <a:ext uri="{FF2B5EF4-FFF2-40B4-BE49-F238E27FC236}">
                <a16:creationId xmlns:a16="http://schemas.microsoft.com/office/drawing/2014/main" id="{C2FF8DDB-0BF3-A110-D7F7-F8EA3923D32D}"/>
              </a:ext>
            </a:extLst>
          </p:cNvPr>
          <p:cNvSpPr/>
          <p:nvPr/>
        </p:nvSpPr>
        <p:spPr>
          <a:xfrm rot="2100948">
            <a:off x="4063999" y="3355556"/>
            <a:ext cx="140481" cy="87923"/>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92CC037C-55BD-1A54-8C8A-9D8FFD1F4BB2}"/>
              </a:ext>
            </a:extLst>
          </p:cNvPr>
          <p:cNvSpPr/>
          <p:nvPr/>
        </p:nvSpPr>
        <p:spPr>
          <a:xfrm rot="8122148">
            <a:off x="3771665" y="3248904"/>
            <a:ext cx="111790" cy="104094"/>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441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170D7D-268C-6207-2909-4914E55AB631}"/>
              </a:ext>
            </a:extLst>
          </p:cNvPr>
          <p:cNvPicPr>
            <a:picLocks noChangeAspect="1"/>
          </p:cNvPicPr>
          <p:nvPr/>
        </p:nvPicPr>
        <p:blipFill rotWithShape="1">
          <a:blip r:embed="rId3"/>
          <a:srcRect t="1501" b="1270"/>
          <a:stretch/>
        </p:blipFill>
        <p:spPr>
          <a:xfrm>
            <a:off x="1569500" y="2241560"/>
            <a:ext cx="4359352" cy="2776993"/>
          </a:xfrm>
          <a:prstGeom prst="rect">
            <a:avLst/>
          </a:prstGeom>
        </p:spPr>
      </p:pic>
      <p:sp>
        <p:nvSpPr>
          <p:cNvPr id="8" name="TextBox 7">
            <a:extLst>
              <a:ext uri="{FF2B5EF4-FFF2-40B4-BE49-F238E27FC236}">
                <a16:creationId xmlns:a16="http://schemas.microsoft.com/office/drawing/2014/main" id="{5274CE4F-9BA1-51A4-2E45-7617AAD4C9D9}"/>
              </a:ext>
            </a:extLst>
          </p:cNvPr>
          <p:cNvSpPr txBox="1"/>
          <p:nvPr/>
        </p:nvSpPr>
        <p:spPr>
          <a:xfrm>
            <a:off x="990599" y="5363921"/>
            <a:ext cx="4359352" cy="769441"/>
          </a:xfrm>
          <a:prstGeom prst="rect">
            <a:avLst/>
          </a:prstGeom>
          <a:noFill/>
        </p:spPr>
        <p:txBody>
          <a:bodyPr wrap="square" rtlCol="0">
            <a:spAutoFit/>
          </a:bodyPr>
          <a:lstStyle/>
          <a:p>
            <a:pPr algn="ctr"/>
            <a:r>
              <a:rPr lang="en-US" sz="2200" dirty="0">
                <a:latin typeface="Avenir Next LT Pro" panose="020B0504020202020204" pitchFamily="34" charset="0"/>
              </a:rPr>
              <a:t>Causal DAG to specify multi-attribute shifts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2C028B-642D-9742-2F07-F481D75E5A7C}"/>
                  </a:ext>
                </a:extLst>
              </p:cNvPr>
              <p:cNvSpPr txBox="1"/>
              <p:nvPr/>
            </p:nvSpPr>
            <p:spPr>
              <a:xfrm>
                <a:off x="6007174" y="5401743"/>
                <a:ext cx="5934075" cy="462627"/>
              </a:xfrm>
              <a:prstGeom prst="rect">
                <a:avLst/>
              </a:prstGeom>
              <a:noFill/>
            </p:spPr>
            <p:txBody>
              <a:bodyPr wrap="square" rtlCol="0">
                <a:spAutoFit/>
              </a:bodyPr>
              <a:lstStyle/>
              <a:p>
                <a:pPr algn="ctr"/>
                <a:r>
                  <a:rPr lang="en-US" sz="2200" dirty="0">
                    <a:latin typeface="Avenir Next LT Pro" panose="020B0504020202020204" pitchFamily="34" charset="0"/>
                  </a:rPr>
                  <a:t>Different </a:t>
                </a:r>
                <a14:m>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2200"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200" b="1" i="1" smtClean="0">
                            <a:latin typeface="Cambria Math" panose="02040503050406030204" pitchFamily="18" charset="0"/>
                          </a:rPr>
                        </m:ctrlPr>
                      </m:sSubPr>
                      <m:e>
                        <m:r>
                          <a:rPr lang="en-US" sz="2200" b="1" i="1">
                            <a:latin typeface="Cambria Math" panose="02040503050406030204" pitchFamily="18" charset="0"/>
                          </a:rPr>
                          <m:t>𝑨</m:t>
                        </m:r>
                      </m:e>
                      <m:sub>
                        <m:bar>
                          <m:barPr>
                            <m:pos m:val="top"/>
                            <m:ctrlPr>
                              <a:rPr lang="en-US" sz="2200" b="1" i="1">
                                <a:latin typeface="Cambria Math" panose="02040503050406030204" pitchFamily="18" charset="0"/>
                              </a:rPr>
                            </m:ctrlPr>
                          </m:barPr>
                          <m:e>
                            <m:r>
                              <a:rPr lang="en-US" sz="2200" b="1" i="1">
                                <a:latin typeface="Cambria Math" panose="02040503050406030204" pitchFamily="18" charset="0"/>
                              </a:rPr>
                              <m:t>𝒊𝒏𝒅</m:t>
                            </m:r>
                          </m:e>
                        </m:bar>
                      </m:sub>
                    </m:sSub>
                    <m:r>
                      <a:rPr lang="en-US" sz="2200" b="1" i="1" smtClean="0">
                        <a:latin typeface="Cambria Math" panose="02040503050406030204" pitchFamily="18" charset="0"/>
                      </a:rPr>
                      <m:t> </m:t>
                    </m:r>
                  </m:oMath>
                </a14:m>
                <a:r>
                  <a:rPr lang="en-US" sz="2200" dirty="0">
                    <a:latin typeface="Avenir Next LT Pro" panose="020B0504020202020204" pitchFamily="34" charset="0"/>
                  </a:rPr>
                  <a:t>relationships</a:t>
                </a:r>
              </a:p>
            </p:txBody>
          </p:sp>
        </mc:Choice>
        <mc:Fallback xmlns="">
          <p:sp>
            <p:nvSpPr>
              <p:cNvPr id="13" name="TextBox 12">
                <a:extLst>
                  <a:ext uri="{FF2B5EF4-FFF2-40B4-BE49-F238E27FC236}">
                    <a16:creationId xmlns:a16="http://schemas.microsoft.com/office/drawing/2014/main" id="{ED2C028B-642D-9742-2F07-F481D75E5A7C}"/>
                  </a:ext>
                </a:extLst>
              </p:cNvPr>
              <p:cNvSpPr txBox="1">
                <a:spLocks noRot="1" noChangeAspect="1" noMove="1" noResize="1" noEditPoints="1" noAdjustHandles="1" noChangeArrowheads="1" noChangeShapeType="1" noTextEdit="1"/>
              </p:cNvSpPr>
              <p:nvPr/>
            </p:nvSpPr>
            <p:spPr>
              <a:xfrm>
                <a:off x="6007174" y="5401743"/>
                <a:ext cx="5934075" cy="462627"/>
              </a:xfrm>
              <a:prstGeom prst="rect">
                <a:avLst/>
              </a:prstGeom>
              <a:blipFill>
                <a:blip r:embed="rId4"/>
                <a:stretch>
                  <a:fillRect t="-7895" b="-2105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4BC80AB-692F-9514-EF56-5738F3239A95}"/>
              </a:ext>
            </a:extLst>
          </p:cNvPr>
          <p:cNvPicPr>
            <a:picLocks noChangeAspect="1"/>
          </p:cNvPicPr>
          <p:nvPr/>
        </p:nvPicPr>
        <p:blipFill>
          <a:blip r:embed="rId5"/>
          <a:stretch>
            <a:fillRect/>
          </a:stretch>
        </p:blipFill>
        <p:spPr>
          <a:xfrm>
            <a:off x="7570382" y="1501277"/>
            <a:ext cx="2466754" cy="3781274"/>
          </a:xfrm>
          <a:prstGeom prst="rect">
            <a:avLst/>
          </a:prstGeom>
        </p:spPr>
      </p:pic>
      <p:sp>
        <p:nvSpPr>
          <p:cNvPr id="12" name="TextBox 11">
            <a:extLst>
              <a:ext uri="{FF2B5EF4-FFF2-40B4-BE49-F238E27FC236}">
                <a16:creationId xmlns:a16="http://schemas.microsoft.com/office/drawing/2014/main" id="{070538EE-ACC1-EF54-D322-6DDE508D3553}"/>
              </a:ext>
            </a:extLst>
          </p:cNvPr>
          <p:cNvSpPr txBox="1"/>
          <p:nvPr/>
        </p:nvSpPr>
        <p:spPr>
          <a:xfrm>
            <a:off x="9960765" y="3517948"/>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Confounded</a:t>
            </a:r>
            <a:endParaRPr lang="en-US" sz="1900" dirty="0">
              <a:solidFill>
                <a:schemeClr val="accent2">
                  <a:lumMod val="75000"/>
                </a:schemeClr>
              </a:solidFill>
              <a:latin typeface="Avenir Next LT Pro Demi" panose="020B0704020202020204" pitchFamily="34" charset="0"/>
            </a:endParaRPr>
          </a:p>
        </p:txBody>
      </p:sp>
      <p:sp>
        <p:nvSpPr>
          <p:cNvPr id="15" name="TextBox 14">
            <a:extLst>
              <a:ext uri="{FF2B5EF4-FFF2-40B4-BE49-F238E27FC236}">
                <a16:creationId xmlns:a16="http://schemas.microsoft.com/office/drawing/2014/main" id="{417EA797-A354-0794-E99B-3338328C20A4}"/>
              </a:ext>
            </a:extLst>
          </p:cNvPr>
          <p:cNvSpPr txBox="1"/>
          <p:nvPr/>
        </p:nvSpPr>
        <p:spPr>
          <a:xfrm>
            <a:off x="9960765" y="2053739"/>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Selected</a:t>
            </a:r>
            <a:endParaRPr lang="en-US" sz="1900" dirty="0">
              <a:solidFill>
                <a:schemeClr val="accent2">
                  <a:lumMod val="75000"/>
                </a:schemeClr>
              </a:solidFill>
              <a:latin typeface="Avenir Next LT Pro Demi" panose="020B0704020202020204" pitchFamily="34" charset="0"/>
            </a:endParaRPr>
          </a:p>
        </p:txBody>
      </p:sp>
      <p:sp>
        <p:nvSpPr>
          <p:cNvPr id="4" name="TextBox 3">
            <a:extLst>
              <a:ext uri="{FF2B5EF4-FFF2-40B4-BE49-F238E27FC236}">
                <a16:creationId xmlns:a16="http://schemas.microsoft.com/office/drawing/2014/main" id="{E3A142CA-67C4-68B8-4B1C-30EE4DA90445}"/>
              </a:ext>
            </a:extLst>
          </p:cNvPr>
          <p:cNvSpPr txBox="1"/>
          <p:nvPr/>
        </p:nvSpPr>
        <p:spPr>
          <a:xfrm>
            <a:off x="4796441" y="4662791"/>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Independent</a:t>
            </a:r>
            <a:endParaRPr lang="en-US" sz="1900" dirty="0">
              <a:solidFill>
                <a:schemeClr val="accent2">
                  <a:lumMod val="75000"/>
                </a:schemeClr>
              </a:solidFill>
              <a:latin typeface="Avenir Next LT Pro Demi" panose="020B0704020202020204" pitchFamily="34" charset="0"/>
            </a:endParaRPr>
          </a:p>
        </p:txBody>
      </p:sp>
      <p:sp>
        <p:nvSpPr>
          <p:cNvPr id="16" name="Title 1">
            <a:extLst>
              <a:ext uri="{FF2B5EF4-FFF2-40B4-BE49-F238E27FC236}">
                <a16:creationId xmlns:a16="http://schemas.microsoft.com/office/drawing/2014/main" id="{27B12279-7596-CCEF-9E3E-9B821368C318}"/>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Representation of shifts using causal graph</a:t>
            </a:r>
          </a:p>
        </p:txBody>
      </p:sp>
      <p:sp>
        <p:nvSpPr>
          <p:cNvPr id="18" name="Block Arc 17">
            <a:extLst>
              <a:ext uri="{FF2B5EF4-FFF2-40B4-BE49-F238E27FC236}">
                <a16:creationId xmlns:a16="http://schemas.microsoft.com/office/drawing/2014/main" id="{CD54EB8A-AB90-F71D-8CF6-9BFFFD80FCE1}"/>
              </a:ext>
            </a:extLst>
          </p:cNvPr>
          <p:cNvSpPr/>
          <p:nvPr/>
        </p:nvSpPr>
        <p:spPr>
          <a:xfrm rot="1576027">
            <a:off x="3784414" y="3268042"/>
            <a:ext cx="391970" cy="218430"/>
          </a:xfrm>
          <a:prstGeom prst="blockArc">
            <a:avLst>
              <a:gd name="adj1" fmla="val 10619055"/>
              <a:gd name="adj2" fmla="val 0"/>
              <a:gd name="adj3" fmla="val 25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Isosceles Triangle 19">
            <a:extLst>
              <a:ext uri="{FF2B5EF4-FFF2-40B4-BE49-F238E27FC236}">
                <a16:creationId xmlns:a16="http://schemas.microsoft.com/office/drawing/2014/main" id="{79F9BDDC-A29A-5EAD-B3CD-6F99B4974B00}"/>
              </a:ext>
            </a:extLst>
          </p:cNvPr>
          <p:cNvSpPr/>
          <p:nvPr/>
        </p:nvSpPr>
        <p:spPr>
          <a:xfrm rot="2100948">
            <a:off x="4063999" y="3355556"/>
            <a:ext cx="140481" cy="87923"/>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0E505DC-1CB3-C10E-2DD2-F116E90A15E1}"/>
              </a:ext>
            </a:extLst>
          </p:cNvPr>
          <p:cNvSpPr/>
          <p:nvPr/>
        </p:nvSpPr>
        <p:spPr>
          <a:xfrm rot="8122148">
            <a:off x="3771665" y="3248904"/>
            <a:ext cx="111790" cy="104094"/>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1C6BF2C-BD36-D6CC-B99F-D79444192F26}"/>
              </a:ext>
            </a:extLst>
          </p:cNvPr>
          <p:cNvSpPr txBox="1"/>
          <p:nvPr/>
        </p:nvSpPr>
        <p:spPr>
          <a:xfrm>
            <a:off x="9884394" y="4691159"/>
            <a:ext cx="1857374" cy="384721"/>
          </a:xfrm>
          <a:prstGeom prst="rect">
            <a:avLst/>
          </a:prstGeom>
          <a:noFill/>
        </p:spPr>
        <p:txBody>
          <a:bodyPr wrap="square" rtlCol="0">
            <a:spAutoFit/>
          </a:bodyPr>
          <a:lstStyle/>
          <a:p>
            <a:pPr algn="ctr"/>
            <a:r>
              <a:rPr lang="en-US" sz="1900" i="1" dirty="0">
                <a:solidFill>
                  <a:schemeClr val="accent2">
                    <a:lumMod val="75000"/>
                  </a:schemeClr>
                </a:solidFill>
                <a:latin typeface="Avenir Next LT Pro Demi" panose="020B0704020202020204" pitchFamily="34" charset="0"/>
              </a:rPr>
              <a:t>Causal</a:t>
            </a:r>
            <a:endParaRPr lang="en-US" sz="1900" dirty="0">
              <a:solidFill>
                <a:schemeClr val="accent2">
                  <a:lumMod val="75000"/>
                </a:schemeClr>
              </a:solidFill>
              <a:latin typeface="Avenir Next LT Pro Demi" panose="020B0704020202020204" pitchFamily="34" charset="0"/>
            </a:endParaRPr>
          </a:p>
        </p:txBody>
      </p:sp>
    </p:spTree>
    <p:extLst>
      <p:ext uri="{BB962C8B-B14F-4D97-AF65-F5344CB8AC3E}">
        <p14:creationId xmlns:p14="http://schemas.microsoft.com/office/powerpoint/2010/main" val="1916463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615A6-DA4C-17A7-0009-D3614F8C5BF5}"/>
              </a:ext>
            </a:extLst>
          </p:cNvPr>
          <p:cNvSpPr txBox="1"/>
          <p:nvPr/>
        </p:nvSpPr>
        <p:spPr>
          <a:xfrm rot="16200000">
            <a:off x="1780225" y="4841188"/>
            <a:ext cx="972389" cy="338554"/>
          </a:xfrm>
          <a:prstGeom prst="rect">
            <a:avLst/>
          </a:prstGeom>
          <a:noFill/>
        </p:spPr>
        <p:txBody>
          <a:bodyPr wrap="square" lIns="0" tIns="0" rIns="0" bIns="0" rtlCol="0">
            <a:spAutoFit/>
          </a:bodyPr>
          <a:lstStyle/>
          <a:p>
            <a:pPr algn="ctr"/>
            <a:r>
              <a:rPr lang="en-US" sz="2200" dirty="0">
                <a:latin typeface="Avenir Next LT Pro Demi" panose="020B0704020202020204" pitchFamily="34" charset="0"/>
              </a:rPr>
              <a:t>Color</a:t>
            </a:r>
          </a:p>
        </p:txBody>
      </p:sp>
      <p:pic>
        <p:nvPicPr>
          <p:cNvPr id="8" name="Picture 7">
            <a:extLst>
              <a:ext uri="{FF2B5EF4-FFF2-40B4-BE49-F238E27FC236}">
                <a16:creationId xmlns:a16="http://schemas.microsoft.com/office/drawing/2014/main" id="{DECE64FF-7CE1-1C8D-C6CB-0687261EC0ED}"/>
              </a:ext>
            </a:extLst>
          </p:cNvPr>
          <p:cNvPicPr>
            <a:picLocks noChangeAspect="1"/>
          </p:cNvPicPr>
          <p:nvPr/>
        </p:nvPicPr>
        <p:blipFill>
          <a:blip r:embed="rId3"/>
          <a:stretch>
            <a:fillRect/>
          </a:stretch>
        </p:blipFill>
        <p:spPr>
          <a:xfrm>
            <a:off x="5096458" y="4898885"/>
            <a:ext cx="587686" cy="267248"/>
          </a:xfrm>
          <a:prstGeom prst="rect">
            <a:avLst/>
          </a:prstGeom>
        </p:spPr>
      </p:pic>
      <p:pic>
        <p:nvPicPr>
          <p:cNvPr id="10" name="Picture 9">
            <a:extLst>
              <a:ext uri="{FF2B5EF4-FFF2-40B4-BE49-F238E27FC236}">
                <a16:creationId xmlns:a16="http://schemas.microsoft.com/office/drawing/2014/main" id="{41FA73C9-FEAB-6E1E-8B82-457133D6992C}"/>
              </a:ext>
            </a:extLst>
          </p:cNvPr>
          <p:cNvPicPr>
            <a:picLocks noChangeAspect="1"/>
          </p:cNvPicPr>
          <p:nvPr/>
        </p:nvPicPr>
        <p:blipFill>
          <a:blip r:embed="rId4"/>
          <a:stretch>
            <a:fillRect/>
          </a:stretch>
        </p:blipFill>
        <p:spPr>
          <a:xfrm>
            <a:off x="3414868" y="4899941"/>
            <a:ext cx="587684" cy="266902"/>
          </a:xfrm>
          <a:prstGeom prst="rect">
            <a:avLst/>
          </a:prstGeom>
        </p:spPr>
      </p:pic>
      <p:pic>
        <p:nvPicPr>
          <p:cNvPr id="12" name="Picture 11">
            <a:extLst>
              <a:ext uri="{FF2B5EF4-FFF2-40B4-BE49-F238E27FC236}">
                <a16:creationId xmlns:a16="http://schemas.microsoft.com/office/drawing/2014/main" id="{AFECF99F-65CF-F653-6774-EBC752ED368F}"/>
              </a:ext>
            </a:extLst>
          </p:cNvPr>
          <p:cNvPicPr>
            <a:picLocks noChangeAspect="1"/>
          </p:cNvPicPr>
          <p:nvPr/>
        </p:nvPicPr>
        <p:blipFill>
          <a:blip r:embed="rId5"/>
          <a:stretch>
            <a:fillRect/>
          </a:stretch>
        </p:blipFill>
        <p:spPr>
          <a:xfrm>
            <a:off x="4260161" y="4899941"/>
            <a:ext cx="566216" cy="266192"/>
          </a:xfrm>
          <a:prstGeom prst="rect">
            <a:avLst/>
          </a:prstGeom>
        </p:spPr>
      </p:pic>
      <p:pic>
        <p:nvPicPr>
          <p:cNvPr id="14" name="Picture 13">
            <a:extLst>
              <a:ext uri="{FF2B5EF4-FFF2-40B4-BE49-F238E27FC236}">
                <a16:creationId xmlns:a16="http://schemas.microsoft.com/office/drawing/2014/main" id="{22E8C9F7-8968-2ED4-A413-6AD9DC7105CD}"/>
              </a:ext>
            </a:extLst>
          </p:cNvPr>
          <p:cNvPicPr>
            <a:picLocks noChangeAspect="1"/>
          </p:cNvPicPr>
          <p:nvPr/>
        </p:nvPicPr>
        <p:blipFill>
          <a:blip r:embed="rId6"/>
          <a:stretch>
            <a:fillRect/>
          </a:stretch>
        </p:blipFill>
        <p:spPr>
          <a:xfrm>
            <a:off x="5090831" y="5230468"/>
            <a:ext cx="598939" cy="266192"/>
          </a:xfrm>
          <a:prstGeom prst="rect">
            <a:avLst/>
          </a:prstGeom>
        </p:spPr>
      </p:pic>
      <p:pic>
        <p:nvPicPr>
          <p:cNvPr id="16" name="Picture 15">
            <a:extLst>
              <a:ext uri="{FF2B5EF4-FFF2-40B4-BE49-F238E27FC236}">
                <a16:creationId xmlns:a16="http://schemas.microsoft.com/office/drawing/2014/main" id="{3ED44ADD-DD21-478C-81F6-63BD8171226E}"/>
              </a:ext>
            </a:extLst>
          </p:cNvPr>
          <p:cNvPicPr>
            <a:picLocks noChangeAspect="1"/>
          </p:cNvPicPr>
          <p:nvPr/>
        </p:nvPicPr>
        <p:blipFill>
          <a:blip r:embed="rId7"/>
          <a:stretch>
            <a:fillRect/>
          </a:stretch>
        </p:blipFill>
        <p:spPr>
          <a:xfrm>
            <a:off x="3414868" y="5235030"/>
            <a:ext cx="587795" cy="261801"/>
          </a:xfrm>
          <a:prstGeom prst="rect">
            <a:avLst/>
          </a:prstGeom>
        </p:spPr>
      </p:pic>
      <p:pic>
        <p:nvPicPr>
          <p:cNvPr id="18" name="Picture 17">
            <a:extLst>
              <a:ext uri="{FF2B5EF4-FFF2-40B4-BE49-F238E27FC236}">
                <a16:creationId xmlns:a16="http://schemas.microsoft.com/office/drawing/2014/main" id="{467AB6DE-79C9-468E-4948-7C3955CD9EC4}"/>
              </a:ext>
            </a:extLst>
          </p:cNvPr>
          <p:cNvPicPr>
            <a:picLocks noChangeAspect="1"/>
          </p:cNvPicPr>
          <p:nvPr/>
        </p:nvPicPr>
        <p:blipFill>
          <a:blip r:embed="rId8"/>
          <a:stretch>
            <a:fillRect/>
          </a:stretch>
        </p:blipFill>
        <p:spPr>
          <a:xfrm>
            <a:off x="4266746" y="5230468"/>
            <a:ext cx="578618" cy="266363"/>
          </a:xfrm>
          <a:prstGeom prst="rect">
            <a:avLst/>
          </a:prstGeom>
        </p:spPr>
      </p:pic>
      <p:sp>
        <p:nvSpPr>
          <p:cNvPr id="48" name="TextBox 47">
            <a:extLst>
              <a:ext uri="{FF2B5EF4-FFF2-40B4-BE49-F238E27FC236}">
                <a16:creationId xmlns:a16="http://schemas.microsoft.com/office/drawing/2014/main" id="{334D3F19-4E51-93EC-D868-AAC2DF6EA4B6}"/>
              </a:ext>
            </a:extLst>
          </p:cNvPr>
          <p:cNvSpPr txBox="1"/>
          <p:nvPr/>
        </p:nvSpPr>
        <p:spPr>
          <a:xfrm rot="16200000">
            <a:off x="1697197" y="2335378"/>
            <a:ext cx="1138447" cy="338554"/>
          </a:xfrm>
          <a:prstGeom prst="rect">
            <a:avLst/>
          </a:prstGeom>
          <a:noFill/>
        </p:spPr>
        <p:txBody>
          <a:bodyPr wrap="square" lIns="0" tIns="0" rIns="0" bIns="0" rtlCol="0">
            <a:spAutoFit/>
          </a:bodyPr>
          <a:lstStyle/>
          <a:p>
            <a:pPr algn="ctr"/>
            <a:r>
              <a:rPr lang="en-US" sz="2200" dirty="0">
                <a:latin typeface="Avenir Next LT Pro Demi" panose="020B0704020202020204" pitchFamily="34" charset="0"/>
              </a:rPr>
              <a:t>Rotation</a:t>
            </a:r>
          </a:p>
        </p:txBody>
      </p:sp>
      <p:graphicFrame>
        <p:nvGraphicFramePr>
          <p:cNvPr id="50" name="Table 2">
            <a:extLst>
              <a:ext uri="{FF2B5EF4-FFF2-40B4-BE49-F238E27FC236}">
                <a16:creationId xmlns:a16="http://schemas.microsoft.com/office/drawing/2014/main" id="{AB753E0C-9104-F95A-6AE9-236216126C5B}"/>
              </a:ext>
            </a:extLst>
          </p:cNvPr>
          <p:cNvGraphicFramePr>
            <a:graphicFrameLocks noGrp="1"/>
          </p:cNvGraphicFramePr>
          <p:nvPr/>
        </p:nvGraphicFramePr>
        <p:xfrm>
          <a:off x="6675964" y="2562877"/>
          <a:ext cx="3924571" cy="1325562"/>
        </p:xfrm>
        <a:graphic>
          <a:graphicData uri="http://schemas.openxmlformats.org/drawingml/2006/table">
            <a:tbl>
              <a:tblPr>
                <a:tableStyleId>{5C22544A-7EE6-4342-B048-85BDC9FD1C3A}</a:tableStyleId>
              </a:tblPr>
              <a:tblGrid>
                <a:gridCol w="856650">
                  <a:extLst>
                    <a:ext uri="{9D8B030D-6E8A-4147-A177-3AD203B41FA5}">
                      <a16:colId xmlns:a16="http://schemas.microsoft.com/office/drawing/2014/main" val="735674806"/>
                    </a:ext>
                  </a:extLst>
                </a:gridCol>
                <a:gridCol w="1071590">
                  <a:extLst>
                    <a:ext uri="{9D8B030D-6E8A-4147-A177-3AD203B41FA5}">
                      <a16:colId xmlns:a16="http://schemas.microsoft.com/office/drawing/2014/main" val="2159545020"/>
                    </a:ext>
                  </a:extLst>
                </a:gridCol>
                <a:gridCol w="1020410">
                  <a:extLst>
                    <a:ext uri="{9D8B030D-6E8A-4147-A177-3AD203B41FA5}">
                      <a16:colId xmlns:a16="http://schemas.microsoft.com/office/drawing/2014/main" val="3344665615"/>
                    </a:ext>
                  </a:extLst>
                </a:gridCol>
                <a:gridCol w="975921">
                  <a:extLst>
                    <a:ext uri="{9D8B030D-6E8A-4147-A177-3AD203B41FA5}">
                      <a16:colId xmlns:a16="http://schemas.microsoft.com/office/drawing/2014/main" val="3666005809"/>
                    </a:ext>
                  </a:extLst>
                </a:gridCol>
              </a:tblGrid>
              <a:tr h="274757">
                <a:tc gridSpan="4">
                  <a:txBody>
                    <a:bodyPr/>
                    <a:lstStyle/>
                    <a:p>
                      <a:pPr algn="ctr"/>
                      <a:endParaRPr lang="en-US" sz="1700" i="1" dirty="0">
                        <a:latin typeface="Avenir Next LT Pro Demi" panose="020B07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2765194"/>
                  </a:ext>
                </a:extLst>
              </a:tr>
              <a:tr h="297489">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venir Next LT Pro Demi" panose="020B0704020202020204" pitchFamily="34" charset="0"/>
                        </a:rPr>
                        <a:t>(0.9,15°)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dirty="0">
                          <a:latin typeface="Avenir Next LT Pro Demi" panose="020B0704020202020204" pitchFamily="34" charset="0"/>
                        </a:rPr>
                        <a:t>(0.8,60°)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a:latin typeface="Avenir Next LT Pro Demi" panose="020B0704020202020204" pitchFamily="34" charset="0"/>
                        </a:rPr>
                        <a:t>(0.1,90</a:t>
                      </a:r>
                      <a:r>
                        <a:rPr lang="en-US" sz="1600" dirty="0">
                          <a:latin typeface="Avenir Next LT Pro Demi" panose="020B07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81989410"/>
                  </a:ext>
                </a:extLst>
              </a:tr>
              <a:tr h="374259">
                <a:tc>
                  <a:txBody>
                    <a:bodyPr/>
                    <a:lstStyle/>
                    <a:p>
                      <a:pPr algn="ctr"/>
                      <a:r>
                        <a:rPr lang="en-US" sz="160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908799"/>
                  </a:ext>
                </a:extLst>
              </a:tr>
              <a:tr h="379057">
                <a:tc>
                  <a:txBody>
                    <a:bodyPr/>
                    <a:lstStyle/>
                    <a:p>
                      <a:pPr algn="ctr"/>
                      <a:r>
                        <a:rPr lang="en-US" sz="160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808883"/>
                  </a:ext>
                </a:extLst>
              </a:tr>
            </a:tbl>
          </a:graphicData>
        </a:graphic>
      </p:graphicFrame>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1" name="Ink 50">
                <a:extLst>
                  <a:ext uri="{FF2B5EF4-FFF2-40B4-BE49-F238E27FC236}">
                    <a16:creationId xmlns:a16="http://schemas.microsoft.com/office/drawing/2014/main" id="{5039D413-680C-467C-D32F-B7F13DF9FFCC}"/>
                  </a:ext>
                </a:extLst>
              </p14:cNvPr>
              <p14:cNvContentPartPr/>
              <p14:nvPr/>
            </p14:nvContentPartPr>
            <p14:xfrm>
              <a:off x="777174" y="1796520"/>
              <a:ext cx="360" cy="360"/>
            </p14:xfrm>
          </p:contentPart>
        </mc:Choice>
        <mc:Fallback xmlns="">
          <p:pic>
            <p:nvPicPr>
              <p:cNvPr id="51" name="Ink 50">
                <a:extLst>
                  <a:ext uri="{FF2B5EF4-FFF2-40B4-BE49-F238E27FC236}">
                    <a16:creationId xmlns:a16="http://schemas.microsoft.com/office/drawing/2014/main" id="{5039D413-680C-467C-D32F-B7F13DF9FFCC}"/>
                  </a:ext>
                </a:extLst>
              </p:cNvPr>
              <p:cNvPicPr/>
              <p:nvPr/>
            </p:nvPicPr>
            <p:blipFill>
              <a:blip r:embed="rId12"/>
              <a:stretch>
                <a:fillRect/>
              </a:stretch>
            </p:blipFill>
            <p:spPr>
              <a:xfrm>
                <a:off x="759174" y="1688520"/>
                <a:ext cx="36000" cy="216000"/>
              </a:xfrm>
              <a:prstGeom prst="rect">
                <a:avLst/>
              </a:prstGeom>
            </p:spPr>
          </p:pic>
        </mc:Fallback>
      </mc:AlternateContent>
      <p:pic>
        <p:nvPicPr>
          <p:cNvPr id="55" name="Picture 54">
            <a:extLst>
              <a:ext uri="{FF2B5EF4-FFF2-40B4-BE49-F238E27FC236}">
                <a16:creationId xmlns:a16="http://schemas.microsoft.com/office/drawing/2014/main" id="{C9A8AB23-E240-8950-C5C2-2BDE86E1B1FD}"/>
              </a:ext>
            </a:extLst>
          </p:cNvPr>
          <p:cNvPicPr>
            <a:picLocks noChangeAspect="1"/>
          </p:cNvPicPr>
          <p:nvPr/>
        </p:nvPicPr>
        <p:blipFill rotWithShape="1">
          <a:blip r:embed="rId13"/>
          <a:srcRect r="69839"/>
          <a:stretch/>
        </p:blipFill>
        <p:spPr>
          <a:xfrm>
            <a:off x="7775993" y="3182546"/>
            <a:ext cx="589934" cy="257105"/>
          </a:xfrm>
          <a:prstGeom prst="rect">
            <a:avLst/>
          </a:prstGeom>
        </p:spPr>
      </p:pic>
      <p:pic>
        <p:nvPicPr>
          <p:cNvPr id="57" name="Picture 56">
            <a:extLst>
              <a:ext uri="{FF2B5EF4-FFF2-40B4-BE49-F238E27FC236}">
                <a16:creationId xmlns:a16="http://schemas.microsoft.com/office/drawing/2014/main" id="{368E93AF-5F59-3E83-0E11-ECEEBD2C9B4B}"/>
              </a:ext>
            </a:extLst>
          </p:cNvPr>
          <p:cNvPicPr>
            <a:picLocks noChangeAspect="1"/>
          </p:cNvPicPr>
          <p:nvPr/>
        </p:nvPicPr>
        <p:blipFill rotWithShape="1">
          <a:blip r:embed="rId13"/>
          <a:srcRect l="34918" r="34570"/>
          <a:stretch/>
        </p:blipFill>
        <p:spPr>
          <a:xfrm>
            <a:off x="8761408" y="3171978"/>
            <a:ext cx="598427" cy="257808"/>
          </a:xfrm>
          <a:prstGeom prst="rect">
            <a:avLst/>
          </a:prstGeom>
        </p:spPr>
      </p:pic>
      <p:pic>
        <p:nvPicPr>
          <p:cNvPr id="59" name="Picture 58">
            <a:extLst>
              <a:ext uri="{FF2B5EF4-FFF2-40B4-BE49-F238E27FC236}">
                <a16:creationId xmlns:a16="http://schemas.microsoft.com/office/drawing/2014/main" id="{39EFCD31-7536-3229-8A0C-60E58966B555}"/>
              </a:ext>
            </a:extLst>
          </p:cNvPr>
          <p:cNvPicPr>
            <a:picLocks noChangeAspect="1"/>
          </p:cNvPicPr>
          <p:nvPr/>
        </p:nvPicPr>
        <p:blipFill rotWithShape="1">
          <a:blip r:embed="rId13"/>
          <a:srcRect l="70254"/>
          <a:stretch/>
        </p:blipFill>
        <p:spPr>
          <a:xfrm>
            <a:off x="9755316" y="3189455"/>
            <a:ext cx="581830" cy="257105"/>
          </a:xfrm>
          <a:prstGeom prst="rect">
            <a:avLst/>
          </a:prstGeom>
        </p:spPr>
      </p:pic>
      <p:pic>
        <p:nvPicPr>
          <p:cNvPr id="61" name="Picture 60">
            <a:extLst>
              <a:ext uri="{FF2B5EF4-FFF2-40B4-BE49-F238E27FC236}">
                <a16:creationId xmlns:a16="http://schemas.microsoft.com/office/drawing/2014/main" id="{DAA9D09F-ADF3-6B2D-3611-0C3DB93A8881}"/>
              </a:ext>
            </a:extLst>
          </p:cNvPr>
          <p:cNvPicPr>
            <a:picLocks noChangeAspect="1"/>
          </p:cNvPicPr>
          <p:nvPr/>
        </p:nvPicPr>
        <p:blipFill rotWithShape="1">
          <a:blip r:embed="rId14"/>
          <a:srcRect l="36203" r="35246"/>
          <a:stretch/>
        </p:blipFill>
        <p:spPr>
          <a:xfrm>
            <a:off x="8788109" y="3558378"/>
            <a:ext cx="571726" cy="248584"/>
          </a:xfrm>
          <a:prstGeom prst="rect">
            <a:avLst/>
          </a:prstGeom>
        </p:spPr>
      </p:pic>
      <p:pic>
        <p:nvPicPr>
          <p:cNvPr id="63" name="Picture 62">
            <a:extLst>
              <a:ext uri="{FF2B5EF4-FFF2-40B4-BE49-F238E27FC236}">
                <a16:creationId xmlns:a16="http://schemas.microsoft.com/office/drawing/2014/main" id="{5BD64B23-A133-207E-2F7F-6155500D0BB3}"/>
              </a:ext>
            </a:extLst>
          </p:cNvPr>
          <p:cNvPicPr>
            <a:picLocks noChangeAspect="1"/>
          </p:cNvPicPr>
          <p:nvPr/>
        </p:nvPicPr>
        <p:blipFill rotWithShape="1">
          <a:blip r:embed="rId14"/>
          <a:srcRect l="70287"/>
          <a:stretch/>
        </p:blipFill>
        <p:spPr>
          <a:xfrm>
            <a:off x="9765420" y="3589067"/>
            <a:ext cx="571726" cy="238869"/>
          </a:xfrm>
          <a:prstGeom prst="rect">
            <a:avLst/>
          </a:prstGeom>
        </p:spPr>
      </p:pic>
      <p:pic>
        <p:nvPicPr>
          <p:cNvPr id="65" name="Picture 64">
            <a:extLst>
              <a:ext uri="{FF2B5EF4-FFF2-40B4-BE49-F238E27FC236}">
                <a16:creationId xmlns:a16="http://schemas.microsoft.com/office/drawing/2014/main" id="{D55BBE38-E09E-615C-ED60-B92F9825C4E2}"/>
              </a:ext>
            </a:extLst>
          </p:cNvPr>
          <p:cNvPicPr>
            <a:picLocks noChangeAspect="1"/>
          </p:cNvPicPr>
          <p:nvPr/>
        </p:nvPicPr>
        <p:blipFill rotWithShape="1">
          <a:blip r:embed="rId14"/>
          <a:srcRect r="71312"/>
          <a:stretch/>
        </p:blipFill>
        <p:spPr>
          <a:xfrm>
            <a:off x="7765187" y="3553668"/>
            <a:ext cx="594155" cy="257105"/>
          </a:xfrm>
          <a:prstGeom prst="rect">
            <a:avLst/>
          </a:prstGeom>
        </p:spPr>
      </p:pic>
      <p:sp>
        <p:nvSpPr>
          <p:cNvPr id="68" name="Title 1">
            <a:extLst>
              <a:ext uri="{FF2B5EF4-FFF2-40B4-BE49-F238E27FC236}">
                <a16:creationId xmlns:a16="http://schemas.microsoft.com/office/drawing/2014/main" id="{6EB5FDCB-7EF8-9EDC-CAEE-9BF078C3866B}"/>
              </a:ext>
            </a:extLst>
          </p:cNvPr>
          <p:cNvSpPr txBox="1">
            <a:spLocks/>
          </p:cNvSpPr>
          <p:nvPr/>
        </p:nvSpPr>
        <p:spPr>
          <a:xfrm>
            <a:off x="838200"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lumMod val="75000"/>
                  </a:schemeClr>
                </a:solidFill>
                <a:latin typeface="Avenir Next LT Pro" panose="020B0504020202020204" pitchFamily="34" charset="0"/>
              </a:rPr>
              <a:t>Back to the MNIST example</a:t>
            </a:r>
          </a:p>
        </p:txBody>
      </p:sp>
      <p:sp>
        <p:nvSpPr>
          <p:cNvPr id="5" name="TextBox 4">
            <a:extLst>
              <a:ext uri="{FF2B5EF4-FFF2-40B4-BE49-F238E27FC236}">
                <a16:creationId xmlns:a16="http://schemas.microsoft.com/office/drawing/2014/main" id="{E1F483A8-55BB-B7FB-28BE-1F7CD503B929}"/>
              </a:ext>
            </a:extLst>
          </p:cNvPr>
          <p:cNvSpPr txBox="1"/>
          <p:nvPr/>
        </p:nvSpPr>
        <p:spPr>
          <a:xfrm rot="16200000">
            <a:off x="5702202" y="3207584"/>
            <a:ext cx="1403657" cy="338554"/>
          </a:xfrm>
          <a:prstGeom prst="rect">
            <a:avLst/>
          </a:prstGeom>
          <a:noFill/>
        </p:spPr>
        <p:txBody>
          <a:bodyPr wrap="square" lIns="0" tIns="0" rIns="0" bIns="0" rtlCol="0">
            <a:spAutoFit/>
          </a:bodyPr>
          <a:lstStyle/>
          <a:p>
            <a:pPr algn="ctr"/>
            <a:r>
              <a:rPr lang="en-US" sz="2200" dirty="0" err="1">
                <a:latin typeface="Avenir Next LT Pro Demi" panose="020B0704020202020204" pitchFamily="34" charset="0"/>
              </a:rPr>
              <a:t>Col+Rot</a:t>
            </a:r>
            <a:endParaRPr lang="en-US" sz="2200" dirty="0">
              <a:latin typeface="Avenir Next LT Pro Demi" panose="020B0704020202020204" pitchFamily="34" charset="0"/>
            </a:endParaRPr>
          </a:p>
        </p:txBody>
      </p:sp>
      <p:graphicFrame>
        <p:nvGraphicFramePr>
          <p:cNvPr id="6" name="Table 2">
            <a:extLst>
              <a:ext uri="{FF2B5EF4-FFF2-40B4-BE49-F238E27FC236}">
                <a16:creationId xmlns:a16="http://schemas.microsoft.com/office/drawing/2014/main" id="{DB3CF438-9BD0-F152-EBAC-C239DC411240}"/>
              </a:ext>
            </a:extLst>
          </p:cNvPr>
          <p:cNvGraphicFramePr>
            <a:graphicFrameLocks noGrp="1"/>
          </p:cNvGraphicFramePr>
          <p:nvPr/>
        </p:nvGraphicFramePr>
        <p:xfrm>
          <a:off x="2570737" y="4366489"/>
          <a:ext cx="3248963" cy="1209340"/>
        </p:xfrm>
        <a:graphic>
          <a:graphicData uri="http://schemas.openxmlformats.org/drawingml/2006/table">
            <a:tbl>
              <a:tblPr>
                <a:tableStyleId>{5C22544A-7EE6-4342-B048-85BDC9FD1C3A}</a:tableStyleId>
              </a:tblPr>
              <a:tblGrid>
                <a:gridCol w="709179">
                  <a:extLst>
                    <a:ext uri="{9D8B030D-6E8A-4147-A177-3AD203B41FA5}">
                      <a16:colId xmlns:a16="http://schemas.microsoft.com/office/drawing/2014/main" val="735674806"/>
                    </a:ext>
                  </a:extLst>
                </a:gridCol>
                <a:gridCol w="887118">
                  <a:extLst>
                    <a:ext uri="{9D8B030D-6E8A-4147-A177-3AD203B41FA5}">
                      <a16:colId xmlns:a16="http://schemas.microsoft.com/office/drawing/2014/main" val="2159545020"/>
                    </a:ext>
                  </a:extLst>
                </a:gridCol>
                <a:gridCol w="844748">
                  <a:extLst>
                    <a:ext uri="{9D8B030D-6E8A-4147-A177-3AD203B41FA5}">
                      <a16:colId xmlns:a16="http://schemas.microsoft.com/office/drawing/2014/main" val="3344665615"/>
                    </a:ext>
                  </a:extLst>
                </a:gridCol>
                <a:gridCol w="807918">
                  <a:extLst>
                    <a:ext uri="{9D8B030D-6E8A-4147-A177-3AD203B41FA5}">
                      <a16:colId xmlns:a16="http://schemas.microsoft.com/office/drawing/2014/main" val="3666005809"/>
                    </a:ext>
                  </a:extLst>
                </a:gridCol>
              </a:tblGrid>
              <a:tr h="240480">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40480">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364683574"/>
                  </a:ext>
                </a:extLst>
              </a:tr>
              <a:tr h="360830">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384584"/>
                  </a:ext>
                </a:extLst>
              </a:tr>
              <a:tr h="360830">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960910"/>
                  </a:ext>
                </a:extLst>
              </a:tr>
            </a:tbl>
          </a:graphicData>
        </a:graphic>
      </p:graphicFrame>
      <p:graphicFrame>
        <p:nvGraphicFramePr>
          <p:cNvPr id="35" name="Table 2">
            <a:extLst>
              <a:ext uri="{FF2B5EF4-FFF2-40B4-BE49-F238E27FC236}">
                <a16:creationId xmlns:a16="http://schemas.microsoft.com/office/drawing/2014/main" id="{2BA881BA-3099-0A4E-2E95-5E6E1975426F}"/>
              </a:ext>
            </a:extLst>
          </p:cNvPr>
          <p:cNvGraphicFramePr>
            <a:graphicFrameLocks noGrp="1"/>
          </p:cNvGraphicFramePr>
          <p:nvPr/>
        </p:nvGraphicFramePr>
        <p:xfrm>
          <a:off x="2574721" y="1846694"/>
          <a:ext cx="3236349" cy="1202619"/>
        </p:xfrm>
        <a:graphic>
          <a:graphicData uri="http://schemas.openxmlformats.org/drawingml/2006/table">
            <a:tbl>
              <a:tblPr>
                <a:tableStyleId>{5C22544A-7EE6-4342-B048-85BDC9FD1C3A}</a:tableStyleId>
              </a:tblPr>
              <a:tblGrid>
                <a:gridCol w="706426">
                  <a:extLst>
                    <a:ext uri="{9D8B030D-6E8A-4147-A177-3AD203B41FA5}">
                      <a16:colId xmlns:a16="http://schemas.microsoft.com/office/drawing/2014/main" val="735674806"/>
                    </a:ext>
                  </a:extLst>
                </a:gridCol>
                <a:gridCol w="883674">
                  <a:extLst>
                    <a:ext uri="{9D8B030D-6E8A-4147-A177-3AD203B41FA5}">
                      <a16:colId xmlns:a16="http://schemas.microsoft.com/office/drawing/2014/main" val="2159545020"/>
                    </a:ext>
                  </a:extLst>
                </a:gridCol>
                <a:gridCol w="841468">
                  <a:extLst>
                    <a:ext uri="{9D8B030D-6E8A-4147-A177-3AD203B41FA5}">
                      <a16:colId xmlns:a16="http://schemas.microsoft.com/office/drawing/2014/main" val="3344665615"/>
                    </a:ext>
                  </a:extLst>
                </a:gridCol>
                <a:gridCol w="804781">
                  <a:extLst>
                    <a:ext uri="{9D8B030D-6E8A-4147-A177-3AD203B41FA5}">
                      <a16:colId xmlns:a16="http://schemas.microsoft.com/office/drawing/2014/main" val="3666005809"/>
                    </a:ext>
                  </a:extLst>
                </a:gridCol>
              </a:tblGrid>
              <a:tr h="223141">
                <a:tc>
                  <a:txBody>
                    <a:bodyPr/>
                    <a:lstStyle/>
                    <a:p>
                      <a:pPr algn="ctr"/>
                      <a:endParaRPr lang="en-US" sz="16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b="0" dirty="0">
                          <a:latin typeface="Avenir Next LT Pro Demi" panose="020B0704020202020204" pitchFamily="34" charset="0"/>
                        </a:rPr>
                        <a:t>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Test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55593798"/>
                  </a:ext>
                </a:extLst>
              </a:tr>
              <a:tr h="223141">
                <a:tc>
                  <a:txBody>
                    <a:bodyPr/>
                    <a:lstStyle/>
                    <a:p>
                      <a:pPr algn="ctr"/>
                      <a:endParaRPr lang="en-US" sz="1600" b="0" dirty="0">
                        <a:latin typeface="Avenir Next LT Pro Demi" panose="020B07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latin typeface="Avenir Next LT Pro Demi" panose="020B0704020202020204" pitchFamily="34"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600" b="0" dirty="0">
                          <a:latin typeface="Avenir Next LT Pro Demi" panose="020B0704020202020204" pitchFamily="34" charset="0"/>
                        </a:rPr>
                        <a:t>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9675445"/>
                  </a:ext>
                </a:extLst>
              </a:tr>
              <a:tr h="365872">
                <a:tc>
                  <a:txBody>
                    <a:bodyPr/>
                    <a:lstStyle/>
                    <a:p>
                      <a:pPr algn="ctr"/>
                      <a:r>
                        <a:rPr lang="en-US" sz="1600" b="0" dirty="0">
                          <a:latin typeface="Avenir Next LT Pro Demi" panose="020B0704020202020204" pitchFamily="34" charset="0"/>
                        </a:rPr>
                        <a:t>Y=0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3155204"/>
                  </a:ext>
                </a:extLst>
              </a:tr>
              <a:tr h="349067">
                <a:tc>
                  <a:txBody>
                    <a:bodyPr/>
                    <a:lstStyle/>
                    <a:p>
                      <a:pPr algn="ctr"/>
                      <a:r>
                        <a:rPr lang="en-US" sz="1600" b="0" dirty="0">
                          <a:latin typeface="Avenir Next LT Pro Demi" panose="020B0704020202020204" pitchFamily="34" charset="0"/>
                        </a:rPr>
                        <a:t>Y=1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latin typeface="Avenir Next LT Pro" panose="020B05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90604"/>
                  </a:ext>
                </a:extLst>
              </a:tr>
            </a:tbl>
          </a:graphicData>
        </a:graphic>
      </p:graphicFrame>
      <p:pic>
        <p:nvPicPr>
          <p:cNvPr id="37" name="Picture 36">
            <a:extLst>
              <a:ext uri="{FF2B5EF4-FFF2-40B4-BE49-F238E27FC236}">
                <a16:creationId xmlns:a16="http://schemas.microsoft.com/office/drawing/2014/main" id="{6255A2B6-9E8C-7256-D221-C3B98316338E}"/>
              </a:ext>
            </a:extLst>
          </p:cNvPr>
          <p:cNvPicPr>
            <a:picLocks noChangeAspect="1"/>
          </p:cNvPicPr>
          <p:nvPr/>
        </p:nvPicPr>
        <p:blipFill rotWithShape="1">
          <a:blip r:embed="rId15"/>
          <a:srcRect r="70287"/>
          <a:stretch/>
        </p:blipFill>
        <p:spPr>
          <a:xfrm>
            <a:off x="3418852" y="2391907"/>
            <a:ext cx="587686" cy="259783"/>
          </a:xfrm>
          <a:prstGeom prst="rect">
            <a:avLst/>
          </a:prstGeom>
        </p:spPr>
      </p:pic>
      <p:pic>
        <p:nvPicPr>
          <p:cNvPr id="39" name="Picture 38">
            <a:extLst>
              <a:ext uri="{FF2B5EF4-FFF2-40B4-BE49-F238E27FC236}">
                <a16:creationId xmlns:a16="http://schemas.microsoft.com/office/drawing/2014/main" id="{0D2A51E2-2C91-1BBE-9542-BF9361E99058}"/>
              </a:ext>
            </a:extLst>
          </p:cNvPr>
          <p:cNvPicPr>
            <a:picLocks noChangeAspect="1"/>
          </p:cNvPicPr>
          <p:nvPr/>
        </p:nvPicPr>
        <p:blipFill rotWithShape="1">
          <a:blip r:embed="rId15"/>
          <a:srcRect l="36612" r="34495"/>
          <a:stretch/>
        </p:blipFill>
        <p:spPr>
          <a:xfrm>
            <a:off x="4262983" y="2388221"/>
            <a:ext cx="587686" cy="267154"/>
          </a:xfrm>
          <a:prstGeom prst="rect">
            <a:avLst/>
          </a:prstGeom>
        </p:spPr>
      </p:pic>
      <p:pic>
        <p:nvPicPr>
          <p:cNvPr id="41" name="Picture 40">
            <a:extLst>
              <a:ext uri="{FF2B5EF4-FFF2-40B4-BE49-F238E27FC236}">
                <a16:creationId xmlns:a16="http://schemas.microsoft.com/office/drawing/2014/main" id="{99A3B261-2195-BA72-028A-0B7DB5EFBF3B}"/>
              </a:ext>
            </a:extLst>
          </p:cNvPr>
          <p:cNvPicPr>
            <a:picLocks noChangeAspect="1"/>
          </p:cNvPicPr>
          <p:nvPr/>
        </p:nvPicPr>
        <p:blipFill rotWithShape="1">
          <a:blip r:embed="rId15"/>
          <a:srcRect l="70423" r="1"/>
          <a:stretch/>
        </p:blipFill>
        <p:spPr>
          <a:xfrm>
            <a:off x="5101561" y="2388221"/>
            <a:ext cx="587686" cy="260986"/>
          </a:xfrm>
          <a:prstGeom prst="rect">
            <a:avLst/>
          </a:prstGeom>
        </p:spPr>
      </p:pic>
      <p:pic>
        <p:nvPicPr>
          <p:cNvPr id="43" name="Picture 42">
            <a:extLst>
              <a:ext uri="{FF2B5EF4-FFF2-40B4-BE49-F238E27FC236}">
                <a16:creationId xmlns:a16="http://schemas.microsoft.com/office/drawing/2014/main" id="{1D83CB97-2F49-73FB-5E79-1E81B194F9F7}"/>
              </a:ext>
            </a:extLst>
          </p:cNvPr>
          <p:cNvPicPr>
            <a:picLocks noChangeAspect="1"/>
          </p:cNvPicPr>
          <p:nvPr/>
        </p:nvPicPr>
        <p:blipFill rotWithShape="1">
          <a:blip r:embed="rId16"/>
          <a:srcRect l="964" r="71175"/>
          <a:stretch/>
        </p:blipFill>
        <p:spPr>
          <a:xfrm>
            <a:off x="3418852" y="2736492"/>
            <a:ext cx="582381" cy="259785"/>
          </a:xfrm>
          <a:prstGeom prst="rect">
            <a:avLst/>
          </a:prstGeom>
        </p:spPr>
      </p:pic>
      <p:pic>
        <p:nvPicPr>
          <p:cNvPr id="45" name="Picture 44">
            <a:extLst>
              <a:ext uri="{FF2B5EF4-FFF2-40B4-BE49-F238E27FC236}">
                <a16:creationId xmlns:a16="http://schemas.microsoft.com/office/drawing/2014/main" id="{5C55AEEA-F7D7-D5D9-F490-18829A78644F}"/>
              </a:ext>
            </a:extLst>
          </p:cNvPr>
          <p:cNvPicPr>
            <a:picLocks noChangeAspect="1"/>
          </p:cNvPicPr>
          <p:nvPr/>
        </p:nvPicPr>
        <p:blipFill rotWithShape="1">
          <a:blip r:embed="rId16"/>
          <a:srcRect l="33689" r="37568"/>
          <a:stretch/>
        </p:blipFill>
        <p:spPr>
          <a:xfrm>
            <a:off x="4246941" y="2703903"/>
            <a:ext cx="598423" cy="266824"/>
          </a:xfrm>
          <a:prstGeom prst="rect">
            <a:avLst/>
          </a:prstGeom>
        </p:spPr>
      </p:pic>
      <p:pic>
        <p:nvPicPr>
          <p:cNvPr id="47" name="Picture 46">
            <a:extLst>
              <a:ext uri="{FF2B5EF4-FFF2-40B4-BE49-F238E27FC236}">
                <a16:creationId xmlns:a16="http://schemas.microsoft.com/office/drawing/2014/main" id="{82CD0FF5-BBA1-AAC8-0C0C-272D0527100B}"/>
              </a:ext>
            </a:extLst>
          </p:cNvPr>
          <p:cNvPicPr>
            <a:picLocks noChangeAspect="1"/>
          </p:cNvPicPr>
          <p:nvPr/>
        </p:nvPicPr>
        <p:blipFill rotWithShape="1">
          <a:blip r:embed="rId16"/>
          <a:srcRect l="67008" r="3962"/>
          <a:stretch/>
        </p:blipFill>
        <p:spPr>
          <a:xfrm>
            <a:off x="5104213" y="2739172"/>
            <a:ext cx="582381" cy="257105"/>
          </a:xfrm>
          <a:prstGeom prst="rect">
            <a:avLst/>
          </a:prstGeom>
        </p:spPr>
      </p:pic>
      <p:sp>
        <p:nvSpPr>
          <p:cNvPr id="7" name="TextBox 6">
            <a:extLst>
              <a:ext uri="{FF2B5EF4-FFF2-40B4-BE49-F238E27FC236}">
                <a16:creationId xmlns:a16="http://schemas.microsoft.com/office/drawing/2014/main" id="{4FA8974C-7B54-62A7-B7C0-DC7AEEA0FB12}"/>
              </a:ext>
            </a:extLst>
          </p:cNvPr>
          <p:cNvSpPr txBox="1"/>
          <p:nvPr/>
        </p:nvSpPr>
        <p:spPr>
          <a:xfrm>
            <a:off x="6996991" y="3974765"/>
            <a:ext cx="3475340" cy="430887"/>
          </a:xfrm>
          <a:prstGeom prst="rect">
            <a:avLst/>
          </a:prstGeom>
          <a:noFill/>
        </p:spPr>
        <p:txBody>
          <a:bodyPr wrap="square" rtlCol="0">
            <a:spAutoFit/>
          </a:bodyPr>
          <a:lstStyle/>
          <a:p>
            <a:pPr algn="ctr"/>
            <a:r>
              <a:rPr lang="en-US" sz="2200" i="1" dirty="0">
                <a:solidFill>
                  <a:schemeClr val="accent2">
                    <a:lumMod val="75000"/>
                  </a:schemeClr>
                </a:solidFill>
                <a:latin typeface="Avenir Next LT Pro Demi" panose="020B0704020202020204" pitchFamily="34" charset="0"/>
              </a:rPr>
              <a:t>Causal + Independent</a:t>
            </a:r>
            <a:endParaRPr lang="en-US" sz="2200" dirty="0">
              <a:solidFill>
                <a:schemeClr val="accent2">
                  <a:lumMod val="75000"/>
                </a:schemeClr>
              </a:solidFill>
              <a:latin typeface="Avenir Next LT Pro Demi" panose="020B0704020202020204" pitchFamily="34" charset="0"/>
            </a:endParaRPr>
          </a:p>
        </p:txBody>
      </p:sp>
      <p:sp>
        <p:nvSpPr>
          <p:cNvPr id="11" name="TextBox 10">
            <a:extLst>
              <a:ext uri="{FF2B5EF4-FFF2-40B4-BE49-F238E27FC236}">
                <a16:creationId xmlns:a16="http://schemas.microsoft.com/office/drawing/2014/main" id="{49146A08-D11A-A39D-0057-5C38ECBCFDEB}"/>
              </a:ext>
            </a:extLst>
          </p:cNvPr>
          <p:cNvSpPr txBox="1"/>
          <p:nvPr/>
        </p:nvSpPr>
        <p:spPr>
          <a:xfrm>
            <a:off x="3749340" y="3534094"/>
            <a:ext cx="1203305" cy="584775"/>
          </a:xfrm>
          <a:prstGeom prst="rect">
            <a:avLst/>
          </a:prstGeom>
          <a:noFill/>
        </p:spPr>
        <p:txBody>
          <a:bodyPr wrap="square" rtlCol="0">
            <a:spAutoFit/>
          </a:bodyPr>
          <a:lstStyle/>
          <a:p>
            <a:pPr algn="ctr"/>
            <a:r>
              <a:rPr lang="en-US" sz="3200" b="1" dirty="0">
                <a:latin typeface="Avenir Next LT Pro" panose="020B0504020202020204" pitchFamily="34" charset="0"/>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8A4ABD-7313-494C-50C7-8252C0B815BE}"/>
                  </a:ext>
                </a:extLst>
              </p:cNvPr>
              <p:cNvSpPr txBox="1"/>
              <p:nvPr/>
            </p:nvSpPr>
            <p:spPr>
              <a:xfrm>
                <a:off x="1198023" y="5634160"/>
                <a:ext cx="6097836" cy="8795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𝑨</m:t>
                          </m:r>
                        </m:e>
                        <m:sub>
                          <m:eqArr>
                            <m:eqArrPr>
                              <m:ctrlPr>
                                <a:rPr lang="en-US" sz="2400" b="1" i="1" smtClean="0">
                                  <a:latin typeface="Cambria Math" panose="02040503050406030204" pitchFamily="18" charset="0"/>
                                </a:rPr>
                              </m:ctrlPr>
                            </m:eqArrPr>
                            <m:e>
                              <m:r>
                                <a:rPr lang="en-US" sz="2400" b="1" i="1" smtClean="0">
                                  <a:latin typeface="Cambria Math" panose="02040503050406030204" pitchFamily="18" charset="0"/>
                                </a:rPr>
                                <m:t>𝒄𝒂𝒖𝒔𝒆</m:t>
                              </m:r>
                              <m:r>
                                <a:rPr lang="en-US" sz="2400" b="1" i="1" smtClean="0">
                                  <a:latin typeface="Cambria Math" panose="02040503050406030204" pitchFamily="18" charset="0"/>
                                </a:rPr>
                                <m:t> </m:t>
                              </m:r>
                            </m:e>
                            <m:e>
                              <m:r>
                                <a:rPr lang="en-US" sz="2400" b="1" i="1" smtClean="0">
                                  <a:latin typeface="Cambria Math" panose="02040503050406030204" pitchFamily="18" charset="0"/>
                                </a:rPr>
                                <m:t> </m:t>
                              </m:r>
                            </m:e>
                          </m:eqArr>
                        </m:sub>
                      </m:sSub>
                    </m:oMath>
                  </m:oMathPara>
                </a14:m>
                <a:endParaRPr lang="en-US" sz="2400" b="1" dirty="0"/>
              </a:p>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m:t>
                          </m:r>
                          <m:r>
                            <a:rPr lang="en-US" sz="2400" b="1" i="1">
                              <a:latin typeface="Cambria Math" panose="02040503050406030204" pitchFamily="18" charset="0"/>
                            </a:rPr>
                            <m:t>𝑨</m:t>
                          </m:r>
                        </m:e>
                        <m:sub>
                          <m:bar>
                            <m:barPr>
                              <m:pos m:val="top"/>
                              <m:ctrlPr>
                                <a:rPr lang="en-US" sz="2400" b="1" i="1">
                                  <a:latin typeface="Cambria Math" panose="02040503050406030204" pitchFamily="18" charset="0"/>
                                </a:rPr>
                              </m:ctrlPr>
                            </m:barPr>
                            <m:e>
                              <m:r>
                                <a:rPr lang="en-US" sz="2400" b="1" i="1">
                                  <a:latin typeface="Cambria Math" panose="02040503050406030204" pitchFamily="18" charset="0"/>
                                </a:rPr>
                                <m:t>𝒊𝒏𝒅</m:t>
                              </m:r>
                            </m:e>
                          </m:bar>
                        </m:sub>
                      </m:sSub>
                      <m:r>
                        <a:rPr lang="en-US" sz="2400" b="1"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88A4ABD-7313-494C-50C7-8252C0B815BE}"/>
                  </a:ext>
                </a:extLst>
              </p:cNvPr>
              <p:cNvSpPr txBox="1">
                <a:spLocks noRot="1" noChangeAspect="1" noMove="1" noResize="1" noEditPoints="1" noAdjustHandles="1" noChangeArrowheads="1" noChangeShapeType="1" noTextEdit="1"/>
              </p:cNvSpPr>
              <p:nvPr/>
            </p:nvSpPr>
            <p:spPr>
              <a:xfrm>
                <a:off x="1198023" y="5634160"/>
                <a:ext cx="6097836" cy="879536"/>
              </a:xfrm>
              <a:prstGeom prst="rect">
                <a:avLst/>
              </a:prstGeom>
              <a:blipFill>
                <a:blip r:embed="rId17"/>
                <a:stretch>
                  <a:fillRect b="-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984134-31FE-283B-34F2-A80B7E3D677A}"/>
                  </a:ext>
                </a:extLst>
              </p:cNvPr>
              <p:cNvSpPr txBox="1"/>
              <p:nvPr/>
            </p:nvSpPr>
            <p:spPr>
              <a:xfrm>
                <a:off x="1225486" y="3049313"/>
                <a:ext cx="60978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𝑨</m:t>
                          </m:r>
                        </m:e>
                        <m:sub>
                          <m:r>
                            <a:rPr lang="en-US" sz="2400" b="1" i="1" smtClean="0">
                              <a:latin typeface="Cambria Math" panose="02040503050406030204" pitchFamily="18" charset="0"/>
                            </a:rPr>
                            <m:t>𝒊𝒏𝒅</m:t>
                          </m:r>
                          <m:r>
                            <a:rPr lang="en-US" sz="2400" b="1" i="1" smtClean="0">
                              <a:latin typeface="Cambria Math" panose="02040503050406030204" pitchFamily="18" charset="0"/>
                            </a:rPr>
                            <m:t> </m:t>
                          </m:r>
                        </m:sub>
                      </m:sSub>
                    </m:oMath>
                  </m:oMathPara>
                </a14:m>
                <a:endParaRPr lang="en-US" sz="2400" dirty="0"/>
              </a:p>
            </p:txBody>
          </p:sp>
        </mc:Choice>
        <mc:Fallback xmlns="">
          <p:sp>
            <p:nvSpPr>
              <p:cNvPr id="19" name="TextBox 18">
                <a:extLst>
                  <a:ext uri="{FF2B5EF4-FFF2-40B4-BE49-F238E27FC236}">
                    <a16:creationId xmlns:a16="http://schemas.microsoft.com/office/drawing/2014/main" id="{31984134-31FE-283B-34F2-A80B7E3D677A}"/>
                  </a:ext>
                </a:extLst>
              </p:cNvPr>
              <p:cNvSpPr txBox="1">
                <a:spLocks noRot="1" noChangeAspect="1" noMove="1" noResize="1" noEditPoints="1" noAdjustHandles="1" noChangeArrowheads="1" noChangeShapeType="1" noTextEdit="1"/>
              </p:cNvSpPr>
              <p:nvPr/>
            </p:nvSpPr>
            <p:spPr>
              <a:xfrm>
                <a:off x="1225486" y="3049313"/>
                <a:ext cx="6097836" cy="461665"/>
              </a:xfrm>
              <a:prstGeom prst="rect">
                <a:avLst/>
              </a:prstGeom>
              <a:blipFill>
                <a:blip r:embed="rId18"/>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1AF3B5A-E75B-51B0-54DE-C26A7F2B4418}"/>
                  </a:ext>
                </a:extLst>
              </p:cNvPr>
              <p:cNvSpPr txBox="1"/>
              <p:nvPr/>
            </p:nvSpPr>
            <p:spPr>
              <a:xfrm>
                <a:off x="7386659" y="4366489"/>
                <a:ext cx="2696004" cy="475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sSub>
                            <m:sSubPr>
                              <m:ctrlPr>
                                <a:rPr lang="en-US" sz="2400" b="1" i="1">
                                  <a:latin typeface="Cambria Math" panose="02040503050406030204" pitchFamily="18" charset="0"/>
                                </a:rPr>
                              </m:ctrlPr>
                            </m:sSubPr>
                            <m:e>
                              <m:r>
                                <a:rPr lang="en-US" sz="2400" b="1" i="1">
                                  <a:latin typeface="Cambria Math" panose="02040503050406030204" pitchFamily="18" charset="0"/>
                                </a:rPr>
                                <m:t>𝑨</m:t>
                              </m:r>
                            </m:e>
                            <m:sub>
                              <m:eqArr>
                                <m:eqArrPr>
                                  <m:ctrlPr>
                                    <a:rPr lang="en-US" sz="2400" b="1" i="1">
                                      <a:latin typeface="Cambria Math" panose="02040503050406030204" pitchFamily="18" charset="0"/>
                                    </a:rPr>
                                  </m:ctrlPr>
                                </m:eqArrPr>
                                <m:e>
                                  <m:r>
                                    <a:rPr lang="en-US" sz="2400" b="1" i="1">
                                      <a:latin typeface="Cambria Math" panose="02040503050406030204" pitchFamily="18" charset="0"/>
                                    </a:rPr>
                                    <m:t>𝒄𝒂𝒖𝒔𝒆</m:t>
                                  </m:r>
                                  <m:r>
                                    <a:rPr lang="en-US" sz="2400" b="1" i="1">
                                      <a:latin typeface="Cambria Math" panose="02040503050406030204" pitchFamily="18" charset="0"/>
                                    </a:rPr>
                                    <m:t> </m:t>
                                  </m:r>
                                </m:e>
                                <m:e>
                                  <m:r>
                                    <a:rPr lang="en-US" sz="2400" b="1" i="1">
                                      <a:latin typeface="Cambria Math" panose="02040503050406030204" pitchFamily="18" charset="0"/>
                                    </a:rPr>
                                    <m:t> </m:t>
                                  </m:r>
                                </m:e>
                              </m:eqArr>
                            </m:sub>
                          </m:sSub>
                          <m:r>
                            <a:rPr lang="en-US" sz="2400">
                              <a:latin typeface="Cambria Math" panose="02040503050406030204" pitchFamily="18" charset="0"/>
                            </a:rPr>
                            <m:t>∪</m:t>
                          </m:r>
                          <m:r>
                            <a:rPr lang="en-US" sz="2400" b="0" i="0" smtClean="0">
                              <a:latin typeface="Cambria Math" panose="02040503050406030204" pitchFamily="18" charset="0"/>
                            </a:rPr>
                            <m:t> </m:t>
                          </m:r>
                          <m:r>
                            <a:rPr lang="en-US" sz="2400" b="1" i="1">
                              <a:latin typeface="Cambria Math" panose="02040503050406030204" pitchFamily="18" charset="0"/>
                            </a:rPr>
                            <m:t>𝑨</m:t>
                          </m:r>
                        </m:e>
                        <m:sub>
                          <m:r>
                            <a:rPr lang="en-US" sz="2400" b="1" i="1" smtClean="0">
                              <a:latin typeface="Cambria Math" panose="02040503050406030204" pitchFamily="18" charset="0"/>
                            </a:rPr>
                            <m:t>𝒊𝒏𝒅</m:t>
                          </m:r>
                          <m:r>
                            <a:rPr lang="en-US" sz="2400" b="1" i="1" smtClean="0">
                              <a:latin typeface="Cambria Math" panose="02040503050406030204" pitchFamily="18" charset="0"/>
                            </a:rPr>
                            <m:t> </m:t>
                          </m:r>
                        </m:sub>
                      </m:sSub>
                    </m:oMath>
                  </m:oMathPara>
                </a14:m>
                <a:endParaRPr lang="en-US" sz="2400" dirty="0"/>
              </a:p>
            </p:txBody>
          </p:sp>
        </mc:Choice>
        <mc:Fallback xmlns="">
          <p:sp>
            <p:nvSpPr>
              <p:cNvPr id="23" name="TextBox 22">
                <a:extLst>
                  <a:ext uri="{FF2B5EF4-FFF2-40B4-BE49-F238E27FC236}">
                    <a16:creationId xmlns:a16="http://schemas.microsoft.com/office/drawing/2014/main" id="{A1AF3B5A-E75B-51B0-54DE-C26A7F2B4418}"/>
                  </a:ext>
                </a:extLst>
              </p:cNvPr>
              <p:cNvSpPr txBox="1">
                <a:spLocks noRot="1" noChangeAspect="1" noMove="1" noResize="1" noEditPoints="1" noAdjustHandles="1" noChangeArrowheads="1" noChangeShapeType="1" noTextEdit="1"/>
              </p:cNvSpPr>
              <p:nvPr/>
            </p:nvSpPr>
            <p:spPr>
              <a:xfrm>
                <a:off x="7386659" y="4366489"/>
                <a:ext cx="2696004" cy="475515"/>
              </a:xfrm>
              <a:prstGeom prst="rect">
                <a:avLst/>
              </a:prstGeom>
              <a:blipFill>
                <a:blip r:embed="rId19"/>
                <a:stretch>
                  <a:fillRect b="-2564"/>
                </a:stretch>
              </a:blipFill>
            </p:spPr>
            <p:txBody>
              <a:bodyPr/>
              <a:lstStyle/>
              <a:p>
                <a:r>
                  <a:rPr lang="en-US">
                    <a:noFill/>
                  </a:rPr>
                  <a:t> </a:t>
                </a:r>
              </a:p>
            </p:txBody>
          </p:sp>
        </mc:Fallback>
      </mc:AlternateContent>
    </p:spTree>
    <p:extLst>
      <p:ext uri="{BB962C8B-B14F-4D97-AF65-F5344CB8AC3E}">
        <p14:creationId xmlns:p14="http://schemas.microsoft.com/office/powerpoint/2010/main" val="1268070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0F7C4B-5828-3557-9E75-04EFADE7CE83}"/>
              </a:ext>
            </a:extLst>
          </p:cNvPr>
          <p:cNvSpPr/>
          <p:nvPr/>
        </p:nvSpPr>
        <p:spPr>
          <a:xfrm>
            <a:off x="1294581" y="4677086"/>
            <a:ext cx="9838063" cy="811310"/>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Table 51">
            <a:extLst>
              <a:ext uri="{FF2B5EF4-FFF2-40B4-BE49-F238E27FC236}">
                <a16:creationId xmlns:a16="http://schemas.microsoft.com/office/drawing/2014/main" id="{273CB8E2-DA3E-CA1D-35F9-2E06C7BB6600}"/>
              </a:ext>
            </a:extLst>
          </p:cNvPr>
          <p:cNvGraphicFramePr>
            <a:graphicFrameLocks noGrp="1"/>
          </p:cNvGraphicFramePr>
          <p:nvPr/>
        </p:nvGraphicFramePr>
        <p:xfrm>
          <a:off x="2032000" y="1760190"/>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43765095"/>
                    </a:ext>
                  </a:extLst>
                </a:gridCol>
                <a:gridCol w="2032000">
                  <a:extLst>
                    <a:ext uri="{9D8B030D-6E8A-4147-A177-3AD203B41FA5}">
                      <a16:colId xmlns:a16="http://schemas.microsoft.com/office/drawing/2014/main" val="3348052134"/>
                    </a:ext>
                  </a:extLst>
                </a:gridCol>
                <a:gridCol w="2032000">
                  <a:extLst>
                    <a:ext uri="{9D8B030D-6E8A-4147-A177-3AD203B41FA5}">
                      <a16:colId xmlns:a16="http://schemas.microsoft.com/office/drawing/2014/main" val="2778266474"/>
                    </a:ext>
                  </a:extLst>
                </a:gridCol>
                <a:gridCol w="2032000">
                  <a:extLst>
                    <a:ext uri="{9D8B030D-6E8A-4147-A177-3AD203B41FA5}">
                      <a16:colId xmlns:a16="http://schemas.microsoft.com/office/drawing/2014/main" val="2229813195"/>
                    </a:ext>
                  </a:extLst>
                </a:gridCol>
              </a:tblGrid>
              <a:tr h="370840">
                <a:tc>
                  <a:txBody>
                    <a:bodyPr/>
                    <a:lstStyle/>
                    <a:p>
                      <a:pPr algn="ctr"/>
                      <a:r>
                        <a:rPr lang="en-US" sz="1800" dirty="0">
                          <a:latin typeface="Avenir Next LT Pro Demi" panose="020B0704020202020204" pitchFamily="34" charset="0"/>
                        </a:rPr>
                        <a:t>Algorithm</a:t>
                      </a:r>
                    </a:p>
                  </a:txBody>
                  <a:tcPr/>
                </a:tc>
                <a:tc>
                  <a:txBody>
                    <a:bodyPr/>
                    <a:lstStyle/>
                    <a:p>
                      <a:pPr algn="ctr"/>
                      <a:r>
                        <a:rPr lang="en-US" sz="1800" dirty="0">
                          <a:latin typeface="Avenir Next LT Pro Demi" panose="020B0704020202020204" pitchFamily="34" charset="0"/>
                        </a:rPr>
                        <a:t>Color</a:t>
                      </a:r>
                    </a:p>
                  </a:txBody>
                  <a:tcPr/>
                </a:tc>
                <a:tc>
                  <a:txBody>
                    <a:bodyPr/>
                    <a:lstStyle/>
                    <a:p>
                      <a:pPr algn="ctr"/>
                      <a:r>
                        <a:rPr lang="en-US" sz="1800" dirty="0">
                          <a:latin typeface="Avenir Next LT Pro Demi" panose="020B0704020202020204" pitchFamily="34" charset="0"/>
                        </a:rPr>
                        <a:t>Rotation</a:t>
                      </a:r>
                    </a:p>
                  </a:txBody>
                  <a:tcPr/>
                </a:tc>
                <a:tc>
                  <a:txBody>
                    <a:bodyPr/>
                    <a:lstStyle/>
                    <a:p>
                      <a:pPr algn="ctr"/>
                      <a:r>
                        <a:rPr lang="en-US" sz="1800" dirty="0" err="1">
                          <a:latin typeface="Avenir Next LT Pro Demi" panose="020B0704020202020204" pitchFamily="34" charset="0"/>
                        </a:rPr>
                        <a:t>Col+Rot</a:t>
                      </a:r>
                      <a:endParaRPr lang="en-US" sz="1800" dirty="0">
                        <a:latin typeface="Avenir Next LT Pro Demi" panose="020B0704020202020204" pitchFamily="34" charset="0"/>
                      </a:endParaRPr>
                    </a:p>
                  </a:txBody>
                  <a:tcPr/>
                </a:tc>
                <a:extLst>
                  <a:ext uri="{0D108BD9-81ED-4DB2-BD59-A6C34878D82A}">
                    <a16:rowId xmlns:a16="http://schemas.microsoft.com/office/drawing/2014/main" val="1781475113"/>
                  </a:ext>
                </a:extLst>
              </a:tr>
              <a:tr h="370840">
                <a:tc>
                  <a:txBody>
                    <a:bodyPr/>
                    <a:lstStyle/>
                    <a:p>
                      <a:pPr algn="ctr"/>
                      <a:r>
                        <a:rPr lang="en-US" sz="1600" dirty="0">
                          <a:latin typeface="Avenir Next LT Pro Demi" panose="020B0704020202020204" pitchFamily="34" charset="0"/>
                        </a:rPr>
                        <a:t>ERM</a:t>
                      </a:r>
                    </a:p>
                  </a:txBody>
                  <a:tcPr/>
                </a:tc>
                <a:tc>
                  <a:txBody>
                    <a:bodyPr/>
                    <a:lstStyle/>
                    <a:p>
                      <a:pPr algn="ctr"/>
                      <a:r>
                        <a:rPr lang="en-US" sz="1600" dirty="0">
                          <a:latin typeface="Avenir Next LT Pro" panose="020B0504020202020204" pitchFamily="34" charset="0"/>
                        </a:rPr>
                        <a:t>30.9 ± 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61.9 ± 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25.2 ± 1.3</a:t>
                      </a:r>
                    </a:p>
                  </a:txBody>
                  <a:tcPr/>
                </a:tc>
                <a:extLst>
                  <a:ext uri="{0D108BD9-81ED-4DB2-BD59-A6C34878D82A}">
                    <a16:rowId xmlns:a16="http://schemas.microsoft.com/office/drawing/2014/main" val="3243623582"/>
                  </a:ext>
                </a:extLst>
              </a:tr>
              <a:tr h="370840">
                <a:tc>
                  <a:txBody>
                    <a:bodyPr/>
                    <a:lstStyle/>
                    <a:p>
                      <a:pPr algn="ctr"/>
                      <a:r>
                        <a:rPr lang="en-US" sz="1600" dirty="0">
                          <a:latin typeface="Avenir Next LT Pro Demi" panose="020B0704020202020204" pitchFamily="34" charset="0"/>
                        </a:rPr>
                        <a:t>IRM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50.0 ± 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61.2 ± 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39.6 ± 6.7</a:t>
                      </a:r>
                    </a:p>
                  </a:txBody>
                  <a:tcPr/>
                </a:tc>
                <a:extLst>
                  <a:ext uri="{0D108BD9-81ED-4DB2-BD59-A6C34878D82A}">
                    <a16:rowId xmlns:a16="http://schemas.microsoft.com/office/drawing/2014/main" val="4162699717"/>
                  </a:ext>
                </a:extLst>
              </a:tr>
              <a:tr h="370840">
                <a:tc>
                  <a:txBody>
                    <a:bodyPr/>
                    <a:lstStyle/>
                    <a:p>
                      <a:pPr algn="ctr"/>
                      <a:r>
                        <a:rPr lang="en-US" sz="1600" dirty="0">
                          <a:latin typeface="Avenir Next LT Pro Demi" panose="020B0704020202020204" pitchFamily="34" charset="0"/>
                        </a:rPr>
                        <a:t>MMD</a:t>
                      </a:r>
                    </a:p>
                  </a:txBody>
                  <a:tcPr>
                    <a:lnB w="12700" cmpd="sng">
                      <a:no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29.7 ± 1.8</a:t>
                      </a:r>
                    </a:p>
                  </a:txBody>
                  <a:tcPr>
                    <a:lnB w="12700" cmpd="sng">
                      <a:no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62.2 ± 0.5</a:t>
                      </a:r>
                    </a:p>
                  </a:txBody>
                  <a:tcPr>
                    <a:lnB w="12700" cmpd="sng">
                      <a:no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24.1 ± 0.6</a:t>
                      </a:r>
                    </a:p>
                  </a:txBody>
                  <a:tcPr>
                    <a:lnB w="12700" cmpd="sng">
                      <a:noFill/>
                    </a:lnB>
                  </a:tcPr>
                </a:tc>
                <a:extLst>
                  <a:ext uri="{0D108BD9-81ED-4DB2-BD59-A6C34878D82A}">
                    <a16:rowId xmlns:a16="http://schemas.microsoft.com/office/drawing/2014/main" val="1772882419"/>
                  </a:ext>
                </a:extLst>
              </a:tr>
              <a:tr h="370840">
                <a:tc>
                  <a:txBody>
                    <a:bodyPr/>
                    <a:lstStyle/>
                    <a:p>
                      <a:pPr algn="ctr"/>
                      <a:r>
                        <a:rPr lang="en-US" sz="1600" dirty="0">
                          <a:latin typeface="Avenir Next LT Pro Demi" panose="020B0704020202020204" pitchFamily="34" charset="0"/>
                        </a:rPr>
                        <a:t>C-MMD</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29.4 ± 0.2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62.3 ± 0.4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venir Next LT Pro" panose="020B0504020202020204" pitchFamily="34" charset="0"/>
                        </a:rPr>
                        <a:t>32.2 ± 7.0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146737"/>
                  </a:ext>
                </a:extLst>
              </a:tr>
              <a:tr h="370840">
                <a:tc>
                  <a:txBody>
                    <a:bodyPr/>
                    <a:lstStyle/>
                    <a:p>
                      <a:pPr algn="ctr"/>
                      <a:r>
                        <a:rPr lang="en-US" sz="1600" i="1" dirty="0">
                          <a:latin typeface="Avenir Next LT Pro Demi" panose="020B0704020202020204" pitchFamily="34" charset="0"/>
                        </a:rPr>
                        <a:t>CACM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Avenir Next LT Pro Demi" panose="020B0704020202020204" pitchFamily="34" charset="0"/>
                        </a:rPr>
                        <a:t>70.4 ± 0.5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Avenir Next LT Pro Demi" panose="020B0704020202020204" pitchFamily="34" charset="0"/>
                        </a:rPr>
                        <a:t>62.4 ± 0.4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Avenir Next LT Pro Demi" panose="020B0704020202020204" pitchFamily="34" charset="0"/>
                        </a:rPr>
                        <a:t>54.1 ± 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709226"/>
                  </a:ext>
                </a:extLst>
              </a:tr>
            </a:tbl>
          </a:graphicData>
        </a:graphic>
      </p:graphicFrame>
      <p:sp>
        <p:nvSpPr>
          <p:cNvPr id="54" name="TextBox 53">
            <a:extLst>
              <a:ext uri="{FF2B5EF4-FFF2-40B4-BE49-F238E27FC236}">
                <a16:creationId xmlns:a16="http://schemas.microsoft.com/office/drawing/2014/main" id="{8CD00E84-796D-15D1-1906-5F614B4B3846}"/>
              </a:ext>
            </a:extLst>
          </p:cNvPr>
          <p:cNvSpPr txBox="1"/>
          <p:nvPr/>
        </p:nvSpPr>
        <p:spPr>
          <a:xfrm>
            <a:off x="1110839" y="4844214"/>
            <a:ext cx="10205546" cy="477054"/>
          </a:xfrm>
          <a:prstGeom prst="rect">
            <a:avLst/>
          </a:prstGeom>
          <a:noFill/>
        </p:spPr>
        <p:txBody>
          <a:bodyPr wrap="square" rtlCol="0">
            <a:spAutoFit/>
          </a:bodyPr>
          <a:lstStyle/>
          <a:p>
            <a:pPr algn="ctr"/>
            <a:r>
              <a:rPr lang="en-US" sz="2500" b="1" i="1" dirty="0">
                <a:effectLst/>
                <a:latin typeface="Avenir Next LT Pro" panose="020B0504020202020204" pitchFamily="34" charset="0"/>
              </a:rPr>
              <a:t>CACM </a:t>
            </a:r>
            <a:r>
              <a:rPr lang="en-US" sz="2500" dirty="0">
                <a:effectLst/>
                <a:latin typeface="Avenir Next LT Pro" panose="020B0504020202020204" pitchFamily="34" charset="0"/>
              </a:rPr>
              <a:t>outperforms on individual as well as combination of shifts</a:t>
            </a:r>
            <a:endParaRPr lang="en-US" sz="2500" dirty="0">
              <a:latin typeface="Avenir Next LT Pro" panose="020B0504020202020204" pitchFamily="34" charset="0"/>
            </a:endParaRPr>
          </a:p>
        </p:txBody>
      </p:sp>
      <p:sp>
        <p:nvSpPr>
          <p:cNvPr id="8" name="Title 1">
            <a:extLst>
              <a:ext uri="{FF2B5EF4-FFF2-40B4-BE49-F238E27FC236}">
                <a16:creationId xmlns:a16="http://schemas.microsoft.com/office/drawing/2014/main" id="{6BF9C985-014E-8AFB-40D0-4CED60220621}"/>
              </a:ext>
            </a:extLst>
          </p:cNvPr>
          <p:cNvSpPr txBox="1">
            <a:spLocks/>
          </p:cNvSpPr>
          <p:nvPr/>
        </p:nvSpPr>
        <p:spPr>
          <a:xfrm>
            <a:off x="838200" y="326483"/>
            <a:ext cx="10750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lumMod val="75000"/>
                  </a:schemeClr>
                </a:solidFill>
                <a:latin typeface="Avenir Next LT Pro" panose="020B0504020202020204" pitchFamily="34" charset="0"/>
              </a:rPr>
              <a:t>Generalization to multi-attribute shifts</a:t>
            </a:r>
          </a:p>
        </p:txBody>
      </p:sp>
    </p:spTree>
    <p:extLst>
      <p:ext uri="{BB962C8B-B14F-4D97-AF65-F5344CB8AC3E}">
        <p14:creationId xmlns:p14="http://schemas.microsoft.com/office/powerpoint/2010/main" val="452011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4821-E82E-8382-A19B-98C822F93C3C}"/>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The </a:t>
            </a:r>
            <a:r>
              <a:rPr lang="en-US" sz="4000" i="1" dirty="0">
                <a:solidFill>
                  <a:schemeClr val="accent1">
                    <a:lumMod val="75000"/>
                  </a:schemeClr>
                </a:solidFill>
                <a:latin typeface="Avenir Next LT Pro" panose="020B0504020202020204" pitchFamily="34" charset="0"/>
              </a:rPr>
              <a:t>CACM </a:t>
            </a:r>
            <a:r>
              <a:rPr lang="en-US" sz="4000" dirty="0">
                <a:solidFill>
                  <a:schemeClr val="accent1">
                    <a:lumMod val="75000"/>
                  </a:schemeClr>
                </a:solidFill>
                <a:latin typeface="Avenir Next LT Pro" panose="020B0504020202020204" pitchFamily="34" charset="0"/>
              </a:rPr>
              <a:t>Approach</a:t>
            </a:r>
          </a:p>
        </p:txBody>
      </p:sp>
      <p:sp>
        <p:nvSpPr>
          <p:cNvPr id="4" name="TextBox 3">
            <a:extLst>
              <a:ext uri="{FF2B5EF4-FFF2-40B4-BE49-F238E27FC236}">
                <a16:creationId xmlns:a16="http://schemas.microsoft.com/office/drawing/2014/main" id="{5B415295-838F-8354-486B-1DA14FFCB2C5}"/>
              </a:ext>
            </a:extLst>
          </p:cNvPr>
          <p:cNvSpPr txBox="1"/>
          <p:nvPr/>
        </p:nvSpPr>
        <p:spPr>
          <a:xfrm>
            <a:off x="838199" y="1680748"/>
            <a:ext cx="10639097" cy="2069797"/>
          </a:xfrm>
          <a:prstGeom prst="rect">
            <a:avLst/>
          </a:prstGeom>
          <a:noFill/>
        </p:spPr>
        <p:txBody>
          <a:bodyPr wrap="square" rtlCol="0">
            <a:spAutoFit/>
          </a:bodyPr>
          <a:lstStyle/>
          <a:p>
            <a:r>
              <a:rPr lang="en-US" sz="2500" dirty="0">
                <a:latin typeface="Avenir Next LT Pro" panose="020B0504020202020204" pitchFamily="34" charset="0"/>
              </a:rPr>
              <a:t>Identifying the correct </a:t>
            </a:r>
            <a:r>
              <a:rPr lang="en-US" sz="2500" dirty="0" err="1">
                <a:latin typeface="Avenir Next LT Pro" panose="020B0504020202020204" pitchFamily="34" charset="0"/>
              </a:rPr>
              <a:t>regularizer</a:t>
            </a:r>
            <a:r>
              <a:rPr lang="en-US" sz="2500" dirty="0">
                <a:latin typeface="Avenir Next LT Pro" panose="020B0504020202020204" pitchFamily="34" charset="0"/>
              </a:rPr>
              <a:t> under multi-attribute shifts</a:t>
            </a:r>
          </a:p>
          <a:p>
            <a:endParaRPr lang="en-US" sz="2500" dirty="0">
              <a:latin typeface="Avenir Next LT Pro" panose="020B0504020202020204" pitchFamily="34" charset="0"/>
            </a:endParaRPr>
          </a:p>
          <a:p>
            <a:pPr marL="0" marR="0">
              <a:lnSpc>
                <a:spcPct val="107000"/>
              </a:lnSpc>
              <a:spcBef>
                <a:spcPts val="0"/>
              </a:spcBef>
              <a:spcAft>
                <a:spcPts val="0"/>
              </a:spcAft>
            </a:pP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500" dirty="0">
              <a:latin typeface="Avenir Next LT Pro" panose="020B0504020202020204" pitchFamily="34" charset="0"/>
            </a:endParaRPr>
          </a:p>
        </p:txBody>
      </p:sp>
    </p:spTree>
    <p:extLst>
      <p:ext uri="{BB962C8B-B14F-4D97-AF65-F5344CB8AC3E}">
        <p14:creationId xmlns:p14="http://schemas.microsoft.com/office/powerpoint/2010/main" val="3866874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4821-E82E-8382-A19B-98C822F93C3C}"/>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The </a:t>
            </a:r>
            <a:r>
              <a:rPr lang="en-US" sz="4000" i="1" dirty="0">
                <a:solidFill>
                  <a:schemeClr val="accent1">
                    <a:lumMod val="75000"/>
                  </a:schemeClr>
                </a:solidFill>
                <a:latin typeface="Avenir Next LT Pro" panose="020B0504020202020204" pitchFamily="34" charset="0"/>
              </a:rPr>
              <a:t>CACM </a:t>
            </a:r>
            <a:r>
              <a:rPr lang="en-US" sz="4000" dirty="0">
                <a:solidFill>
                  <a:schemeClr val="accent1">
                    <a:lumMod val="75000"/>
                  </a:schemeClr>
                </a:solidFill>
                <a:latin typeface="Avenir Next LT Pro" panose="020B0504020202020204" pitchFamily="34" charset="0"/>
              </a:rPr>
              <a:t>Approach</a:t>
            </a:r>
          </a:p>
        </p:txBody>
      </p:sp>
      <p:sp>
        <p:nvSpPr>
          <p:cNvPr id="4" name="TextBox 3">
            <a:extLst>
              <a:ext uri="{FF2B5EF4-FFF2-40B4-BE49-F238E27FC236}">
                <a16:creationId xmlns:a16="http://schemas.microsoft.com/office/drawing/2014/main" id="{5B415295-838F-8354-486B-1DA14FFCB2C5}"/>
              </a:ext>
            </a:extLst>
          </p:cNvPr>
          <p:cNvSpPr txBox="1"/>
          <p:nvPr/>
        </p:nvSpPr>
        <p:spPr>
          <a:xfrm>
            <a:off x="838199" y="1680748"/>
            <a:ext cx="10639097" cy="2069797"/>
          </a:xfrm>
          <a:prstGeom prst="rect">
            <a:avLst/>
          </a:prstGeom>
          <a:noFill/>
        </p:spPr>
        <p:txBody>
          <a:bodyPr wrap="square" rtlCol="0">
            <a:spAutoFit/>
          </a:bodyPr>
          <a:lstStyle/>
          <a:p>
            <a:r>
              <a:rPr lang="en-US" sz="2500" dirty="0">
                <a:latin typeface="Avenir Next LT Pro" panose="020B0504020202020204" pitchFamily="34" charset="0"/>
              </a:rPr>
              <a:t>Identifying the correct </a:t>
            </a:r>
            <a:r>
              <a:rPr lang="en-US" sz="2500" dirty="0" err="1">
                <a:latin typeface="Avenir Next LT Pro" panose="020B0504020202020204" pitchFamily="34" charset="0"/>
              </a:rPr>
              <a:t>regularizer</a:t>
            </a:r>
            <a:r>
              <a:rPr lang="en-US" sz="2500" dirty="0">
                <a:latin typeface="Avenir Next LT Pro" panose="020B0504020202020204" pitchFamily="34" charset="0"/>
              </a:rPr>
              <a:t> under multi-attribute shifts</a:t>
            </a:r>
          </a:p>
          <a:p>
            <a:endParaRPr lang="en-US" sz="2500" dirty="0">
              <a:latin typeface="Avenir Next LT Pro" panose="020B0504020202020204" pitchFamily="34" charset="0"/>
            </a:endParaRPr>
          </a:p>
          <a:p>
            <a:pPr marL="0" marR="0">
              <a:lnSpc>
                <a:spcPct val="107000"/>
              </a:lnSpc>
              <a:spcBef>
                <a:spcPts val="0"/>
              </a:spcBef>
              <a:spcAft>
                <a:spcPts val="0"/>
              </a:spcAft>
            </a:pP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5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FA2B79-9758-01FD-7CF0-3FFB2400B8C3}"/>
                  </a:ext>
                </a:extLst>
              </p:cNvPr>
              <p:cNvSpPr txBox="1"/>
              <p:nvPr/>
            </p:nvSpPr>
            <p:spPr>
              <a:xfrm>
                <a:off x="589984" y="2582614"/>
                <a:ext cx="10999042" cy="1246495"/>
              </a:xfrm>
              <a:prstGeom prst="rect">
                <a:avLst/>
              </a:prstGeom>
              <a:noFill/>
            </p:spPr>
            <p:txBody>
              <a:bodyPr wrap="square" rtlCol="0">
                <a:spAutoFit/>
              </a:bodyPr>
              <a:lstStyle/>
              <a:p>
                <a:pPr marL="514350" indent="-514350">
                  <a:buFont typeface="+mj-lt"/>
                  <a:buAutoNum type="romanUcPeriod"/>
                </a:pPr>
                <a:r>
                  <a:rPr lang="en-US" sz="2500" dirty="0">
                    <a:latin typeface="Avenir Next LT Pro" panose="020B0504020202020204" pitchFamily="34" charset="0"/>
                  </a:rPr>
                  <a:t>Derive correct independence constraints for </a:t>
                </a:r>
                <a14:m>
                  <m:oMath xmlns:m="http://schemas.openxmlformats.org/officeDocument/2006/math">
                    <m:r>
                      <a:rPr lang="en-US" sz="23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3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r>
                  <a:rPr lang="en-US" sz="2500" dirty="0">
                    <a:latin typeface="Avenir Next LT Pro" panose="020B0504020202020204" pitchFamily="34" charset="0"/>
                  </a:rPr>
                  <a:t> based on causal graph</a:t>
                </a:r>
              </a:p>
              <a:p>
                <a:pPr marL="514350" indent="-514350">
                  <a:buFont typeface="+mj-lt"/>
                  <a:buAutoNum type="romanUcPeriod"/>
                </a:pPr>
                <a:endParaRPr lang="en-US" sz="2500" dirty="0">
                  <a:latin typeface="Avenir Next LT Pro" panose="020B0504020202020204" pitchFamily="34" charset="0"/>
                </a:endParaRPr>
              </a:p>
              <a:p>
                <a:pPr marL="514350" indent="-514350">
                  <a:buFont typeface="+mj-lt"/>
                  <a:buAutoNum type="romanUcPeriod"/>
                </a:pPr>
                <a:r>
                  <a:rPr lang="en-US" sz="2500" dirty="0">
                    <a:latin typeface="Avenir Next LT Pro" panose="020B0504020202020204" pitchFamily="34" charset="0"/>
                  </a:rPr>
                  <a:t>Apply the constraints as </a:t>
                </a:r>
                <a:r>
                  <a:rPr lang="en-US" sz="2500" dirty="0" err="1">
                    <a:latin typeface="Avenir Next LT Pro" panose="020B0504020202020204" pitchFamily="34" charset="0"/>
                  </a:rPr>
                  <a:t>regularizer</a:t>
                </a:r>
                <a:r>
                  <a:rPr lang="en-US" sz="2500" dirty="0">
                    <a:latin typeface="Avenir Next LT Pro" panose="020B0504020202020204" pitchFamily="34" charset="0"/>
                  </a:rPr>
                  <a:t> to standard ERM loss.</a:t>
                </a:r>
              </a:p>
            </p:txBody>
          </p:sp>
        </mc:Choice>
        <mc:Fallback xmlns="">
          <p:sp>
            <p:nvSpPr>
              <p:cNvPr id="5" name="TextBox 4">
                <a:extLst>
                  <a:ext uri="{FF2B5EF4-FFF2-40B4-BE49-F238E27FC236}">
                    <a16:creationId xmlns:a16="http://schemas.microsoft.com/office/drawing/2014/main" id="{0EFA2B79-9758-01FD-7CF0-3FFB2400B8C3}"/>
                  </a:ext>
                </a:extLst>
              </p:cNvPr>
              <p:cNvSpPr txBox="1">
                <a:spLocks noRot="1" noChangeAspect="1" noMove="1" noResize="1" noEditPoints="1" noAdjustHandles="1" noChangeArrowheads="1" noChangeShapeType="1" noTextEdit="1"/>
              </p:cNvSpPr>
              <p:nvPr/>
            </p:nvSpPr>
            <p:spPr>
              <a:xfrm>
                <a:off x="589984" y="2582614"/>
                <a:ext cx="10999042" cy="1246495"/>
              </a:xfrm>
              <a:prstGeom prst="rect">
                <a:avLst/>
              </a:prstGeom>
              <a:blipFill>
                <a:blip r:embed="rId3"/>
                <a:stretch>
                  <a:fillRect l="-942" t="-4412" b="-11275"/>
                </a:stretch>
              </a:blipFill>
            </p:spPr>
            <p:txBody>
              <a:bodyPr/>
              <a:lstStyle/>
              <a:p>
                <a:r>
                  <a:rPr lang="en-US">
                    <a:noFill/>
                  </a:rPr>
                  <a:t> </a:t>
                </a:r>
              </a:p>
            </p:txBody>
          </p:sp>
        </mc:Fallback>
      </mc:AlternateContent>
    </p:spTree>
    <p:extLst>
      <p:ext uri="{BB962C8B-B14F-4D97-AF65-F5344CB8AC3E}">
        <p14:creationId xmlns:p14="http://schemas.microsoft.com/office/powerpoint/2010/main" val="411714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415295-838F-8354-486B-1DA14FFCB2C5}"/>
                  </a:ext>
                </a:extLst>
              </p:cNvPr>
              <p:cNvSpPr txBox="1"/>
              <p:nvPr/>
            </p:nvSpPr>
            <p:spPr>
              <a:xfrm>
                <a:off x="838199" y="1680748"/>
                <a:ext cx="10639097" cy="2005229"/>
              </a:xfrm>
              <a:prstGeom prst="rect">
                <a:avLst/>
              </a:prstGeom>
              <a:noFill/>
            </p:spPr>
            <p:txBody>
              <a:bodyPr wrap="square" rtlCol="0">
                <a:spAutoFit/>
              </a:bodyPr>
              <a:lstStyle/>
              <a:p>
                <a:pPr marL="0" marR="0">
                  <a:lnSpc>
                    <a:spcPct val="107000"/>
                  </a:lnSpc>
                  <a:spcBef>
                    <a:spcPts val="0"/>
                  </a:spcBef>
                  <a:spcAft>
                    <a:spcPts val="0"/>
                  </a:spcAft>
                </a:pPr>
                <a:r>
                  <a:rPr lang="en-US" sz="2200" dirty="0">
                    <a:latin typeface="Avenir Next LT Pro" panose="020B0504020202020204" pitchFamily="34" charset="0"/>
                  </a:rPr>
                  <a:t>Predictor </a:t>
                </a:r>
                <a14:m>
                  <m:oMath xmlns:m="http://schemas.openxmlformats.org/officeDocument/2006/math">
                    <m:r>
                      <a:rPr lang="en-US" sz="2200" i="1" smtClean="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sz="2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b="1" i="1">
                            <a:effectLst/>
                            <a:latin typeface="Cambria Math" panose="02040503050406030204" pitchFamily="18" charset="0"/>
                            <a:ea typeface="Times New Roman" panose="02020603050405020304" pitchFamily="18" charset="0"/>
                            <a:cs typeface="Times New Roman" panose="02020603050405020304" pitchFamily="18" charset="0"/>
                          </a:rPr>
                          <m:t>𝒙</m:t>
                        </m:r>
                      </m:e>
                    </m:d>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200" i="1" baseline="-250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𝜙</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b="1" i="1">
                        <a:effectLst/>
                        <a:latin typeface="Cambria Math" panose="02040503050406030204" pitchFamily="18" charset="0"/>
                        <a:ea typeface="Times New Roman" panose="02020603050405020304" pitchFamily="18" charset="0"/>
                        <a:cs typeface="Times New Roman" panose="02020603050405020304" pitchFamily="18" charset="0"/>
                      </a:rPr>
                      <m:t>𝒙</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200" dirty="0">
                    <a:latin typeface="Avenir Next LT Pro" panose="020B0504020202020204" pitchFamily="34" charset="0"/>
                  </a:rPr>
                  <a:t>Representation </a:t>
                </a:r>
                <a14:m>
                  <m:oMath xmlns:m="http://schemas.openxmlformats.org/officeDocument/2006/math">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𝜙</m:t>
                    </m:r>
                  </m:oMath>
                </a14:m>
                <a:r>
                  <a:rPr lang="en-US" sz="2200" i="1" dirty="0">
                    <a:effectLst/>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Avenir Next LT Pro" panose="020B0504020202020204" pitchFamily="34" charset="0"/>
                  </a:rPr>
                  <a:t>should follow same conditional independence constraints as </a:t>
                </a:r>
                <a14:m>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4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endParaRPr lang="en-US" sz="22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latin typeface="Avenir Next LT Pro" panose="020B0504020202020204" pitchFamily="34" charset="0"/>
                </a:endParaRPr>
              </a:p>
            </p:txBody>
          </p:sp>
        </mc:Choice>
        <mc:Fallback xmlns="">
          <p:sp>
            <p:nvSpPr>
              <p:cNvPr id="4" name="TextBox 3">
                <a:extLst>
                  <a:ext uri="{FF2B5EF4-FFF2-40B4-BE49-F238E27FC236}">
                    <a16:creationId xmlns:a16="http://schemas.microsoft.com/office/drawing/2014/main" id="{5B415295-838F-8354-486B-1DA14FFCB2C5}"/>
                  </a:ext>
                </a:extLst>
              </p:cNvPr>
              <p:cNvSpPr txBox="1">
                <a:spLocks noRot="1" noChangeAspect="1" noMove="1" noResize="1" noEditPoints="1" noAdjustHandles="1" noChangeArrowheads="1" noChangeShapeType="1" noTextEdit="1"/>
              </p:cNvSpPr>
              <p:nvPr/>
            </p:nvSpPr>
            <p:spPr>
              <a:xfrm>
                <a:off x="838199" y="1680748"/>
                <a:ext cx="10639097" cy="2005229"/>
              </a:xfrm>
              <a:prstGeom prst="rect">
                <a:avLst/>
              </a:prstGeom>
              <a:blipFill>
                <a:blip r:embed="rId3"/>
                <a:stretch>
                  <a:fillRect l="-687" t="-182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7D7955A-7782-5AC5-3CA8-F12717DEDD9B}"/>
              </a:ext>
            </a:extLst>
          </p:cNvPr>
          <p:cNvSpPr txBox="1"/>
          <p:nvPr/>
        </p:nvSpPr>
        <p:spPr>
          <a:xfrm>
            <a:off x="241705" y="6333538"/>
            <a:ext cx="8662809" cy="338554"/>
          </a:xfrm>
          <a:prstGeom prst="rect">
            <a:avLst/>
          </a:prstGeom>
          <a:noFill/>
        </p:spPr>
        <p:txBody>
          <a:bodyPr wrap="square" rtlCol="0">
            <a:spAutoFit/>
          </a:bodyPr>
          <a:lstStyle/>
          <a:p>
            <a:r>
              <a:rPr lang="en-US" sz="1600" dirty="0">
                <a:solidFill>
                  <a:schemeClr val="tx1">
                    <a:lumMod val="75000"/>
                    <a:lumOff val="25000"/>
                  </a:schemeClr>
                </a:solidFill>
                <a:latin typeface="Avenir Next LT Pro" panose="020B0504020202020204" pitchFamily="34" charset="0"/>
              </a:rPr>
              <a:t>Mahajan et al., ICML 2021; Veitch et al., </a:t>
            </a:r>
            <a:r>
              <a:rPr lang="en-US" sz="1600" dirty="0" err="1">
                <a:solidFill>
                  <a:schemeClr val="tx1">
                    <a:lumMod val="75000"/>
                    <a:lumOff val="25000"/>
                  </a:schemeClr>
                </a:solidFill>
                <a:latin typeface="Avenir Next LT Pro" panose="020B0504020202020204" pitchFamily="34" charset="0"/>
              </a:rPr>
              <a:t>NeurIPS</a:t>
            </a:r>
            <a:r>
              <a:rPr lang="en-US" sz="1600" dirty="0">
                <a:solidFill>
                  <a:schemeClr val="tx1">
                    <a:lumMod val="75000"/>
                    <a:lumOff val="25000"/>
                  </a:schemeClr>
                </a:solidFill>
                <a:latin typeface="Avenir Next LT Pro" panose="020B0504020202020204" pitchFamily="34" charset="0"/>
              </a:rPr>
              <a:t> 2021; Makar et al., AISTATS 2022</a:t>
            </a:r>
          </a:p>
        </p:txBody>
      </p:sp>
      <p:sp>
        <p:nvSpPr>
          <p:cNvPr id="7" name="Title 1">
            <a:extLst>
              <a:ext uri="{FF2B5EF4-FFF2-40B4-BE49-F238E27FC236}">
                <a16:creationId xmlns:a16="http://schemas.microsoft.com/office/drawing/2014/main" id="{01EBEA41-30C1-A695-94B2-6F4DEEEA2E0C}"/>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Step I: Deriving independence constraints</a:t>
            </a:r>
          </a:p>
        </p:txBody>
      </p:sp>
    </p:spTree>
    <p:extLst>
      <p:ext uri="{BB962C8B-B14F-4D97-AF65-F5344CB8AC3E}">
        <p14:creationId xmlns:p14="http://schemas.microsoft.com/office/powerpoint/2010/main" val="737987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415295-838F-8354-486B-1DA14FFCB2C5}"/>
                  </a:ext>
                </a:extLst>
              </p:cNvPr>
              <p:cNvSpPr txBox="1"/>
              <p:nvPr/>
            </p:nvSpPr>
            <p:spPr>
              <a:xfrm>
                <a:off x="838199" y="1680748"/>
                <a:ext cx="10639097" cy="2005229"/>
              </a:xfrm>
              <a:prstGeom prst="rect">
                <a:avLst/>
              </a:prstGeom>
              <a:noFill/>
            </p:spPr>
            <p:txBody>
              <a:bodyPr wrap="square" rtlCol="0">
                <a:spAutoFit/>
              </a:bodyPr>
              <a:lstStyle/>
              <a:p>
                <a:pPr marL="0" marR="0">
                  <a:lnSpc>
                    <a:spcPct val="107000"/>
                  </a:lnSpc>
                  <a:spcBef>
                    <a:spcPts val="0"/>
                  </a:spcBef>
                  <a:spcAft>
                    <a:spcPts val="0"/>
                  </a:spcAft>
                </a:pPr>
                <a:r>
                  <a:rPr lang="en-US" sz="2200" dirty="0">
                    <a:latin typeface="Avenir Next LT Pro" panose="020B0504020202020204" pitchFamily="34" charset="0"/>
                  </a:rPr>
                  <a:t>Predictor </a:t>
                </a:r>
                <a14:m>
                  <m:oMath xmlns:m="http://schemas.openxmlformats.org/officeDocument/2006/math">
                    <m:r>
                      <a:rPr lang="en-US" sz="2200" i="1" smtClean="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sz="2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b="1" i="1">
                            <a:effectLst/>
                            <a:latin typeface="Cambria Math" panose="02040503050406030204" pitchFamily="18" charset="0"/>
                            <a:ea typeface="Times New Roman" panose="02020603050405020304" pitchFamily="18" charset="0"/>
                            <a:cs typeface="Times New Roman" panose="02020603050405020304" pitchFamily="18" charset="0"/>
                          </a:rPr>
                          <m:t>𝒙</m:t>
                        </m:r>
                      </m:e>
                    </m:d>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2200" i="1" baseline="-250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𝜙</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b="1" i="1">
                        <a:effectLst/>
                        <a:latin typeface="Cambria Math" panose="02040503050406030204" pitchFamily="18" charset="0"/>
                        <a:ea typeface="Times New Roman" panose="02020603050405020304" pitchFamily="18" charset="0"/>
                        <a:cs typeface="Times New Roman" panose="02020603050405020304" pitchFamily="18" charset="0"/>
                      </a:rPr>
                      <m:t>𝒙</m:t>
                    </m:r>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200" dirty="0">
                    <a:latin typeface="Avenir Next LT Pro" panose="020B0504020202020204" pitchFamily="34" charset="0"/>
                  </a:rPr>
                  <a:t>Representation </a:t>
                </a:r>
                <a14:m>
                  <m:oMath xmlns:m="http://schemas.openxmlformats.org/officeDocument/2006/math">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𝜙</m:t>
                    </m:r>
                  </m:oMath>
                </a14:m>
                <a:r>
                  <a:rPr lang="en-US" sz="2200" i="1" dirty="0">
                    <a:effectLst/>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Avenir Next LT Pro" panose="020B0504020202020204" pitchFamily="34" charset="0"/>
                  </a:rPr>
                  <a:t>should follow same conditional independence constraints as </a:t>
                </a:r>
                <a14:m>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4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endParaRPr lang="en-US" sz="22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latin typeface="Avenir Next LT Pro" panose="020B0504020202020204" pitchFamily="34" charset="0"/>
                </a:endParaRPr>
              </a:p>
            </p:txBody>
          </p:sp>
        </mc:Choice>
        <mc:Fallback xmlns="">
          <p:sp>
            <p:nvSpPr>
              <p:cNvPr id="4" name="TextBox 3">
                <a:extLst>
                  <a:ext uri="{FF2B5EF4-FFF2-40B4-BE49-F238E27FC236}">
                    <a16:creationId xmlns:a16="http://schemas.microsoft.com/office/drawing/2014/main" id="{5B415295-838F-8354-486B-1DA14FFCB2C5}"/>
                  </a:ext>
                </a:extLst>
              </p:cNvPr>
              <p:cNvSpPr txBox="1">
                <a:spLocks noRot="1" noChangeAspect="1" noMove="1" noResize="1" noEditPoints="1" noAdjustHandles="1" noChangeArrowheads="1" noChangeShapeType="1" noTextEdit="1"/>
              </p:cNvSpPr>
              <p:nvPr/>
            </p:nvSpPr>
            <p:spPr>
              <a:xfrm>
                <a:off x="838199" y="1680748"/>
                <a:ext cx="10639097" cy="2005229"/>
              </a:xfrm>
              <a:prstGeom prst="rect">
                <a:avLst/>
              </a:prstGeom>
              <a:blipFill>
                <a:blip r:embed="rId3"/>
                <a:stretch>
                  <a:fillRect l="-687" t="-182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40DAE49-0875-7843-E8E6-03E302CA25D7}"/>
              </a:ext>
            </a:extLst>
          </p:cNvPr>
          <p:cNvSpPr/>
          <p:nvPr/>
        </p:nvSpPr>
        <p:spPr>
          <a:xfrm>
            <a:off x="714704" y="3429000"/>
            <a:ext cx="10955024" cy="2425855"/>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0B08BF-2A0A-D2F4-7126-32A2E679817F}"/>
                  </a:ext>
                </a:extLst>
              </p:cNvPr>
              <p:cNvSpPr txBox="1"/>
              <p:nvPr/>
            </p:nvSpPr>
            <p:spPr>
              <a:xfrm>
                <a:off x="899573" y="3876293"/>
                <a:ext cx="10628079" cy="2270493"/>
              </a:xfrm>
              <a:prstGeom prst="rect">
                <a:avLst/>
              </a:prstGeom>
              <a:noFill/>
            </p:spPr>
            <p:txBody>
              <a:bodyPr wrap="square" rtlCol="0">
                <a:spAutoFit/>
              </a:bodyPr>
              <a:lstStyle/>
              <a:p>
                <a:pPr algn="just"/>
                <a:r>
                  <a:rPr lang="en-US" sz="2200" b="1" dirty="0">
                    <a:latin typeface="Avenir Next LT Pro" panose="020B0504020202020204" pitchFamily="34" charset="0"/>
                  </a:rPr>
                  <a:t>Proposition 3.1. </a:t>
                </a:r>
                <a:r>
                  <a:rPr lang="en-US" sz="2200" b="0" i="0" dirty="0">
                    <a:effectLst/>
                    <a:latin typeface="Avenir Next LT Pro" panose="020B0504020202020204" pitchFamily="34" charset="0"/>
                  </a:rPr>
                  <a:t>Given a dataset </a:t>
                </a:r>
                <a14:m>
                  <m:oMath xmlns:m="http://schemas.openxmlformats.org/officeDocument/2006/math">
                    <m:sSubSup>
                      <m:sSubSupPr>
                        <m:ctrlPr>
                          <a:rPr lang="en-US" sz="2200" i="1">
                            <a:latin typeface="Cambria Math" panose="02040503050406030204" pitchFamily="18" charset="0"/>
                          </a:rPr>
                        </m:ctrlPr>
                      </m:sSub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e>
                        </m:d>
                      </m:e>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sSubSup>
                    <m:r>
                      <a:rPr lang="en-US" sz="2200" b="0" i="0" smtClean="0">
                        <a:latin typeface="Cambria Math" panose="02040503050406030204" pitchFamily="18" charset="0"/>
                      </a:rPr>
                      <m:t> </m:t>
                    </m:r>
                  </m:oMath>
                </a14:m>
                <a:r>
                  <a:rPr lang="en-US" sz="2200" b="0" i="0" dirty="0">
                    <a:effectLst/>
                    <a:latin typeface="Avenir Next LT Pro" panose="020B0504020202020204" pitchFamily="34" charset="0"/>
                  </a:rPr>
                  <a:t>and a causal DAG over ⟨</a:t>
                </a:r>
                <a:r>
                  <a:rPr lang="en-US" sz="2200" b="1" dirty="0">
                    <a:effectLst/>
                    <a:ea typeface="Calibri" panose="020F0502020204030204" pitchFamily="34" charset="0"/>
                    <a:cs typeface="Times New Roman" panose="02020603050405020304" pitchFamily="18" charset="0"/>
                  </a:rPr>
                  <a:t> </a:t>
                </a:r>
                <a14:m>
                  <m:oMath xmlns:m="http://schemas.openxmlformats.org/officeDocument/2006/math">
                    <m:r>
                      <a:rPr lang="en-US" sz="22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2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r>
                  <a:rPr lang="en-US" sz="2200" b="0" i="0" dirty="0">
                    <a:effectLst/>
                    <a:latin typeface="Avenir Next LT Pro" panose="020B0504020202020204" pitchFamily="34" charset="0"/>
                  </a:rPr>
                  <a:t>, </a:t>
                </a:r>
                <a14:m>
                  <m:oMath xmlns:m="http://schemas.openxmlformats.org/officeDocument/2006/math">
                    <m:r>
                      <a:rPr lang="en-US" sz="2200" b="1" i="1" smtClean="0">
                        <a:effectLst/>
                        <a:latin typeface="Cambria Math" panose="02040503050406030204" pitchFamily="18" charset="0"/>
                        <a:ea typeface="Calibri" panose="020F0502020204030204" pitchFamily="34" charset="0"/>
                        <a:cs typeface="Times New Roman" panose="02020603050405020304" pitchFamily="18" charset="0"/>
                      </a:rPr>
                      <m:t>𝑿</m:t>
                    </m:r>
                  </m:oMath>
                </a14:m>
                <a:r>
                  <a:rPr lang="en-US" sz="2200" b="0" i="0" dirty="0">
                    <a:effectLst/>
                    <a:latin typeface="Avenir Next LT Pro" panose="020B0504020202020204" pitchFamily="34" charset="0"/>
                  </a:rPr>
                  <a:t>, </a:t>
                </a:r>
                <a14:m>
                  <m:oMath xmlns:m="http://schemas.openxmlformats.org/officeDocument/2006/math">
                    <m:r>
                      <a:rPr lang="en-US" sz="2200" b="1" i="1" smtClean="0">
                        <a:latin typeface="Cambria Math" panose="02040503050406030204" pitchFamily="18" charset="0"/>
                      </a:rPr>
                      <m:t>𝑨</m:t>
                    </m:r>
                  </m:oMath>
                </a14:m>
                <a:r>
                  <a:rPr lang="en-US" sz="2200" b="0" i="0" dirty="0">
                    <a:effectLst/>
                    <a:latin typeface="Avenir Next LT Pro" panose="020B0504020202020204" pitchFamily="34" charset="0"/>
                  </a:rPr>
                  <a:t>, </a:t>
                </a:r>
                <a14:m>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𝑌</m:t>
                    </m:r>
                  </m:oMath>
                </a14:m>
                <a:r>
                  <a:rPr lang="en-US" sz="2200" b="0" i="0" dirty="0">
                    <a:effectLst/>
                    <a:latin typeface="Avenir Next LT Pro" panose="020B0504020202020204" pitchFamily="34" charset="0"/>
                  </a:rPr>
                  <a:t> ⟩ such that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0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r>
                      <a:rPr lang="en-US" sz="2000" b="1" i="1" baseline="-2500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b="0" i="0" baseline="-25000"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2200" b="0" i="0" dirty="0">
                    <a:effectLst/>
                    <a:latin typeface="Avenir Next LT Pro" panose="020B0504020202020204" pitchFamily="34" charset="0"/>
                  </a:rPr>
                  <a:t>is the only variable (or set of variables) that causes </a:t>
                </a:r>
                <a14:m>
                  <m:oMath xmlns:m="http://schemas.openxmlformats.org/officeDocument/2006/math">
                    <m:r>
                      <a:rPr lang="en-US" sz="2200" i="1">
                        <a:latin typeface="Cambria Math" panose="02040503050406030204" pitchFamily="18" charset="0"/>
                        <a:ea typeface="Calibri" panose="020F0502020204030204" pitchFamily="34" charset="0"/>
                        <a:cs typeface="Times New Roman" panose="02020603050405020304" pitchFamily="18" charset="0"/>
                      </a:rPr>
                      <m:t>𝑌</m:t>
                    </m:r>
                  </m:oMath>
                </a14:m>
                <a:r>
                  <a:rPr lang="en-US" sz="2200" b="0" i="0" dirty="0">
                    <a:effectLst/>
                    <a:latin typeface="Avenir Next LT Pro" panose="020B0504020202020204" pitchFamily="34" charset="0"/>
                  </a:rPr>
                  <a:t> and is not independent of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𝑿</m:t>
                    </m:r>
                  </m:oMath>
                </a14:m>
                <a:r>
                  <a:rPr lang="en-US" sz="2200" b="0" i="0" dirty="0">
                    <a:effectLst/>
                    <a:latin typeface="Avenir Next LT Pro" panose="020B0504020202020204" pitchFamily="34" charset="0"/>
                  </a:rPr>
                  <a:t>, then the conditional independence constraints satisfied by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0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oMath>
                </a14:m>
                <a:r>
                  <a:rPr lang="en-US" sz="2200" b="0" i="0" dirty="0">
                    <a:effectLst/>
                    <a:latin typeface="Avenir Next LT Pro" panose="020B0504020202020204" pitchFamily="34" charset="0"/>
                  </a:rPr>
                  <a:t> are necessary for a risk-invariant predictor.</a:t>
                </a:r>
                <a:endParaRPr lang="en-US" sz="2200" dirty="0">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800" dirty="0">
                  <a:latin typeface="Avenir Next LT Pro" panose="020B0504020202020204" pitchFamily="34" charset="0"/>
                </a:endParaRPr>
              </a:p>
            </p:txBody>
          </p:sp>
        </mc:Choice>
        <mc:Fallback xmlns="">
          <p:sp>
            <p:nvSpPr>
              <p:cNvPr id="8" name="TextBox 7">
                <a:extLst>
                  <a:ext uri="{FF2B5EF4-FFF2-40B4-BE49-F238E27FC236}">
                    <a16:creationId xmlns:a16="http://schemas.microsoft.com/office/drawing/2014/main" id="{170B08BF-2A0A-D2F4-7126-32A2E679817F}"/>
                  </a:ext>
                </a:extLst>
              </p:cNvPr>
              <p:cNvSpPr txBox="1">
                <a:spLocks noRot="1" noChangeAspect="1" noMove="1" noResize="1" noEditPoints="1" noAdjustHandles="1" noChangeArrowheads="1" noChangeShapeType="1" noTextEdit="1"/>
              </p:cNvSpPr>
              <p:nvPr/>
            </p:nvSpPr>
            <p:spPr>
              <a:xfrm>
                <a:off x="899573" y="3876293"/>
                <a:ext cx="10628079" cy="2270493"/>
              </a:xfrm>
              <a:prstGeom prst="rect">
                <a:avLst/>
              </a:prstGeom>
              <a:blipFill>
                <a:blip r:embed="rId4"/>
                <a:stretch>
                  <a:fillRect l="-746" t="-2419" r="-74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AC8FBDB7-AF08-CFA5-54D5-7324925118EC}"/>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Step I: Deriving independence constraints</a:t>
            </a:r>
          </a:p>
        </p:txBody>
      </p:sp>
    </p:spTree>
    <p:extLst>
      <p:ext uri="{BB962C8B-B14F-4D97-AF65-F5344CB8AC3E}">
        <p14:creationId xmlns:p14="http://schemas.microsoft.com/office/powerpoint/2010/main" val="685511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2C028B-642D-9742-2F07-F481D75E5A7C}"/>
                  </a:ext>
                </a:extLst>
              </p:cNvPr>
              <p:cNvSpPr txBox="1"/>
              <p:nvPr/>
            </p:nvSpPr>
            <p:spPr>
              <a:xfrm>
                <a:off x="2392105" y="5417410"/>
                <a:ext cx="7964007" cy="462627"/>
              </a:xfrm>
              <a:prstGeom prst="rect">
                <a:avLst/>
              </a:prstGeom>
              <a:noFill/>
            </p:spPr>
            <p:txBody>
              <a:bodyPr wrap="square" rtlCol="0">
                <a:spAutoFit/>
              </a:bodyPr>
              <a:lstStyle/>
              <a:p>
                <a:pPr algn="ctr"/>
                <a:r>
                  <a:rPr lang="en-US" sz="2200" dirty="0">
                    <a:latin typeface="Avenir Next LT Pro" panose="020B0504020202020204" pitchFamily="34" charset="0"/>
                  </a:rPr>
                  <a:t>Different </a:t>
                </a:r>
                <a14:m>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2200"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200" b="1" i="1" smtClean="0">
                            <a:latin typeface="Cambria Math" panose="02040503050406030204" pitchFamily="18" charset="0"/>
                          </a:rPr>
                        </m:ctrlPr>
                      </m:sSubPr>
                      <m:e>
                        <m:r>
                          <a:rPr lang="en-US" sz="2200" b="1" i="1">
                            <a:latin typeface="Cambria Math" panose="02040503050406030204" pitchFamily="18" charset="0"/>
                          </a:rPr>
                          <m:t>𝑨</m:t>
                        </m:r>
                      </m:e>
                      <m:sub>
                        <m:bar>
                          <m:barPr>
                            <m:pos m:val="top"/>
                            <m:ctrlPr>
                              <a:rPr lang="en-US" sz="2200" b="1" i="1">
                                <a:latin typeface="Cambria Math" panose="02040503050406030204" pitchFamily="18" charset="0"/>
                              </a:rPr>
                            </m:ctrlPr>
                          </m:barPr>
                          <m:e>
                            <m:r>
                              <a:rPr lang="en-US" sz="2200" b="1" i="1">
                                <a:latin typeface="Cambria Math" panose="02040503050406030204" pitchFamily="18" charset="0"/>
                              </a:rPr>
                              <m:t>𝒊𝒏𝒅</m:t>
                            </m:r>
                          </m:e>
                        </m:bar>
                      </m:sub>
                    </m:sSub>
                    <m:r>
                      <a:rPr lang="en-US" sz="2200" b="1" i="1" smtClean="0">
                        <a:latin typeface="Cambria Math" panose="02040503050406030204" pitchFamily="18" charset="0"/>
                      </a:rPr>
                      <m:t> </m:t>
                    </m:r>
                  </m:oMath>
                </a14:m>
                <a:r>
                  <a:rPr lang="en-US" sz="2200" dirty="0">
                    <a:latin typeface="Avenir Next LT Pro" panose="020B0504020202020204" pitchFamily="34" charset="0"/>
                  </a:rPr>
                  <a:t>relationships lead to different constraints</a:t>
                </a:r>
              </a:p>
            </p:txBody>
          </p:sp>
        </mc:Choice>
        <mc:Fallback xmlns="">
          <p:sp>
            <p:nvSpPr>
              <p:cNvPr id="13" name="TextBox 12">
                <a:extLst>
                  <a:ext uri="{FF2B5EF4-FFF2-40B4-BE49-F238E27FC236}">
                    <a16:creationId xmlns:a16="http://schemas.microsoft.com/office/drawing/2014/main" id="{ED2C028B-642D-9742-2F07-F481D75E5A7C}"/>
                  </a:ext>
                </a:extLst>
              </p:cNvPr>
              <p:cNvSpPr txBox="1">
                <a:spLocks noRot="1" noChangeAspect="1" noMove="1" noResize="1" noEditPoints="1" noAdjustHandles="1" noChangeArrowheads="1" noChangeShapeType="1" noTextEdit="1"/>
              </p:cNvSpPr>
              <p:nvPr/>
            </p:nvSpPr>
            <p:spPr>
              <a:xfrm>
                <a:off x="2392105" y="5417410"/>
                <a:ext cx="7964007" cy="462627"/>
              </a:xfrm>
              <a:prstGeom prst="rect">
                <a:avLst/>
              </a:prstGeom>
              <a:blipFill>
                <a:blip r:embed="rId3"/>
                <a:stretch>
                  <a:fillRect t="-7895" b="-1973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5595664-0D5C-3B6D-3ADF-B73C063395D7}"/>
              </a:ext>
            </a:extLst>
          </p:cNvPr>
          <p:cNvPicPr>
            <a:picLocks noChangeAspect="1"/>
          </p:cNvPicPr>
          <p:nvPr/>
        </p:nvPicPr>
        <p:blipFill>
          <a:blip r:embed="rId4"/>
          <a:stretch>
            <a:fillRect/>
          </a:stretch>
        </p:blipFill>
        <p:spPr>
          <a:xfrm>
            <a:off x="1952799" y="1680749"/>
            <a:ext cx="3905741" cy="2938878"/>
          </a:xfrm>
          <a:prstGeom prst="rect">
            <a:avLst/>
          </a:prstGeom>
        </p:spPr>
      </p:pic>
      <p:pic>
        <p:nvPicPr>
          <p:cNvPr id="9" name="Picture 8">
            <a:extLst>
              <a:ext uri="{FF2B5EF4-FFF2-40B4-BE49-F238E27FC236}">
                <a16:creationId xmlns:a16="http://schemas.microsoft.com/office/drawing/2014/main" id="{80150009-3F46-F286-15AB-D1CDBAB28D30}"/>
              </a:ext>
            </a:extLst>
          </p:cNvPr>
          <p:cNvPicPr>
            <a:picLocks noChangeAspect="1"/>
          </p:cNvPicPr>
          <p:nvPr/>
        </p:nvPicPr>
        <p:blipFill>
          <a:blip r:embed="rId5"/>
          <a:stretch>
            <a:fillRect/>
          </a:stretch>
        </p:blipFill>
        <p:spPr>
          <a:xfrm>
            <a:off x="6939255" y="1615595"/>
            <a:ext cx="3569055" cy="3004032"/>
          </a:xfrm>
          <a:prstGeom prst="rect">
            <a:avLst/>
          </a:prstGeom>
        </p:spPr>
      </p:pic>
      <p:sp>
        <p:nvSpPr>
          <p:cNvPr id="7" name="Title 1">
            <a:extLst>
              <a:ext uri="{FF2B5EF4-FFF2-40B4-BE49-F238E27FC236}">
                <a16:creationId xmlns:a16="http://schemas.microsoft.com/office/drawing/2014/main" id="{6BB2C8D2-87AB-26E8-76A9-A0E544741234}"/>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Step I: Deriving independence constraints</a:t>
            </a:r>
          </a:p>
        </p:txBody>
      </p:sp>
      <p:sp>
        <p:nvSpPr>
          <p:cNvPr id="11" name="TextBox 10">
            <a:extLst>
              <a:ext uri="{FF2B5EF4-FFF2-40B4-BE49-F238E27FC236}">
                <a16:creationId xmlns:a16="http://schemas.microsoft.com/office/drawing/2014/main" id="{AE713B9D-7052-9D97-5883-EFBD522D66D2}"/>
              </a:ext>
            </a:extLst>
          </p:cNvPr>
          <p:cNvSpPr txBox="1"/>
          <p:nvPr/>
        </p:nvSpPr>
        <p:spPr>
          <a:xfrm>
            <a:off x="2976982" y="4584142"/>
            <a:ext cx="1857374" cy="461665"/>
          </a:xfrm>
          <a:prstGeom prst="rect">
            <a:avLst/>
          </a:prstGeom>
          <a:noFill/>
        </p:spPr>
        <p:txBody>
          <a:bodyPr wrap="square" rtlCol="0">
            <a:spAutoFit/>
          </a:bodyPr>
          <a:lstStyle/>
          <a:p>
            <a:pPr algn="ctr"/>
            <a:r>
              <a:rPr lang="en-US" sz="2400" i="1" dirty="0">
                <a:solidFill>
                  <a:schemeClr val="accent2">
                    <a:lumMod val="75000"/>
                  </a:schemeClr>
                </a:solidFill>
                <a:latin typeface="Avenir Next LT Pro Demi" panose="020B0704020202020204" pitchFamily="34" charset="0"/>
              </a:rPr>
              <a:t>Causal</a:t>
            </a:r>
            <a:endParaRPr lang="en-US" sz="2400" dirty="0">
              <a:solidFill>
                <a:schemeClr val="accent2">
                  <a:lumMod val="75000"/>
                </a:schemeClr>
              </a:solidFill>
              <a:latin typeface="Avenir Next LT Pro Demi" panose="020B0704020202020204" pitchFamily="34" charset="0"/>
            </a:endParaRPr>
          </a:p>
        </p:txBody>
      </p:sp>
      <p:sp>
        <p:nvSpPr>
          <p:cNvPr id="15" name="TextBox 14">
            <a:extLst>
              <a:ext uri="{FF2B5EF4-FFF2-40B4-BE49-F238E27FC236}">
                <a16:creationId xmlns:a16="http://schemas.microsoft.com/office/drawing/2014/main" id="{37DFE88F-33C4-5281-7263-CF196BC2D6C5}"/>
              </a:ext>
            </a:extLst>
          </p:cNvPr>
          <p:cNvSpPr txBox="1"/>
          <p:nvPr/>
        </p:nvSpPr>
        <p:spPr>
          <a:xfrm>
            <a:off x="7944000" y="4619627"/>
            <a:ext cx="2069779" cy="461665"/>
          </a:xfrm>
          <a:prstGeom prst="rect">
            <a:avLst/>
          </a:prstGeom>
          <a:noFill/>
        </p:spPr>
        <p:txBody>
          <a:bodyPr wrap="square" rtlCol="0">
            <a:spAutoFit/>
          </a:bodyPr>
          <a:lstStyle/>
          <a:p>
            <a:pPr algn="ctr"/>
            <a:r>
              <a:rPr lang="en-US" sz="2400" i="1" dirty="0">
                <a:solidFill>
                  <a:schemeClr val="accent2">
                    <a:lumMod val="75000"/>
                  </a:schemeClr>
                </a:solidFill>
                <a:latin typeface="Avenir Next LT Pro Demi" panose="020B0704020202020204" pitchFamily="34" charset="0"/>
              </a:rPr>
              <a:t>Confounded</a:t>
            </a:r>
            <a:endParaRPr lang="en-US" sz="2400" dirty="0">
              <a:solidFill>
                <a:schemeClr val="accent2">
                  <a:lumMod val="75000"/>
                </a:schemeClr>
              </a:solidFill>
              <a:latin typeface="Avenir Next LT Pro Demi" panose="020B0704020202020204" pitchFamily="34" charset="0"/>
            </a:endParaRPr>
          </a:p>
        </p:txBody>
      </p:sp>
    </p:spTree>
    <p:extLst>
      <p:ext uri="{BB962C8B-B14F-4D97-AF65-F5344CB8AC3E}">
        <p14:creationId xmlns:p14="http://schemas.microsoft.com/office/powerpoint/2010/main" val="2059805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A77D-F239-DBF7-039C-D93FD8CD360D}"/>
              </a:ext>
            </a:extLst>
          </p:cNvPr>
          <p:cNvSpPr>
            <a:spLocks noGrp="1"/>
          </p:cNvSpPr>
          <p:nvPr>
            <p:ph type="title"/>
          </p:nvPr>
        </p:nvSpPr>
        <p:spPr/>
        <p:txBody>
          <a:bodyPr/>
          <a:lstStyle/>
          <a:p>
            <a:r>
              <a:rPr lang="en-US" dirty="0"/>
              <a:t>Sometimes, these problems overlap…</a:t>
            </a:r>
          </a:p>
        </p:txBody>
      </p:sp>
      <p:sp>
        <p:nvSpPr>
          <p:cNvPr id="3" name="Content Placeholder 2">
            <a:extLst>
              <a:ext uri="{FF2B5EF4-FFF2-40B4-BE49-F238E27FC236}">
                <a16:creationId xmlns:a16="http://schemas.microsoft.com/office/drawing/2014/main" id="{9D6A31EE-5022-48B8-98F6-839B3FA74C4C}"/>
              </a:ext>
            </a:extLst>
          </p:cNvPr>
          <p:cNvSpPr>
            <a:spLocks noGrp="1"/>
          </p:cNvSpPr>
          <p:nvPr>
            <p:ph idx="1"/>
          </p:nvPr>
        </p:nvSpPr>
        <p:spPr/>
        <p:txBody>
          <a:bodyPr/>
          <a:lstStyle/>
          <a:p>
            <a:r>
              <a:rPr lang="en-US" dirty="0"/>
              <a:t>Accurate prediction also means accurate decision-making.</a:t>
            </a:r>
          </a:p>
          <a:p>
            <a:endParaRPr lang="en-US" dirty="0"/>
          </a:p>
          <a:p>
            <a:endParaRPr lang="en-US" dirty="0"/>
          </a:p>
          <a:p>
            <a:endParaRPr lang="en-US" dirty="0"/>
          </a:p>
          <a:p>
            <a:endParaRPr lang="en-US" dirty="0"/>
          </a:p>
          <a:p>
            <a:endParaRPr lang="en-US" dirty="0"/>
          </a:p>
          <a:p>
            <a:r>
              <a:rPr lang="en-US" b="1" dirty="0"/>
              <a:t>Prediction task:</a:t>
            </a:r>
            <a:r>
              <a:rPr lang="en-US" dirty="0"/>
              <a:t> Does the X-ray image indicate a tumor?</a:t>
            </a:r>
          </a:p>
          <a:p>
            <a:r>
              <a:rPr lang="en-US" b="1" dirty="0"/>
              <a:t>Decision task: </a:t>
            </a:r>
            <a:r>
              <a:rPr lang="en-US" dirty="0"/>
              <a:t>Should we give tumor treatment or not?</a:t>
            </a:r>
          </a:p>
          <a:p>
            <a:endParaRPr lang="en-US" dirty="0"/>
          </a:p>
        </p:txBody>
      </p:sp>
      <p:pic>
        <p:nvPicPr>
          <p:cNvPr id="6" name="Picture 5">
            <a:extLst>
              <a:ext uri="{FF2B5EF4-FFF2-40B4-BE49-F238E27FC236}">
                <a16:creationId xmlns:a16="http://schemas.microsoft.com/office/drawing/2014/main" id="{C755F93F-69E8-4154-E325-F61D1D5884A3}"/>
              </a:ext>
            </a:extLst>
          </p:cNvPr>
          <p:cNvPicPr>
            <a:picLocks noChangeAspect="1"/>
          </p:cNvPicPr>
          <p:nvPr/>
        </p:nvPicPr>
        <p:blipFill rotWithShape="1">
          <a:blip r:embed="rId2"/>
          <a:srcRect l="1872" b="17162"/>
          <a:stretch/>
        </p:blipFill>
        <p:spPr>
          <a:xfrm>
            <a:off x="3539451" y="2377185"/>
            <a:ext cx="3739790" cy="2103629"/>
          </a:xfrm>
          <a:prstGeom prst="rect">
            <a:avLst/>
          </a:prstGeom>
        </p:spPr>
      </p:pic>
    </p:spTree>
    <p:extLst>
      <p:ext uri="{BB962C8B-B14F-4D97-AF65-F5344CB8AC3E}">
        <p14:creationId xmlns:p14="http://schemas.microsoft.com/office/powerpoint/2010/main" val="550057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595664-0D5C-3B6D-3ADF-B73C063395D7}"/>
              </a:ext>
            </a:extLst>
          </p:cNvPr>
          <p:cNvPicPr>
            <a:picLocks noChangeAspect="1"/>
          </p:cNvPicPr>
          <p:nvPr/>
        </p:nvPicPr>
        <p:blipFill>
          <a:blip r:embed="rId3"/>
          <a:stretch>
            <a:fillRect/>
          </a:stretch>
        </p:blipFill>
        <p:spPr>
          <a:xfrm>
            <a:off x="1952799" y="1680749"/>
            <a:ext cx="3905741" cy="2938878"/>
          </a:xfrm>
          <a:prstGeom prst="rect">
            <a:avLst/>
          </a:prstGeom>
        </p:spPr>
      </p:pic>
      <p:pic>
        <p:nvPicPr>
          <p:cNvPr id="9" name="Picture 8">
            <a:extLst>
              <a:ext uri="{FF2B5EF4-FFF2-40B4-BE49-F238E27FC236}">
                <a16:creationId xmlns:a16="http://schemas.microsoft.com/office/drawing/2014/main" id="{80150009-3F46-F286-15AB-D1CDBAB28D30}"/>
              </a:ext>
            </a:extLst>
          </p:cNvPr>
          <p:cNvPicPr>
            <a:picLocks noChangeAspect="1"/>
          </p:cNvPicPr>
          <p:nvPr/>
        </p:nvPicPr>
        <p:blipFill>
          <a:blip r:embed="rId4"/>
          <a:stretch>
            <a:fillRect/>
          </a:stretch>
        </p:blipFill>
        <p:spPr>
          <a:xfrm>
            <a:off x="6939255" y="1615595"/>
            <a:ext cx="3569055" cy="300403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ADD63C-34D4-7E69-C224-9E93220BD2A3}"/>
                  </a:ext>
                </a:extLst>
              </p:cNvPr>
              <p:cNvSpPr txBox="1"/>
              <p:nvPr/>
            </p:nvSpPr>
            <p:spPr>
              <a:xfrm>
                <a:off x="775297" y="5395746"/>
                <a:ext cx="6097712"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4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𝑨</m:t>
                          </m:r>
                        </m:e>
                        <m:sub>
                          <m:r>
                            <a:rPr lang="en-US" sz="2400" b="1" i="1" smtClean="0">
                              <a:latin typeface="Cambria Math" panose="02040503050406030204" pitchFamily="18" charset="0"/>
                            </a:rPr>
                            <m:t>𝒄𝒂𝒖𝒔𝒆</m:t>
                          </m:r>
                          <m:r>
                            <a:rPr lang="en-US" sz="2400" b="1" i="1" smtClean="0">
                              <a:latin typeface="Cambria Math" panose="02040503050406030204" pitchFamily="18" charset="0"/>
                            </a:rPr>
                            <m:t> </m:t>
                          </m:r>
                        </m:sub>
                      </m:sSub>
                      <m:r>
                        <a:rPr lang="en-US" sz="2400" b="1" i="1" smtClean="0">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𝑌</m:t>
                      </m:r>
                      <m:r>
                        <a:rPr lang="en-US" sz="2400" b="0" i="1" smtClean="0">
                          <a:latin typeface="Cambria Math" panose="02040503050406030204" pitchFamily="18" charset="0"/>
                        </a:rPr>
                        <m:t>, </m:t>
                      </m:r>
                      <m:r>
                        <a:rPr lang="en-US" sz="2400" b="0" i="1" smtClean="0">
                          <a:latin typeface="Cambria Math" panose="02040503050406030204" pitchFamily="18" charset="0"/>
                        </a:rPr>
                        <m:t>𝐸</m:t>
                      </m:r>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4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𝑨</m:t>
                          </m:r>
                        </m:e>
                        <m:sub>
                          <m:r>
                            <a:rPr lang="en-US" sz="2400" b="1" i="1" smtClean="0">
                              <a:latin typeface="Cambria Math" panose="02040503050406030204" pitchFamily="18" charset="0"/>
                            </a:rPr>
                            <m:t>𝒄𝒂𝒖𝒔𝒆</m:t>
                          </m:r>
                          <m:r>
                            <a:rPr lang="en-US" sz="2400" b="1" i="1" smtClean="0">
                              <a:latin typeface="Cambria Math" panose="02040503050406030204" pitchFamily="18" charset="0"/>
                            </a:rPr>
                            <m:t> </m:t>
                          </m:r>
                        </m:sub>
                      </m:sSub>
                      <m:r>
                        <a:rPr lang="en-US" sz="2400" b="1" i="1" smtClean="0">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𝐸</m:t>
                      </m:r>
                    </m:oMath>
                  </m:oMathPara>
                </a14:m>
                <a:endParaRPr lang="en-US" sz="2400" dirty="0"/>
              </a:p>
              <a:p>
                <a:endParaRPr lang="en-US" sz="2400" dirty="0"/>
              </a:p>
            </p:txBody>
          </p:sp>
        </mc:Choice>
        <mc:Fallback xmlns="">
          <p:sp>
            <p:nvSpPr>
              <p:cNvPr id="5" name="TextBox 4">
                <a:extLst>
                  <a:ext uri="{FF2B5EF4-FFF2-40B4-BE49-F238E27FC236}">
                    <a16:creationId xmlns:a16="http://schemas.microsoft.com/office/drawing/2014/main" id="{03ADD63C-34D4-7E69-C224-9E93220BD2A3}"/>
                  </a:ext>
                </a:extLst>
              </p:cNvPr>
              <p:cNvSpPr txBox="1">
                <a:spLocks noRot="1" noChangeAspect="1" noMove="1" noResize="1" noEditPoints="1" noAdjustHandles="1" noChangeArrowheads="1" noChangeShapeType="1" noTextEdit="1"/>
              </p:cNvSpPr>
              <p:nvPr/>
            </p:nvSpPr>
            <p:spPr>
              <a:xfrm>
                <a:off x="775297" y="5395746"/>
                <a:ext cx="6097712" cy="1200329"/>
              </a:xfrm>
              <a:prstGeom prst="rect">
                <a:avLst/>
              </a:prstGeom>
              <a:blipFill>
                <a:blip r:embed="rId5"/>
                <a:stretch>
                  <a:fillRect/>
                </a:stretch>
              </a:blipFill>
            </p:spPr>
            <p:txBody>
              <a:bodyPr/>
              <a:lstStyle/>
              <a:p>
                <a:r>
                  <a:rPr lang="en-US">
                    <a:noFill/>
                  </a:rPr>
                  <a:t> </a:t>
                </a:r>
              </a:p>
            </p:txBody>
          </p:sp>
        </mc:Fallback>
      </mc:AlternateContent>
      <p:pic>
        <p:nvPicPr>
          <p:cNvPr id="7" name="Picture 2" descr="19,981 Green Check Mark Stock Photos, Pictures &amp; Royalty-Free Images -  iStock">
            <a:extLst>
              <a:ext uri="{FF2B5EF4-FFF2-40B4-BE49-F238E27FC236}">
                <a16:creationId xmlns:a16="http://schemas.microsoft.com/office/drawing/2014/main" id="{C67E7AB7-4A6F-BCDF-A794-E84810CEB5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9177" r="8192" b="15457"/>
          <a:stretch/>
        </p:blipFill>
        <p:spPr bwMode="auto">
          <a:xfrm>
            <a:off x="5032060" y="5395746"/>
            <a:ext cx="474635" cy="389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Free Red X Mark Transparent Background, Download Free Red X Mark  Transparent Background png images, Free ClipArts on Clipart Library">
            <a:extLst>
              <a:ext uri="{FF2B5EF4-FFF2-40B4-BE49-F238E27FC236}">
                <a16:creationId xmlns:a16="http://schemas.microsoft.com/office/drawing/2014/main" id="{0C63D415-E77C-DAA2-C447-EE52E9DFB1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7089" y="5850298"/>
            <a:ext cx="287180" cy="2833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0957714-1018-B1D7-13CC-1C783713D685}"/>
                  </a:ext>
                </a:extLst>
              </p:cNvPr>
              <p:cNvSpPr txBox="1"/>
              <p:nvPr/>
            </p:nvSpPr>
            <p:spPr>
              <a:xfrm>
                <a:off x="5858540" y="5358484"/>
                <a:ext cx="6097712" cy="1270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4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𝑨</m:t>
                          </m:r>
                        </m:e>
                        <m:sub>
                          <m:r>
                            <a:rPr lang="en-US" sz="2400" b="1" i="1" smtClean="0">
                              <a:latin typeface="Cambria Math" panose="02040503050406030204" pitchFamily="18" charset="0"/>
                            </a:rPr>
                            <m:t>𝒄𝒐𝒏𝒇</m:t>
                          </m:r>
                          <m:r>
                            <a:rPr lang="en-US" sz="2400" b="1" i="1" smtClean="0">
                              <a:latin typeface="Cambria Math" panose="02040503050406030204" pitchFamily="18" charset="0"/>
                            </a:rPr>
                            <m:t> </m:t>
                          </m:r>
                        </m:sub>
                      </m:sSub>
                      <m:r>
                        <a:rPr lang="en-US" sz="2400" b="1" i="1" smtClean="0">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𝑌</m:t>
                      </m:r>
                      <m:r>
                        <a:rPr lang="en-US" sz="2400" b="0" i="1" smtClean="0">
                          <a:latin typeface="Cambria Math" panose="02040503050406030204" pitchFamily="18" charset="0"/>
                        </a:rPr>
                        <m:t>, </m:t>
                      </m:r>
                      <m:r>
                        <a:rPr lang="en-US" sz="2400" b="0" i="1" smtClean="0">
                          <a:latin typeface="Cambria Math" panose="02040503050406030204" pitchFamily="18" charset="0"/>
                        </a:rPr>
                        <m:t>𝐸</m:t>
                      </m:r>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4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𝑨</m:t>
                          </m:r>
                        </m:e>
                        <m:sub>
                          <m:r>
                            <a:rPr lang="en-US" sz="2400" b="1" i="1" smtClean="0">
                              <a:latin typeface="Cambria Math" panose="02040503050406030204" pitchFamily="18" charset="0"/>
                            </a:rPr>
                            <m:t>𝒄𝒐𝒏𝒇</m:t>
                          </m:r>
                          <m:r>
                            <a:rPr lang="en-US" sz="2400" b="1" i="1" smtClean="0">
                              <a:latin typeface="Cambria Math" panose="02040503050406030204" pitchFamily="18" charset="0"/>
                            </a:rPr>
                            <m:t> </m:t>
                          </m:r>
                        </m:sub>
                      </m:sSub>
                      <m:r>
                        <a:rPr lang="en-US" sz="2400" b="1" i="1" smtClean="0">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𝐸</m:t>
                      </m:r>
                    </m:oMath>
                  </m:oMathPara>
                </a14:m>
                <a:endParaRPr lang="en-US" sz="2400" dirty="0"/>
              </a:p>
              <a:p>
                <a:endParaRPr lang="en-US" sz="2400" dirty="0"/>
              </a:p>
            </p:txBody>
          </p:sp>
        </mc:Choice>
        <mc:Fallback xmlns="">
          <p:sp>
            <p:nvSpPr>
              <p:cNvPr id="15" name="TextBox 14">
                <a:extLst>
                  <a:ext uri="{FF2B5EF4-FFF2-40B4-BE49-F238E27FC236}">
                    <a16:creationId xmlns:a16="http://schemas.microsoft.com/office/drawing/2014/main" id="{A0957714-1018-B1D7-13CC-1C783713D685}"/>
                  </a:ext>
                </a:extLst>
              </p:cNvPr>
              <p:cNvSpPr txBox="1">
                <a:spLocks noRot="1" noChangeAspect="1" noMove="1" noResize="1" noEditPoints="1" noAdjustHandles="1" noChangeArrowheads="1" noChangeShapeType="1" noTextEdit="1"/>
              </p:cNvSpPr>
              <p:nvPr/>
            </p:nvSpPr>
            <p:spPr>
              <a:xfrm>
                <a:off x="5858540" y="5358484"/>
                <a:ext cx="6097712" cy="1270348"/>
              </a:xfrm>
              <a:prstGeom prst="rect">
                <a:avLst/>
              </a:prstGeom>
              <a:blipFill>
                <a:blip r:embed="rId8"/>
                <a:stretch>
                  <a:fillRect/>
                </a:stretch>
              </a:blipFill>
            </p:spPr>
            <p:txBody>
              <a:bodyPr/>
              <a:lstStyle/>
              <a:p>
                <a:r>
                  <a:rPr lang="en-US">
                    <a:noFill/>
                  </a:rPr>
                  <a:t> </a:t>
                </a:r>
              </a:p>
            </p:txBody>
          </p:sp>
        </mc:Fallback>
      </mc:AlternateContent>
      <p:pic>
        <p:nvPicPr>
          <p:cNvPr id="17" name="Picture 2" descr="19,981 Green Check Mark Stock Photos, Pictures &amp; Royalty-Free Images -  iStock">
            <a:extLst>
              <a:ext uri="{FF2B5EF4-FFF2-40B4-BE49-F238E27FC236}">
                <a16:creationId xmlns:a16="http://schemas.microsoft.com/office/drawing/2014/main" id="{46011AAE-3C4F-B3B6-BBB9-CBC959FED4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9177" r="8192" b="15457"/>
          <a:stretch/>
        </p:blipFill>
        <p:spPr bwMode="auto">
          <a:xfrm>
            <a:off x="10000777" y="5797167"/>
            <a:ext cx="474635" cy="3896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Free Red X Mark Transparent Background, Download Free Red X Mark  Transparent Background png images, Free ClipArts on Clipart Library">
            <a:extLst>
              <a:ext uri="{FF2B5EF4-FFF2-40B4-BE49-F238E27FC236}">
                <a16:creationId xmlns:a16="http://schemas.microsoft.com/office/drawing/2014/main" id="{C8A174EB-EC40-B7AF-1EF6-0DBE118017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1515" y="5468006"/>
            <a:ext cx="287180" cy="2833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492BB85-7C98-20D3-DFC8-9E55BB76CE03}"/>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Step I: Deriving independence constraints</a:t>
            </a:r>
          </a:p>
        </p:txBody>
      </p:sp>
      <p:sp>
        <p:nvSpPr>
          <p:cNvPr id="14" name="TextBox 13">
            <a:extLst>
              <a:ext uri="{FF2B5EF4-FFF2-40B4-BE49-F238E27FC236}">
                <a16:creationId xmlns:a16="http://schemas.microsoft.com/office/drawing/2014/main" id="{12288CAA-003C-28DA-2A5C-8A1417B19824}"/>
              </a:ext>
            </a:extLst>
          </p:cNvPr>
          <p:cNvSpPr txBox="1"/>
          <p:nvPr/>
        </p:nvSpPr>
        <p:spPr>
          <a:xfrm>
            <a:off x="2976982" y="4584142"/>
            <a:ext cx="1857374" cy="461665"/>
          </a:xfrm>
          <a:prstGeom prst="rect">
            <a:avLst/>
          </a:prstGeom>
          <a:noFill/>
        </p:spPr>
        <p:txBody>
          <a:bodyPr wrap="square" rtlCol="0">
            <a:spAutoFit/>
          </a:bodyPr>
          <a:lstStyle/>
          <a:p>
            <a:pPr algn="ctr"/>
            <a:r>
              <a:rPr lang="en-US" sz="2400" i="1" dirty="0">
                <a:solidFill>
                  <a:schemeClr val="accent2">
                    <a:lumMod val="75000"/>
                  </a:schemeClr>
                </a:solidFill>
                <a:latin typeface="Avenir Next LT Pro Demi" panose="020B0704020202020204" pitchFamily="34" charset="0"/>
              </a:rPr>
              <a:t>Causal</a:t>
            </a:r>
            <a:endParaRPr lang="en-US" sz="2400" dirty="0">
              <a:solidFill>
                <a:schemeClr val="accent2">
                  <a:lumMod val="75000"/>
                </a:schemeClr>
              </a:solidFill>
              <a:latin typeface="Avenir Next LT Pro Demi" panose="020B0704020202020204" pitchFamily="34" charset="0"/>
            </a:endParaRPr>
          </a:p>
        </p:txBody>
      </p:sp>
      <p:sp>
        <p:nvSpPr>
          <p:cNvPr id="18" name="TextBox 17">
            <a:extLst>
              <a:ext uri="{FF2B5EF4-FFF2-40B4-BE49-F238E27FC236}">
                <a16:creationId xmlns:a16="http://schemas.microsoft.com/office/drawing/2014/main" id="{4D8EBF55-2532-148C-122C-FC0F07B3FD41}"/>
              </a:ext>
            </a:extLst>
          </p:cNvPr>
          <p:cNvSpPr txBox="1"/>
          <p:nvPr/>
        </p:nvSpPr>
        <p:spPr>
          <a:xfrm>
            <a:off x="7944000" y="4619627"/>
            <a:ext cx="2069779" cy="461665"/>
          </a:xfrm>
          <a:prstGeom prst="rect">
            <a:avLst/>
          </a:prstGeom>
          <a:noFill/>
        </p:spPr>
        <p:txBody>
          <a:bodyPr wrap="square" rtlCol="0">
            <a:spAutoFit/>
          </a:bodyPr>
          <a:lstStyle/>
          <a:p>
            <a:pPr algn="ctr"/>
            <a:r>
              <a:rPr lang="en-US" sz="2400" i="1" dirty="0">
                <a:solidFill>
                  <a:schemeClr val="accent2">
                    <a:lumMod val="75000"/>
                  </a:schemeClr>
                </a:solidFill>
                <a:latin typeface="Avenir Next LT Pro Demi" panose="020B0704020202020204" pitchFamily="34" charset="0"/>
              </a:rPr>
              <a:t>Confounded</a:t>
            </a:r>
            <a:endParaRPr lang="en-US" sz="2400" dirty="0">
              <a:solidFill>
                <a:schemeClr val="accent2">
                  <a:lumMod val="75000"/>
                </a:schemeClr>
              </a:solidFill>
              <a:latin typeface="Avenir Next LT Pro Demi" panose="020B0704020202020204" pitchFamily="34" charset="0"/>
            </a:endParaRPr>
          </a:p>
        </p:txBody>
      </p:sp>
    </p:spTree>
    <p:extLst>
      <p:ext uri="{BB962C8B-B14F-4D97-AF65-F5344CB8AC3E}">
        <p14:creationId xmlns:p14="http://schemas.microsoft.com/office/powerpoint/2010/main" val="39456113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ADD63C-34D4-7E69-C224-9E93220BD2A3}"/>
                  </a:ext>
                </a:extLst>
              </p:cNvPr>
              <p:cNvSpPr txBox="1"/>
              <p:nvPr/>
            </p:nvSpPr>
            <p:spPr>
              <a:xfrm>
                <a:off x="838200" y="1969501"/>
                <a:ext cx="11544760" cy="2402004"/>
              </a:xfrm>
              <a:prstGeom prst="rect">
                <a:avLst/>
              </a:prstGeom>
              <a:noFill/>
            </p:spPr>
            <p:txBody>
              <a:bodyPr wrap="square">
                <a:spAutoFit/>
              </a:bodyPr>
              <a:lstStyle/>
              <a:p>
                <a:r>
                  <a:rPr lang="en-US" sz="2200" dirty="0">
                    <a:effectLst/>
                    <a:latin typeface="Avenir Next LT Pro" panose="020B0504020202020204" pitchFamily="34" charset="0"/>
                    <a:ea typeface="Calibri" panose="020F0502020204030204" pitchFamily="34" charset="0"/>
                    <a:cs typeface="Times New Roman" panose="02020603050405020304" pitchFamily="18" charset="0"/>
                  </a:rPr>
                  <a:t>Constraint:</a:t>
                </a:r>
                <a:r>
                  <a:rPr lang="en-US" sz="2000" b="1" dirty="0">
                    <a:effectLst/>
                    <a:ea typeface="Calibri" panose="020F0502020204030204" pitchFamily="34" charset="0"/>
                    <a:cs typeface="Times New Roman" panose="02020603050405020304" pitchFamily="18" charset="0"/>
                  </a:rPr>
                  <a:t> </a:t>
                </a:r>
                <a14:m>
                  <m:oMath xmlns:m="http://schemas.openxmlformats.org/officeDocument/2006/math">
                    <m:r>
                      <a:rPr lang="en-US" sz="2200" b="1"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200" b="1" i="1" smtClean="0">
                        <a:effectLst/>
                        <a:latin typeface="Cambria Math" panose="02040503050406030204" pitchFamily="18" charset="0"/>
                        <a:ea typeface="Calibri" panose="020F0502020204030204" pitchFamily="34" charset="0"/>
                        <a:cs typeface="Times New Roman" panose="02020603050405020304" pitchFamily="18" charset="0"/>
                      </a:rPr>
                      <m:t>𝑿</m:t>
                    </m:r>
                    <m:r>
                      <a:rPr lang="en-US" sz="2200" b="1" i="1" baseline="-25000" smtClean="0">
                        <a:effectLst/>
                        <a:latin typeface="Cambria Math" panose="02040503050406030204" pitchFamily="18" charset="0"/>
                        <a:ea typeface="Calibri" panose="020F0502020204030204" pitchFamily="34" charset="0"/>
                        <a:cs typeface="Times New Roman" panose="02020603050405020304" pitchFamily="18" charset="0"/>
                      </a:rPr>
                      <m:t>𝒄</m:t>
                    </m:r>
                    <m:r>
                      <a:rPr lang="en-US" sz="22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200" b="1" i="1" smtClean="0">
                            <a:latin typeface="Cambria Math" panose="02040503050406030204" pitchFamily="18" charset="0"/>
                          </a:rPr>
                        </m:ctrlPr>
                      </m:sSubPr>
                      <m:e>
                        <m:r>
                          <a:rPr lang="en-US" sz="2200" b="1" i="1">
                            <a:latin typeface="Cambria Math" panose="02040503050406030204" pitchFamily="18" charset="0"/>
                          </a:rPr>
                          <m:t>𝑨</m:t>
                        </m:r>
                      </m:e>
                      <m:sub>
                        <m:r>
                          <a:rPr lang="en-US" sz="2200" b="1" i="1" smtClean="0">
                            <a:latin typeface="Cambria Math" panose="02040503050406030204" pitchFamily="18" charset="0"/>
                          </a:rPr>
                          <m:t>𝒄𝒂𝒖𝒔𝒆</m:t>
                        </m:r>
                        <m:r>
                          <a:rPr lang="en-US" sz="2200" b="1" i="1" smtClean="0">
                            <a:latin typeface="Cambria Math" panose="02040503050406030204" pitchFamily="18" charset="0"/>
                          </a:rPr>
                          <m:t> </m:t>
                        </m:r>
                      </m:sub>
                    </m:sSub>
                    <m:r>
                      <a:rPr lang="en-US" sz="2200" b="1" i="1" smtClean="0">
                        <a:latin typeface="Cambria Math" panose="02040503050406030204" pitchFamily="18" charset="0"/>
                      </a:rPr>
                      <m:t>|</m:t>
                    </m:r>
                    <m:r>
                      <a:rPr lang="en-US" sz="2200" b="0" i="1" smtClean="0">
                        <a:latin typeface="Cambria Math" panose="02040503050406030204" pitchFamily="18" charset="0"/>
                      </a:rPr>
                      <m:t> </m:t>
                    </m:r>
                    <m:r>
                      <a:rPr lang="en-US" sz="2200" b="0" i="1" smtClean="0">
                        <a:latin typeface="Cambria Math" panose="02040503050406030204" pitchFamily="18" charset="0"/>
                      </a:rPr>
                      <m:t>𝑌</m:t>
                    </m:r>
                    <m:r>
                      <a:rPr lang="en-US" sz="2200" b="0" i="1" smtClean="0">
                        <a:latin typeface="Cambria Math" panose="02040503050406030204" pitchFamily="18" charset="0"/>
                      </a:rPr>
                      <m:t>, </m:t>
                    </m:r>
                    <m:r>
                      <a:rPr lang="en-US" sz="2200" b="0" i="1" smtClean="0">
                        <a:latin typeface="Cambria Math" panose="02040503050406030204" pitchFamily="18" charset="0"/>
                      </a:rPr>
                      <m:t>𝐸</m:t>
                    </m:r>
                  </m:oMath>
                </a14:m>
                <a:r>
                  <a:rPr lang="en-US" sz="2200" b="0" dirty="0"/>
                  <a:t>       </a:t>
                </a:r>
                <a:r>
                  <a:rPr lang="en-US" sz="2200" b="0" dirty="0">
                    <a:solidFill>
                      <a:schemeClr val="accent2">
                        <a:lumMod val="75000"/>
                      </a:schemeClr>
                    </a:solidFill>
                  </a:rPr>
                  <a:t>[</a:t>
                </a:r>
                <a:r>
                  <a:rPr lang="en-US" sz="2200" i="1" dirty="0">
                    <a:solidFill>
                      <a:schemeClr val="accent2">
                        <a:lumMod val="75000"/>
                      </a:schemeClr>
                    </a:solidFill>
                    <a:latin typeface="Avenir Next LT Pro Demi" panose="020B0704020202020204" pitchFamily="34" charset="0"/>
                  </a:rPr>
                  <a:t>Causal</a:t>
                </a:r>
                <a:r>
                  <a:rPr lang="en-US" sz="2200" i="1" dirty="0">
                    <a:solidFill>
                      <a:schemeClr val="accent2">
                        <a:lumMod val="75000"/>
                      </a:schemeClr>
                    </a:solidFill>
                    <a:latin typeface="Avenir Next LT Pro" panose="020B0504020202020204" pitchFamily="34" charset="0"/>
                  </a:rPr>
                  <a:t> </a:t>
                </a:r>
                <a:r>
                  <a:rPr lang="en-US" sz="2200" dirty="0">
                    <a:solidFill>
                      <a:schemeClr val="accent2">
                        <a:lumMod val="75000"/>
                      </a:schemeClr>
                    </a:solidFill>
                    <a:latin typeface="Avenir Next LT Pro" panose="020B0504020202020204" pitchFamily="34" charset="0"/>
                  </a:rPr>
                  <a:t>shift]</a:t>
                </a:r>
              </a:p>
              <a:p>
                <a:endParaRPr lang="en-US" sz="2200" b="0" dirty="0"/>
              </a:p>
              <a:p>
                <a:endParaRPr lang="en-US" sz="2000" b="0" dirty="0"/>
              </a:p>
              <a:p>
                <a:pPr/>
                <a14:m>
                  <m:oMathPara xmlns:m="http://schemas.openxmlformats.org/officeDocument/2006/math">
                    <m:oMathParaPr>
                      <m:jc m:val="left"/>
                    </m:oMathParaPr>
                    <m:oMath xmlns:m="http://schemas.openxmlformats.org/officeDocument/2006/math">
                      <m:r>
                        <a:rPr lang="en-US" sz="2200" i="1" smtClean="0">
                          <a:effectLst/>
                          <a:latin typeface="Cambria Math" panose="02040503050406030204" pitchFamily="18" charset="0"/>
                          <a:ea typeface="Times New Roman" panose="02020603050405020304" pitchFamily="18" charset="0"/>
                          <a:cs typeface="Times New Roman" panose="02020603050405020304" pitchFamily="18" charset="0"/>
                        </a:rPr>
                        <m:t>𝑅𝑒𝑔𝑃𝑒𝑛𝑎𝑙𝑡</m:t>
                      </m:r>
                      <m:sSub>
                        <m:sSubPr>
                          <m:ctrlPr>
                            <a:rPr lang="en-US" sz="2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2200" b="1" i="1">
                              <a:effectLst/>
                              <a:latin typeface="Cambria Math" panose="02040503050406030204" pitchFamily="18" charset="0"/>
                              <a:ea typeface="Times New Roman" panose="02020603050405020304" pitchFamily="18" charset="0"/>
                              <a:cs typeface="Times New Roman" panose="02020603050405020304" pitchFamily="18" charset="0"/>
                            </a:rPr>
                            <m:t>𝑨</m:t>
                          </m:r>
                          <m:r>
                            <a:rPr lang="en-US" sz="2200" b="1" i="1" baseline="-25000" smtClean="0">
                              <a:effectLst/>
                              <a:latin typeface="Cambria Math" panose="02040503050406030204" pitchFamily="18" charset="0"/>
                              <a:ea typeface="Times New Roman" panose="02020603050405020304" pitchFamily="18" charset="0"/>
                              <a:cs typeface="Times New Roman" panose="02020603050405020304" pitchFamily="18" charset="0"/>
                            </a:rPr>
                            <m:t>𝒄𝒂𝒖𝒔𝒆</m:t>
                          </m:r>
                        </m:sub>
                      </m:sSub>
                      <m:r>
                        <a:rPr lang="en-US" sz="2200" i="1">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supHide m:val="on"/>
                          <m:ctrlPr>
                            <a:rPr lang="en-US" sz="2200" i="1" smtClean="0">
                              <a:latin typeface="Cambria Math" panose="02040503050406030204" pitchFamily="18" charset="0"/>
                            </a:rPr>
                          </m:ctrlPr>
                        </m:naryPr>
                        <m:sub>
                          <m:d>
                            <m:dPr>
                              <m:begChr m:val="|"/>
                              <m:endChr m:val="|"/>
                              <m:ctrlPr>
                                <a:rPr lang="en-US" sz="2200" i="1">
                                  <a:latin typeface="Cambria Math" panose="02040503050406030204" pitchFamily="18" charset="0"/>
                                </a:rPr>
                              </m:ctrlPr>
                            </m:dPr>
                            <m:e>
                              <m:r>
                                <a:rPr lang="en-US" sz="2200" b="0" i="1">
                                  <a:latin typeface="Cambria Math" panose="02040503050406030204" pitchFamily="18" charset="0"/>
                                </a:rPr>
                                <m:t>𝐸</m:t>
                              </m:r>
                            </m:e>
                          </m:d>
                        </m:sub>
                        <m:sup/>
                        <m:e>
                          <m:nary>
                            <m:naryPr>
                              <m:chr m:val="∑"/>
                              <m:supHide m:val="on"/>
                              <m:ctrlPr>
                                <a:rPr lang="en-US" sz="2200" i="1">
                                  <a:latin typeface="Cambria Math" panose="02040503050406030204" pitchFamily="18" charset="0"/>
                                </a:rPr>
                              </m:ctrlPr>
                            </m:naryPr>
                            <m:sub>
                              <m:r>
                                <a:rPr lang="en-US" sz="2200" b="0" i="1">
                                  <a:latin typeface="Cambria Math" panose="02040503050406030204" pitchFamily="18" charset="0"/>
                                </a:rPr>
                                <m:t>𝑦</m:t>
                              </m:r>
                              <m:r>
                                <a:rPr lang="en-US" sz="2200" b="0">
                                  <a:latin typeface="Cambria Math" panose="02040503050406030204" pitchFamily="18" charset="0"/>
                                </a:rPr>
                                <m:t>∈</m:t>
                              </m:r>
                              <m:r>
                                <a:rPr lang="en-US" sz="2200" b="0" i="1">
                                  <a:latin typeface="Cambria Math" panose="02040503050406030204" pitchFamily="18" charset="0"/>
                                </a:rPr>
                                <m:t>𝑌</m:t>
                              </m:r>
                            </m:sub>
                            <m:sup/>
                            <m:e>
                              <m:nary>
                                <m:naryPr>
                                  <m:chr m:val="∑"/>
                                  <m:ctrlPr>
                                    <a:rPr lang="en-US" sz="2200" i="1">
                                      <a:latin typeface="Cambria Math" panose="02040503050406030204" pitchFamily="18" charset="0"/>
                                    </a:rPr>
                                  </m:ctrlPr>
                                </m:naryPr>
                                <m:sub>
                                  <m:r>
                                    <a:rPr lang="en-US" sz="2200" b="0" i="1">
                                      <a:latin typeface="Cambria Math" panose="02040503050406030204" pitchFamily="18" charset="0"/>
                                    </a:rPr>
                                    <m:t>𝑖</m:t>
                                  </m:r>
                                  <m:r>
                                    <a:rPr lang="en-US" sz="2200" b="0" i="1">
                                      <a:latin typeface="Cambria Math" panose="02040503050406030204" pitchFamily="18" charset="0"/>
                                    </a:rPr>
                                    <m:t>=1</m:t>
                                  </m:r>
                                </m:sub>
                                <m:sup>
                                  <m:d>
                                    <m:dPr>
                                      <m:begChr m:val="|"/>
                                      <m:endChr m:val="|"/>
                                      <m:ctrlPr>
                                        <a:rPr lang="en-US" sz="2200" i="1">
                                          <a:latin typeface="Cambria Math" panose="02040503050406030204" pitchFamily="18" charset="0"/>
                                        </a:rPr>
                                      </m:ctrlPr>
                                    </m:dPr>
                                    <m:e>
                                      <m:sSub>
                                        <m:sSubPr>
                                          <m:ctrlPr>
                                            <a:rPr lang="en-US" sz="2200" b="1" i="1">
                                              <a:latin typeface="Cambria Math" panose="02040503050406030204" pitchFamily="18" charset="0"/>
                                            </a:rPr>
                                          </m:ctrlPr>
                                        </m:sSubPr>
                                        <m:e>
                                          <m:r>
                                            <a:rPr lang="en-US" sz="2200" b="1" i="1">
                                              <a:latin typeface="Cambria Math" panose="02040503050406030204" pitchFamily="18" charset="0"/>
                                            </a:rPr>
                                            <m:t>𝑨</m:t>
                                          </m:r>
                                        </m:e>
                                        <m:sub>
                                          <m:r>
                                            <a:rPr lang="en-US" sz="2200" b="1" i="1">
                                              <a:latin typeface="Cambria Math" panose="02040503050406030204" pitchFamily="18" charset="0"/>
                                            </a:rPr>
                                            <m:t>𝒄𝒂𝒖𝒔𝒆</m:t>
                                          </m:r>
                                        </m:sub>
                                      </m:sSub>
                                    </m:e>
                                  </m:d>
                                </m:sup>
                                <m:e>
                                  <m:nary>
                                    <m:naryPr>
                                      <m:chr m:val="∑"/>
                                      <m:supHide m:val="on"/>
                                      <m:ctrlPr>
                                        <a:rPr lang="en-US" sz="2200" i="1">
                                          <a:latin typeface="Cambria Math" panose="02040503050406030204" pitchFamily="18" charset="0"/>
                                        </a:rPr>
                                      </m:ctrlPr>
                                    </m:naryPr>
                                    <m:sub>
                                      <m:r>
                                        <a:rPr lang="en-US" sz="2200" b="0" i="1">
                                          <a:latin typeface="Cambria Math" panose="02040503050406030204" pitchFamily="18" charset="0"/>
                                        </a:rPr>
                                        <m:t>𝑗</m:t>
                                      </m:r>
                                      <m:r>
                                        <a:rPr lang="en-US" sz="2200" b="0" i="1">
                                          <a:latin typeface="Cambria Math" panose="02040503050406030204" pitchFamily="18" charset="0"/>
                                        </a:rPr>
                                        <m:t>&gt;</m:t>
                                      </m:r>
                                      <m:r>
                                        <a:rPr lang="en-US" sz="2200" b="0" i="1">
                                          <a:latin typeface="Cambria Math" panose="02040503050406030204" pitchFamily="18" charset="0"/>
                                        </a:rPr>
                                        <m:t>𝑖</m:t>
                                      </m:r>
                                    </m:sub>
                                    <m:sup/>
                                    <m:e>
                                      <m:r>
                                        <m:rPr>
                                          <m:sty m:val="p"/>
                                        </m:rPr>
                                        <a:rPr lang="en-US" sz="2200" b="0">
                                          <a:latin typeface="Cambria Math" panose="02040503050406030204" pitchFamily="18" charset="0"/>
                                          <a:ea typeface="Times New Roman" panose="02020603050405020304" pitchFamily="18" charset="0"/>
                                          <a:cs typeface="Times New Roman" panose="02020603050405020304" pitchFamily="18" charset="0"/>
                                        </a:rPr>
                                        <m:t>MMD</m:t>
                                      </m:r>
                                      <m:d>
                                        <m:d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b="0" i="1">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b="0" i="1">
                                                      <a:latin typeface="Cambria Math" panose="02040503050406030204" pitchFamily="18" charset="0"/>
                                                      <a:ea typeface="Times New Roman" panose="02020603050405020304" pitchFamily="18" charset="0"/>
                                                      <a:cs typeface="Times New Roman" panose="02020603050405020304" pitchFamily="18" charset="0"/>
                                                    </a:rPr>
                                                    <m:t>𝑔</m:t>
                                                  </m:r>
                                                </m:e>
                                                <m:sub>
                                                  <m:r>
                                                    <a:rPr lang="en-US" sz="2200" b="0" i="1">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b="0" i="1">
                                                      <a:latin typeface="Cambria Math" panose="02040503050406030204" pitchFamily="18" charset="0"/>
                                                      <a:ea typeface="Times New Roman" panose="02020603050405020304" pitchFamily="18" charset="0"/>
                                                      <a:cs typeface="Times New Roman" panose="02020603050405020304" pitchFamily="18" charset="0"/>
                                                    </a:rPr>
                                                    <m:t>𝜙</m:t>
                                                  </m:r>
                                                  <m:r>
                                                    <a:rPr lang="en-US" sz="2200" b="0" i="1">
                                                      <a:latin typeface="Cambria Math" panose="02040503050406030204" pitchFamily="18" charset="0"/>
                                                      <a:ea typeface="Times New Roman" panose="02020603050405020304" pitchFamily="18" charset="0"/>
                                                      <a:cs typeface="Times New Roman" panose="02020603050405020304" pitchFamily="18" charset="0"/>
                                                    </a:rPr>
                                                    <m:t>(</m:t>
                                                  </m:r>
                                                  <m:r>
                                                    <a:rPr lang="en-US" sz="2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n-US" sz="2200" b="0" i="1">
                                                  <a:latin typeface="Cambria Math" panose="02040503050406030204" pitchFamily="18" charset="0"/>
                                                  <a:ea typeface="Times New Roman" panose="02020603050405020304" pitchFamily="18" charset="0"/>
                                                  <a:cs typeface="Times New Roman" panose="02020603050405020304" pitchFamily="18" charset="0"/>
                                                </a:rPr>
                                                <m:t>)</m:t>
                                              </m:r>
                                            </m:e>
                                            <m:e>
                                              <m:sSub>
                                                <m:sSub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b="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200" b="0" i="1">
                                                      <a:latin typeface="Cambria Math" panose="02040503050406030204" pitchFamily="18" charset="0"/>
                                                      <a:ea typeface="Times New Roman" panose="02020603050405020304" pitchFamily="18" charset="0"/>
                                                      <a:cs typeface="Times New Roman" panose="02020603050405020304" pitchFamily="18" charset="0"/>
                                                    </a:rPr>
                                                    <m:t>𝑖</m:t>
                                                  </m:r>
                                                  <m:r>
                                                    <a:rPr lang="en-US" sz="2200" b="0" i="1">
                                                      <a:latin typeface="Cambria Math" panose="02040503050406030204" pitchFamily="18" charset="0"/>
                                                      <a:ea typeface="Times New Roman" panose="02020603050405020304" pitchFamily="18" charset="0"/>
                                                      <a:cs typeface="Times New Roman" panose="02020603050405020304" pitchFamily="18" charset="0"/>
                                                    </a:rPr>
                                                    <m:t>, </m:t>
                                                  </m:r>
                                                  <m:r>
                                                    <a:rPr lang="en-US" sz="2200" b="0" i="1">
                                                      <a:latin typeface="Cambria Math" panose="02040503050406030204" pitchFamily="18" charset="0"/>
                                                      <a:ea typeface="Times New Roman" panose="02020603050405020304" pitchFamily="18" charset="0"/>
                                                      <a:cs typeface="Times New Roman" panose="02020603050405020304" pitchFamily="18" charset="0"/>
                                                    </a:rPr>
                                                    <m:t>𝑐𝑎𝑢𝑠𝑒</m:t>
                                                  </m:r>
                                                </m:sub>
                                              </m:sSub>
                                              <m:r>
                                                <a:rPr lang="en-US" sz="2200" b="0" i="1">
                                                  <a:latin typeface="Cambria Math" panose="02040503050406030204" pitchFamily="18" charset="0"/>
                                                  <a:ea typeface="Times New Roman" panose="02020603050405020304" pitchFamily="18" charset="0"/>
                                                  <a:cs typeface="Times New Roman" panose="02020603050405020304" pitchFamily="18" charset="0"/>
                                                </a:rPr>
                                                <m:t>,</m:t>
                                              </m:r>
                                              <m:r>
                                                <a:rPr lang="en-US" sz="2200" b="0" i="1">
                                                  <a:latin typeface="Cambria Math" panose="02040503050406030204" pitchFamily="18" charset="0"/>
                                                  <a:ea typeface="Times New Roman" panose="02020603050405020304" pitchFamily="18" charset="0"/>
                                                  <a:cs typeface="Times New Roman" panose="02020603050405020304" pitchFamily="18" charset="0"/>
                                                </a:rPr>
                                                <m:t>𝑦</m:t>
                                              </m:r>
                                            </m:e>
                                          </m:d>
                                          <m:r>
                                            <a:rPr lang="en-US" sz="2200" b="0" i="1">
                                              <a:latin typeface="Cambria Math" panose="02040503050406030204" pitchFamily="18" charset="0"/>
                                              <a:ea typeface="Times New Roman" panose="02020603050405020304" pitchFamily="18" charset="0"/>
                                              <a:cs typeface="Times New Roman" panose="02020603050405020304" pitchFamily="18" charset="0"/>
                                            </a:rPr>
                                            <m:t>,</m:t>
                                          </m:r>
                                          <m:r>
                                            <a:rPr lang="en-US" sz="2200" b="0" i="1">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b="0" i="1">
                                                      <a:latin typeface="Cambria Math" panose="02040503050406030204" pitchFamily="18" charset="0"/>
                                                      <a:ea typeface="Times New Roman" panose="02020603050405020304" pitchFamily="18" charset="0"/>
                                                      <a:cs typeface="Times New Roman" panose="02020603050405020304" pitchFamily="18" charset="0"/>
                                                    </a:rPr>
                                                    <m:t>𝑔</m:t>
                                                  </m:r>
                                                </m:e>
                                                <m:sub>
                                                  <m:r>
                                                    <a:rPr lang="en-US" sz="2200" b="0" i="1">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200" b="0" i="1">
                                                      <a:latin typeface="Cambria Math" panose="02040503050406030204" pitchFamily="18" charset="0"/>
                                                      <a:ea typeface="Times New Roman" panose="02020603050405020304" pitchFamily="18" charset="0"/>
                                                      <a:cs typeface="Times New Roman" panose="02020603050405020304" pitchFamily="18" charset="0"/>
                                                    </a:rPr>
                                                    <m:t>𝜙</m:t>
                                                  </m:r>
                                                  <m:r>
                                                    <a:rPr lang="en-US" sz="2200" b="0" i="1">
                                                      <a:latin typeface="Cambria Math" panose="02040503050406030204" pitchFamily="18" charset="0"/>
                                                      <a:ea typeface="Times New Roman" panose="02020603050405020304" pitchFamily="18" charset="0"/>
                                                      <a:cs typeface="Times New Roman" panose="02020603050405020304" pitchFamily="18" charset="0"/>
                                                    </a:rPr>
                                                    <m:t>(</m:t>
                                                  </m:r>
                                                  <m:r>
                                                    <a:rPr lang="en-US" sz="2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n-US" sz="2200" b="0" i="1">
                                                  <a:latin typeface="Cambria Math" panose="02040503050406030204" pitchFamily="18" charset="0"/>
                                                  <a:ea typeface="Times New Roman" panose="02020603050405020304" pitchFamily="18" charset="0"/>
                                                  <a:cs typeface="Times New Roman" panose="02020603050405020304" pitchFamily="18" charset="0"/>
                                                </a:rPr>
                                                <m:t>)</m:t>
                                              </m:r>
                                            </m:e>
                                            <m:e>
                                              <m:sSub>
                                                <m:sSubPr>
                                                  <m:ctrlPr>
                                                    <a:rPr lang="en-US" sz="2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b="0" i="1">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200" b="0" i="1">
                                                      <a:latin typeface="Cambria Math" panose="02040503050406030204" pitchFamily="18" charset="0"/>
                                                      <a:ea typeface="Times New Roman" panose="02020603050405020304" pitchFamily="18" charset="0"/>
                                                      <a:cs typeface="Times New Roman" panose="02020603050405020304" pitchFamily="18" charset="0"/>
                                                    </a:rPr>
                                                    <m:t>𝑗</m:t>
                                                  </m:r>
                                                  <m:r>
                                                    <a:rPr lang="en-US" sz="2200" b="0" i="1">
                                                      <a:latin typeface="Cambria Math" panose="02040503050406030204" pitchFamily="18" charset="0"/>
                                                      <a:ea typeface="Times New Roman" panose="02020603050405020304" pitchFamily="18" charset="0"/>
                                                      <a:cs typeface="Times New Roman" panose="02020603050405020304" pitchFamily="18" charset="0"/>
                                                    </a:rPr>
                                                    <m:t>, </m:t>
                                                  </m:r>
                                                  <m:r>
                                                    <a:rPr lang="en-US" sz="2200" b="0" i="1">
                                                      <a:latin typeface="Cambria Math" panose="02040503050406030204" pitchFamily="18" charset="0"/>
                                                      <a:ea typeface="Times New Roman" panose="02020603050405020304" pitchFamily="18" charset="0"/>
                                                      <a:cs typeface="Times New Roman" panose="02020603050405020304" pitchFamily="18" charset="0"/>
                                                    </a:rPr>
                                                    <m:t>𝑐𝑎𝑢𝑠𝑒</m:t>
                                                  </m:r>
                                                </m:sub>
                                              </m:sSub>
                                              <m:r>
                                                <a:rPr lang="en-US" sz="2200" b="0" i="1">
                                                  <a:latin typeface="Cambria Math" panose="02040503050406030204" pitchFamily="18" charset="0"/>
                                                  <a:ea typeface="Times New Roman" panose="02020603050405020304" pitchFamily="18" charset="0"/>
                                                  <a:cs typeface="Times New Roman" panose="02020603050405020304" pitchFamily="18" charset="0"/>
                                                </a:rPr>
                                                <m:t>,</m:t>
                                              </m:r>
                                              <m:r>
                                                <a:rPr lang="en-US" sz="2200" b="0" i="1">
                                                  <a:latin typeface="Cambria Math" panose="02040503050406030204" pitchFamily="18" charset="0"/>
                                                  <a:ea typeface="Times New Roman" panose="02020603050405020304" pitchFamily="18" charset="0"/>
                                                  <a:cs typeface="Times New Roman" panose="02020603050405020304" pitchFamily="18" charset="0"/>
                                                </a:rPr>
                                                <m:t>𝑦</m:t>
                                              </m:r>
                                            </m:e>
                                          </m:d>
                                        </m:e>
                                      </m:d>
                                    </m:e>
                                  </m:nary>
                                </m:e>
                              </m:nary>
                            </m:e>
                          </m:nary>
                        </m:e>
                      </m:nary>
                    </m:oMath>
                  </m:oMathPara>
                </a14:m>
                <a:endParaRPr lang="en-US" sz="2200" dirty="0"/>
              </a:p>
              <a:p>
                <a:endParaRPr lang="en-US" dirty="0"/>
              </a:p>
            </p:txBody>
          </p:sp>
        </mc:Choice>
        <mc:Fallback xmlns="">
          <p:sp>
            <p:nvSpPr>
              <p:cNvPr id="5" name="TextBox 4">
                <a:extLst>
                  <a:ext uri="{FF2B5EF4-FFF2-40B4-BE49-F238E27FC236}">
                    <a16:creationId xmlns:a16="http://schemas.microsoft.com/office/drawing/2014/main" id="{03ADD63C-34D4-7E69-C224-9E93220BD2A3}"/>
                  </a:ext>
                </a:extLst>
              </p:cNvPr>
              <p:cNvSpPr txBox="1">
                <a:spLocks noRot="1" noChangeAspect="1" noMove="1" noResize="1" noEditPoints="1" noAdjustHandles="1" noChangeArrowheads="1" noChangeShapeType="1" noTextEdit="1"/>
              </p:cNvSpPr>
              <p:nvPr/>
            </p:nvSpPr>
            <p:spPr>
              <a:xfrm>
                <a:off x="838200" y="1969501"/>
                <a:ext cx="11544760" cy="2402004"/>
              </a:xfrm>
              <a:prstGeom prst="rect">
                <a:avLst/>
              </a:prstGeom>
              <a:blipFill>
                <a:blip r:embed="rId3"/>
                <a:stretch>
                  <a:fillRect l="-687" t="-177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23265B3-5365-6089-837C-3A8678D0C3CB}"/>
              </a:ext>
            </a:extLst>
          </p:cNvPr>
          <p:cNvSpPr>
            <a:spLocks noGrp="1"/>
          </p:cNvSpPr>
          <p:nvPr>
            <p:ph type="title"/>
          </p:nvPr>
        </p:nvSpPr>
        <p:spPr>
          <a:xfrm>
            <a:off x="838200" y="355185"/>
            <a:ext cx="10750826" cy="1325563"/>
          </a:xfrm>
        </p:spPr>
        <p:txBody>
          <a:bodyPr>
            <a:normAutofit/>
          </a:bodyPr>
          <a:lstStyle/>
          <a:p>
            <a:r>
              <a:rPr lang="en-US" sz="4000" dirty="0">
                <a:solidFill>
                  <a:schemeClr val="accent1">
                    <a:lumMod val="75000"/>
                  </a:schemeClr>
                </a:solidFill>
                <a:latin typeface="Avenir Next LT Pro" panose="020B0504020202020204" pitchFamily="34" charset="0"/>
              </a:rPr>
              <a:t>Step II: Applying regularization penalty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5DF4EDE-2620-F252-CE69-8E5D1685F6F3}"/>
                  </a:ext>
                </a:extLst>
              </p:cNvPr>
              <p:cNvSpPr/>
              <p:nvPr/>
            </p:nvSpPr>
            <p:spPr>
              <a:xfrm>
                <a:off x="2070916" y="4962885"/>
                <a:ext cx="8265559" cy="7359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endParaRPr lang="en-US" sz="2000" b="1" i="1"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𝒈</m:t>
                          </m:r>
                        </m:e>
                        <m:sub>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𝝓</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i="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argmi</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i="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𝜙</m:t>
                          </m:r>
                        </m:sub>
                      </m:sSub>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L</m:t>
                      </m:r>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𝑔</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𝜙</m:t>
                              </m:r>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𝒙</m:t>
                                  </m:r>
                                </m:e>
                              </m:d>
                            </m:e>
                          </m:d>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𝑅𝑒𝑔𝑃𝑒𝑛𝑎𝑙𝑡</m:t>
                          </m:r>
                          <m:sSub>
                            <m:sSubPr>
                              <m:ctrlPr>
                                <a:rPr lang="en-US" sz="2200"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𝑦</m:t>
                              </m:r>
                            </m:e>
                            <m:sub>
                              <m:r>
                                <a:rPr lang="en-US" sz="2200" b="1"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𝑨</m:t>
                              </m:r>
                              <m:r>
                                <a:rPr lang="en-US" sz="2200" b="1" i="1" baseline="-25000">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𝒄𝒂𝒖𝒔𝒆</m:t>
                              </m:r>
                            </m:sub>
                          </m:sSub>
                        </m:e>
                      </m:d>
                    </m:oMath>
                  </m:oMathPara>
                </a14:m>
                <a:endParaRPr lang="en-US" sz="2000" dirty="0">
                  <a:solidFill>
                    <a:schemeClr val="tx1"/>
                  </a:solidFill>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E5DF4EDE-2620-F252-CE69-8E5D1685F6F3}"/>
                  </a:ext>
                </a:extLst>
              </p:cNvPr>
              <p:cNvSpPr>
                <a:spLocks noRot="1" noChangeAspect="1" noMove="1" noResize="1" noEditPoints="1" noAdjustHandles="1" noChangeArrowheads="1" noChangeShapeType="1" noTextEdit="1"/>
              </p:cNvSpPr>
              <p:nvPr/>
            </p:nvSpPr>
            <p:spPr>
              <a:xfrm>
                <a:off x="2070916" y="4962885"/>
                <a:ext cx="8265559" cy="7359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6079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B37E-D12F-A1F0-08B7-BDAA25F52F98}"/>
              </a:ext>
            </a:extLst>
          </p:cNvPr>
          <p:cNvSpPr>
            <a:spLocks noGrp="1"/>
          </p:cNvSpPr>
          <p:nvPr>
            <p:ph type="title"/>
          </p:nvPr>
        </p:nvSpPr>
        <p:spPr/>
        <p:txBody>
          <a:bodyPr/>
          <a:lstStyle/>
          <a:p>
            <a:r>
              <a:rPr lang="en-US" dirty="0"/>
              <a:t>Summary of Session 1</a:t>
            </a:r>
          </a:p>
        </p:txBody>
      </p:sp>
      <p:sp>
        <p:nvSpPr>
          <p:cNvPr id="3" name="Content Placeholder 2">
            <a:extLst>
              <a:ext uri="{FF2B5EF4-FFF2-40B4-BE49-F238E27FC236}">
                <a16:creationId xmlns:a16="http://schemas.microsoft.com/office/drawing/2014/main" id="{85AA83D2-0002-2229-3EA2-F41339D00299}"/>
              </a:ext>
            </a:extLst>
          </p:cNvPr>
          <p:cNvSpPr>
            <a:spLocks noGrp="1"/>
          </p:cNvSpPr>
          <p:nvPr>
            <p:ph idx="1"/>
          </p:nvPr>
        </p:nvSpPr>
        <p:spPr/>
        <p:txBody>
          <a:bodyPr/>
          <a:lstStyle/>
          <a:p>
            <a:r>
              <a:rPr lang="en-US" dirty="0"/>
              <a:t>Causal ML is important whenever we have decision-making or attribution tasks, or want generalizability of predictive model beyond the training distribution.</a:t>
            </a:r>
          </a:p>
          <a:p>
            <a:r>
              <a:rPr lang="en-US" dirty="0"/>
              <a:t>Causal graph is the most important assumption. </a:t>
            </a:r>
          </a:p>
          <a:p>
            <a:pPr lvl="1"/>
            <a:r>
              <a:rPr lang="en-US" dirty="0"/>
              <a:t>“No causes in, no causes out” – Judea Pearl</a:t>
            </a:r>
          </a:p>
          <a:p>
            <a:r>
              <a:rPr lang="en-US" dirty="0"/>
              <a:t>The goal is to develop methods that use the least amount of assumptions. </a:t>
            </a:r>
          </a:p>
          <a:p>
            <a:pPr lvl="1"/>
            <a:r>
              <a:rPr lang="en-US" dirty="0"/>
              <a:t>E.g., debiased ML for effect estimation</a:t>
            </a:r>
          </a:p>
          <a:p>
            <a:pPr lvl="1"/>
            <a:r>
              <a:rPr lang="en-US" dirty="0"/>
              <a:t>Simple, high-level causal graph for images</a:t>
            </a:r>
          </a:p>
        </p:txBody>
      </p:sp>
    </p:spTree>
    <p:extLst>
      <p:ext uri="{BB962C8B-B14F-4D97-AF65-F5344CB8AC3E}">
        <p14:creationId xmlns:p14="http://schemas.microsoft.com/office/powerpoint/2010/main" val="199327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A20F-1174-BC46-3151-FAD6AFA3D4F3}"/>
              </a:ext>
            </a:extLst>
          </p:cNvPr>
          <p:cNvSpPr>
            <a:spLocks noGrp="1"/>
          </p:cNvSpPr>
          <p:nvPr>
            <p:ph type="title"/>
          </p:nvPr>
        </p:nvSpPr>
        <p:spPr/>
        <p:txBody>
          <a:bodyPr/>
          <a:lstStyle/>
          <a:p>
            <a:r>
              <a:rPr lang="en-US" dirty="0"/>
              <a:t>But sometimes, they do not</a:t>
            </a:r>
          </a:p>
        </p:txBody>
      </p:sp>
      <p:sp>
        <p:nvSpPr>
          <p:cNvPr id="3" name="Content Placeholder 2">
            <a:extLst>
              <a:ext uri="{FF2B5EF4-FFF2-40B4-BE49-F238E27FC236}">
                <a16:creationId xmlns:a16="http://schemas.microsoft.com/office/drawing/2014/main" id="{060C5C40-3A19-79AB-FD1A-D1612F39359D}"/>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r>
              <a:rPr lang="en-US" b="1" dirty="0"/>
              <a:t>Prediction task:</a:t>
            </a:r>
            <a:r>
              <a:rPr lang="en-US" dirty="0"/>
              <a:t> Predict the customers most likely to churn out.</a:t>
            </a:r>
          </a:p>
          <a:p>
            <a:r>
              <a:rPr lang="en-US" b="1" dirty="0"/>
              <a:t>Decision task: </a:t>
            </a:r>
            <a:r>
              <a:rPr lang="en-US" dirty="0"/>
              <a:t>Who to provide discounts to?</a:t>
            </a:r>
          </a:p>
          <a:p>
            <a:pPr lvl="1"/>
            <a:r>
              <a:rPr lang="en-US" dirty="0"/>
              <a:t>Discounts may not work on people likely to churn out (low activity)</a:t>
            </a:r>
          </a:p>
          <a:p>
            <a:pPr lvl="1"/>
            <a:r>
              <a:rPr lang="en-US" dirty="0"/>
              <a:t>May be unnecessary for people with high activity.</a:t>
            </a:r>
          </a:p>
          <a:p>
            <a:pPr lvl="1"/>
            <a:r>
              <a:rPr lang="en-US" b="1" dirty="0"/>
              <a:t>Only need to find the people in the middle, </a:t>
            </a:r>
            <a:r>
              <a:rPr lang="en-US" dirty="0"/>
              <a:t>who are undecided.</a:t>
            </a:r>
          </a:p>
        </p:txBody>
      </p:sp>
      <p:pic>
        <p:nvPicPr>
          <p:cNvPr id="4" name="Picture 3" descr="A group of people in a meeting&#10;&#10;Description automatically generated with medium confidence">
            <a:extLst>
              <a:ext uri="{FF2B5EF4-FFF2-40B4-BE49-F238E27FC236}">
                <a16:creationId xmlns:a16="http://schemas.microsoft.com/office/drawing/2014/main" id="{BF1F72DC-9306-63B4-A6B6-601EE345BA1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335" r="8354" b="-2"/>
          <a:stretch/>
        </p:blipFill>
        <p:spPr>
          <a:xfrm>
            <a:off x="3739793" y="1374312"/>
            <a:ext cx="4109664" cy="2622545"/>
          </a:xfrm>
          <a:prstGeom prst="rect">
            <a:avLst/>
          </a:prstGeom>
        </p:spPr>
      </p:pic>
    </p:spTree>
    <p:extLst>
      <p:ext uri="{BB962C8B-B14F-4D97-AF65-F5344CB8AC3E}">
        <p14:creationId xmlns:p14="http://schemas.microsoft.com/office/powerpoint/2010/main" val="2544161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2"/>
</p:tagLst>
</file>

<file path=ppt/tags/tag2.xml><?xml version="1.0" encoding="utf-8"?>
<p:tagLst xmlns:a="http://schemas.openxmlformats.org/drawingml/2006/main" xmlns:r="http://schemas.openxmlformats.org/officeDocument/2006/relationships" xmlns:p="http://schemas.openxmlformats.org/presentationml/2006/main">
  <p:tag name="TIMING" val="|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583</TotalTime>
  <Words>5054</Words>
  <Application>Microsoft Office PowerPoint</Application>
  <PresentationFormat>Widescreen</PresentationFormat>
  <Paragraphs>764</Paragraphs>
  <Slides>82</Slides>
  <Notes>35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-apple-system</vt:lpstr>
      <vt:lpstr>Aptos</vt:lpstr>
      <vt:lpstr>Aptos Display</vt:lpstr>
      <vt:lpstr>Arial</vt:lpstr>
      <vt:lpstr>Avenir Next LT Pro</vt:lpstr>
      <vt:lpstr>Avenir Next LT Pro Demi</vt:lpstr>
      <vt:lpstr>Calibri</vt:lpstr>
      <vt:lpstr>Cambria Math</vt:lpstr>
      <vt:lpstr>Ink Free</vt:lpstr>
      <vt:lpstr>Office Theme</vt:lpstr>
      <vt:lpstr>Introduction to  Causal Machine Learning</vt:lpstr>
      <vt:lpstr>Two session series on Causal ML</vt:lpstr>
      <vt:lpstr>Session goals: Intro to causal machine learning</vt:lpstr>
      <vt:lpstr>Outline</vt:lpstr>
      <vt:lpstr>Section 1: What is causal ML and why do we need it?</vt:lpstr>
      <vt:lpstr>When we think of machine learning, we often think of predictions: What does the data say?</vt:lpstr>
      <vt:lpstr>But there’s an important class of problems about decisions: what action should I take?</vt:lpstr>
      <vt:lpstr>Sometimes, these problems overlap…</vt:lpstr>
      <vt:lpstr>But sometimes, they do not</vt:lpstr>
      <vt:lpstr>Reason: Correlation versus causation</vt:lpstr>
      <vt:lpstr>And often, decision-making requires solving a new kind of problem: effect estimation</vt:lpstr>
      <vt:lpstr>In effect estimation, the most important task is how to avoid being fooled by correlations</vt:lpstr>
      <vt:lpstr>So, how to solve these problems in a systematic way? Incorporate techniques for learning causality in ML models.</vt:lpstr>
      <vt:lpstr>Causal ML is about inferring the best actions (and the effects of actions in general)</vt:lpstr>
      <vt:lpstr>Three key applications of causal ML: Better decision-making (what to do next?)</vt:lpstr>
      <vt:lpstr>Three key applications of causal ML: Root cause attribution (why did this happen?)</vt:lpstr>
      <vt:lpstr>Three key applications of causal ML: Out-of-distribution generalization</vt:lpstr>
      <vt:lpstr>Causal ML:  Machine learning + causality  A necessary ingredient for general-purpose AI</vt:lpstr>
      <vt:lpstr>Section 2: Fundamental concepts in causality (intervention, counterfactual, &amp; causal graph)</vt:lpstr>
      <vt:lpstr>Intervention: A formal definition for taking an action</vt:lpstr>
      <vt:lpstr>Mathematically represented using the  do-operator</vt:lpstr>
      <vt:lpstr>Important: A  do-intervention affects only the desired variable, keeping everything else fixed</vt:lpstr>
      <vt:lpstr>Second important concept: counterfactual (What would have happened if)</vt:lpstr>
      <vt:lpstr>Counterfactual: Complicated to express formally,  but intuitive to grasp</vt:lpstr>
      <vt:lpstr>Now we are ready to define the causal effect of a variable</vt:lpstr>
      <vt:lpstr>As we will see, the key problem is that one of the terms is never observed in data</vt:lpstr>
      <vt:lpstr>Final concept: Causal graph to encode assumptions that help estimate the unseen</vt:lpstr>
      <vt:lpstr>Failure case: What can happen without causal assumptions?</vt:lpstr>
      <vt:lpstr>Interpreting a causal graph: d-separation</vt:lpstr>
      <vt:lpstr>Interpreting a causal graph: d-separation</vt:lpstr>
      <vt:lpstr>Insight: The assumptions are not the edges you create, but the edges you omit</vt:lpstr>
      <vt:lpstr>How to obtain a causal graph? Use domain knowledge (Example 1)</vt:lpstr>
      <vt:lpstr>How to obtain a causal graph? Use domain knowledge (Example 2)</vt:lpstr>
      <vt:lpstr>Section 3: Applications of causal ML (decision-making, root cause attribution,  out-of-distribution generalization)</vt:lpstr>
      <vt:lpstr>Decision-making: Given a target outcome, which action maximizes the outcome value?</vt:lpstr>
      <vt:lpstr>Randomized “A/B” test: A simple solution if you can intervene and create new data </vt:lpstr>
      <vt:lpstr>But what to do if we cannot intervene?</vt:lpstr>
      <vt:lpstr>Simple Matching: Match data points with the same confounders and then compare their outcomes</vt:lpstr>
      <vt:lpstr>Challenges of building a good estimator</vt:lpstr>
      <vt:lpstr>The intuition leads to a popular principle for estimating causal effect: backdoor criterion</vt:lpstr>
      <vt:lpstr>Voila! Effect inference problem reduced to estimating conditional expectation </vt:lpstr>
      <vt:lpstr>Machine learning methods can help find a better match for each data point</vt:lpstr>
      <vt:lpstr>A natural solution: Use regression</vt:lpstr>
      <vt:lpstr>A better solution: use debiased ML estimator</vt:lpstr>
      <vt:lpstr>Second key application for causal ML: Root cause attribution</vt:lpstr>
      <vt:lpstr>Second key application for causal ML: Root cause attribution</vt:lpstr>
      <vt:lpstr>The counterfactual generation algorithm</vt:lpstr>
      <vt:lpstr>Root cause attribution: Ranking over counterfactuals</vt:lpstr>
      <vt:lpstr>Example: Consider a classification ML model over face images</vt:lpstr>
      <vt:lpstr>How to generate a counterfactual for a ML model</vt:lpstr>
      <vt:lpstr>Evaluating a ML classifier on a Face dataset</vt:lpstr>
      <vt:lpstr>PowerPoint Presentation</vt:lpstr>
      <vt:lpstr>Third key application for causal ML: Out-of-distribution generalization </vt:lpstr>
      <vt:lpstr>Sobering state of SoTA algorithms</vt:lpstr>
      <vt:lpstr>Sobering state of SoTA algorithms</vt:lpstr>
      <vt:lpstr>Sobering state of SoTA algorithms</vt:lpstr>
      <vt:lpstr>Sobering state of SoTA algorithms</vt:lpstr>
      <vt:lpstr>Sobering state of SoTA algorithms</vt:lpstr>
      <vt:lpstr>Sobering state of SoTA algorithms</vt:lpstr>
      <vt:lpstr>PowerPoint Presentation</vt:lpstr>
      <vt:lpstr>PowerPoint Presentation</vt:lpstr>
      <vt:lpstr>PowerPoint Presentation</vt:lpstr>
      <vt:lpstr>PowerPoint Presentation</vt:lpstr>
      <vt:lpstr>Representation of shifts using causal graph</vt:lpstr>
      <vt:lpstr>Representation of shifts using causal graph</vt:lpstr>
      <vt:lpstr>Representation of shifts using causal graph</vt:lpstr>
      <vt:lpstr>Representation of shifts using causal graph</vt:lpstr>
      <vt:lpstr>Representation of shifts using causal graph</vt:lpstr>
      <vt:lpstr>Representation of shifts using causal graph</vt:lpstr>
      <vt:lpstr>Representation of shifts using causal graph</vt:lpstr>
      <vt:lpstr>Representation of shifts using causal graph</vt:lpstr>
      <vt:lpstr>Representation of shifts using causal graph</vt:lpstr>
      <vt:lpstr>PowerPoint Presentation</vt:lpstr>
      <vt:lpstr>PowerPoint Presentation</vt:lpstr>
      <vt:lpstr>The CACM Approach</vt:lpstr>
      <vt:lpstr>The CACM Approach</vt:lpstr>
      <vt:lpstr>Step I: Deriving independence constraints</vt:lpstr>
      <vt:lpstr>Step I: Deriving independence constraints</vt:lpstr>
      <vt:lpstr>Step I: Deriving independence constraints</vt:lpstr>
      <vt:lpstr>Step I: Deriving independence constraints</vt:lpstr>
      <vt:lpstr>Step II: Applying regularization penalty</vt:lpstr>
      <vt:lpstr>Summary of Session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Causal Machine Learning</dc:title>
  <dc:creator>Amit Sharma</dc:creator>
  <cp:lastModifiedBy>Amit Sharma</cp:lastModifiedBy>
  <cp:revision>51</cp:revision>
  <dcterms:created xsi:type="dcterms:W3CDTF">2023-07-30T10:01:16Z</dcterms:created>
  <dcterms:modified xsi:type="dcterms:W3CDTF">2023-08-03T01:31:39Z</dcterms:modified>
</cp:coreProperties>
</file>